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49029" y="9686925"/>
            <a:ext cx="2153219" cy="5143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7367" y="500633"/>
            <a:ext cx="12780644" cy="1291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37545" y="2532112"/>
            <a:ext cx="9355455" cy="183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6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jpg"/><Relationship Id="rId3" Type="http://schemas.openxmlformats.org/officeDocument/2006/relationships/image" Target="../media/image112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6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11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Relationship Id="rId3" Type="http://schemas.openxmlformats.org/officeDocument/2006/relationships/image" Target="../media/image124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Relationship Id="rId3" Type="http://schemas.openxmlformats.org/officeDocument/2006/relationships/image" Target="../media/image6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jp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Relationship Id="rId4" Type="http://schemas.openxmlformats.org/officeDocument/2006/relationships/image" Target="../media/image139.jpg"/><Relationship Id="rId5" Type="http://schemas.openxmlformats.org/officeDocument/2006/relationships/image" Target="../media/image140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5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7958" y="2039264"/>
            <a:ext cx="6596380" cy="22720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90"/>
              </a:spcBef>
            </a:pPr>
            <a:r>
              <a:rPr dirty="0" sz="4650" spc="220">
                <a:latin typeface="Malgun Gothic Semilight"/>
                <a:cs typeface="Malgun Gothic Semilight"/>
              </a:rPr>
              <a:t>Project</a:t>
            </a:r>
            <a:r>
              <a:rPr dirty="0" sz="4650" spc="10">
                <a:latin typeface="Malgun Gothic Semilight"/>
                <a:cs typeface="Malgun Gothic Semilight"/>
              </a:rPr>
              <a:t> </a:t>
            </a:r>
            <a:r>
              <a:rPr dirty="0" sz="4650">
                <a:latin typeface="Malgun Gothic Semilight"/>
                <a:cs typeface="Malgun Gothic Semilight"/>
              </a:rPr>
              <a:t>:</a:t>
            </a:r>
            <a:r>
              <a:rPr dirty="0" sz="4650" spc="480">
                <a:latin typeface="Malgun Gothic Semilight"/>
                <a:cs typeface="Malgun Gothic Semilight"/>
              </a:rPr>
              <a:t> </a:t>
            </a:r>
            <a:r>
              <a:rPr dirty="0" sz="4650" spc="135">
                <a:latin typeface="Malgun Gothic Semilight"/>
                <a:cs typeface="Malgun Gothic Semilight"/>
              </a:rPr>
              <a:t>Indian</a:t>
            </a:r>
            <a:r>
              <a:rPr dirty="0" sz="4650" spc="185">
                <a:latin typeface="Malgun Gothic Semilight"/>
                <a:cs typeface="Malgun Gothic Semilight"/>
              </a:rPr>
              <a:t> </a:t>
            </a:r>
            <a:r>
              <a:rPr dirty="0" sz="4650">
                <a:latin typeface="Malgun Gothic Semilight"/>
                <a:cs typeface="Malgun Gothic Semilight"/>
              </a:rPr>
              <a:t>R</a:t>
            </a:r>
            <a:r>
              <a:rPr dirty="0" sz="4650" spc="-675">
                <a:latin typeface="Malgun Gothic Semilight"/>
                <a:cs typeface="Malgun Gothic Semilight"/>
              </a:rPr>
              <a:t> </a:t>
            </a:r>
            <a:r>
              <a:rPr dirty="0" sz="4650" spc="175">
                <a:latin typeface="Malgun Gothic Semilight"/>
                <a:cs typeface="Malgun Gothic Semilight"/>
              </a:rPr>
              <a:t>ailway </a:t>
            </a:r>
            <a:r>
              <a:rPr dirty="0" sz="4650" spc="105">
                <a:latin typeface="Malgun Gothic Semilight"/>
                <a:cs typeface="Malgun Gothic Semilight"/>
              </a:rPr>
              <a:t>Databas</a:t>
            </a:r>
            <a:r>
              <a:rPr dirty="0" sz="4650" spc="-635">
                <a:latin typeface="Malgun Gothic Semilight"/>
                <a:cs typeface="Malgun Gothic Semilight"/>
              </a:rPr>
              <a:t> </a:t>
            </a:r>
            <a:r>
              <a:rPr dirty="0" sz="4650">
                <a:latin typeface="Malgun Gothic Semilight"/>
                <a:cs typeface="Malgun Gothic Semilight"/>
              </a:rPr>
              <a:t>e</a:t>
            </a:r>
            <a:r>
              <a:rPr dirty="0" sz="4650" spc="110">
                <a:latin typeface="Malgun Gothic Semilight"/>
                <a:cs typeface="Malgun Gothic Semilight"/>
              </a:rPr>
              <a:t> </a:t>
            </a:r>
            <a:r>
              <a:rPr dirty="0" sz="4650" spc="85">
                <a:latin typeface="Malgun Gothic Semilight"/>
                <a:cs typeface="Malgun Gothic Semilight"/>
              </a:rPr>
              <a:t>Management </a:t>
            </a:r>
            <a:r>
              <a:rPr dirty="0" sz="4650" spc="-30">
                <a:latin typeface="Malgun Gothic Semilight"/>
                <a:cs typeface="Malgun Gothic Semilight"/>
              </a:rPr>
              <a:t>S</a:t>
            </a:r>
            <a:r>
              <a:rPr dirty="0" sz="4650" spc="-710">
                <a:latin typeface="Malgun Gothic Semilight"/>
                <a:cs typeface="Malgun Gothic Semilight"/>
              </a:rPr>
              <a:t> </a:t>
            </a:r>
            <a:r>
              <a:rPr dirty="0" sz="4650" spc="180">
                <a:latin typeface="Malgun Gothic Semilight"/>
                <a:cs typeface="Malgun Gothic Semilight"/>
              </a:rPr>
              <a:t>ys</a:t>
            </a:r>
            <a:r>
              <a:rPr dirty="0" sz="4650" spc="-635">
                <a:latin typeface="Malgun Gothic Semilight"/>
                <a:cs typeface="Malgun Gothic Semilight"/>
              </a:rPr>
              <a:t> </a:t>
            </a:r>
            <a:r>
              <a:rPr dirty="0" sz="4650" spc="40">
                <a:latin typeface="Malgun Gothic Semilight"/>
                <a:cs typeface="Malgun Gothic Semilight"/>
              </a:rPr>
              <a:t>tem</a:t>
            </a:r>
            <a:endParaRPr sz="4650">
              <a:latin typeface="Malgun Gothic Semilight"/>
              <a:cs typeface="Malgun Gothic Semiligh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08191" y="4988814"/>
            <a:ext cx="693293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155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Comprehensive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Data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05">
                <a:solidFill>
                  <a:srgbClr val="272424"/>
                </a:solidFill>
                <a:latin typeface="Tahoma"/>
                <a:cs typeface="Tahoma"/>
              </a:rPr>
              <a:t>Model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Streamlined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Railway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Operations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280403" y="4692396"/>
            <a:ext cx="30480" cy="873760"/>
          </a:xfrm>
          <a:custGeom>
            <a:avLst/>
            <a:gdLst/>
            <a:ahLst/>
            <a:cxnLst/>
            <a:rect l="l" t="t" r="r" b="b"/>
            <a:pathLst>
              <a:path w="30479" h="873760">
                <a:moveTo>
                  <a:pt x="30479" y="0"/>
                </a:moveTo>
                <a:lnTo>
                  <a:pt x="0" y="0"/>
                </a:lnTo>
                <a:lnTo>
                  <a:pt x="0" y="873251"/>
                </a:lnTo>
                <a:lnTo>
                  <a:pt x="30479" y="873251"/>
                </a:lnTo>
                <a:lnTo>
                  <a:pt x="30479" y="0"/>
                </a:lnTo>
                <a:close/>
              </a:path>
            </a:pathLst>
          </a:custGeom>
          <a:solidFill>
            <a:srgbClr val="007D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267958" y="5849873"/>
            <a:ext cx="61309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272424"/>
                </a:solidFill>
                <a:latin typeface="Tahoma"/>
                <a:cs typeface="Tahoma"/>
              </a:rPr>
              <a:t>Team</a:t>
            </a:r>
            <a:r>
              <a:rPr dirty="0" sz="1400" spc="7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50" b="1">
                <a:solidFill>
                  <a:srgbClr val="272424"/>
                </a:solidFill>
                <a:latin typeface="Tahoma"/>
                <a:cs typeface="Tahoma"/>
              </a:rPr>
              <a:t>Members:</a:t>
            </a:r>
            <a:r>
              <a:rPr dirty="0" sz="1400" spc="7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\[Your</a:t>
            </a:r>
            <a:r>
              <a:rPr dirty="0" sz="14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Name/Team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Name\]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72424"/>
                </a:solidFill>
                <a:latin typeface="Tahoma"/>
                <a:cs typeface="Tahoma"/>
              </a:rPr>
              <a:t>|</a:t>
            </a:r>
            <a:r>
              <a:rPr dirty="0" sz="1400" spc="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75" b="1">
                <a:solidFill>
                  <a:srgbClr val="272424"/>
                </a:solidFill>
                <a:latin typeface="Tahoma"/>
                <a:cs typeface="Tahoma"/>
              </a:rPr>
              <a:t>Date:</a:t>
            </a:r>
            <a:r>
              <a:rPr dirty="0" sz="1400" spc="7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\[Presentation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Date\]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0306"/>
            <a:ext cx="5486400" cy="76192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58027" y="454279"/>
            <a:ext cx="7818120" cy="8763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dirty="0" sz="2750">
                <a:latin typeface="Malgun Gothic Semilight"/>
                <a:cs typeface="Malgun Gothic Semilight"/>
              </a:rPr>
              <a:t>Next</a:t>
            </a:r>
            <a:r>
              <a:rPr dirty="0" sz="2750" spc="75">
                <a:latin typeface="Malgun Gothic Semilight"/>
                <a:cs typeface="Malgun Gothic Semilight"/>
              </a:rPr>
              <a:t> Steps</a:t>
            </a:r>
            <a:r>
              <a:rPr dirty="0" sz="2750" spc="-400">
                <a:latin typeface="Malgun Gothic Semilight"/>
                <a:cs typeface="Malgun Gothic Semilight"/>
              </a:rPr>
              <a:t> </a:t>
            </a:r>
            <a:r>
              <a:rPr dirty="0" sz="2750">
                <a:latin typeface="Malgun Gothic Semilight"/>
                <a:cs typeface="Malgun Gothic Semilight"/>
              </a:rPr>
              <a:t>:</a:t>
            </a:r>
            <a:r>
              <a:rPr dirty="0" sz="2750" spc="355">
                <a:latin typeface="Malgun Gothic Semilight"/>
                <a:cs typeface="Malgun Gothic Semilight"/>
              </a:rPr>
              <a:t> </a:t>
            </a:r>
            <a:r>
              <a:rPr dirty="0" sz="2750" spc="85">
                <a:latin typeface="Malgun Gothic Semilight"/>
                <a:cs typeface="Malgun Gothic Semilight"/>
              </a:rPr>
              <a:t>Roadmap</a:t>
            </a:r>
            <a:r>
              <a:rPr dirty="0" sz="2750" spc="55">
                <a:latin typeface="Malgun Gothic Semilight"/>
                <a:cs typeface="Malgun Gothic Semilight"/>
              </a:rPr>
              <a:t> </a:t>
            </a:r>
            <a:r>
              <a:rPr dirty="0" sz="2750">
                <a:latin typeface="Malgun Gothic Semilight"/>
                <a:cs typeface="Malgun Gothic Semilight"/>
              </a:rPr>
              <a:t>to</a:t>
            </a:r>
            <a:r>
              <a:rPr dirty="0" sz="2750" spc="-20">
                <a:latin typeface="Malgun Gothic Semilight"/>
                <a:cs typeface="Malgun Gothic Semilight"/>
              </a:rPr>
              <a:t> </a:t>
            </a:r>
            <a:r>
              <a:rPr dirty="0" sz="2750" spc="114">
                <a:latin typeface="Malgun Gothic Semilight"/>
                <a:cs typeface="Malgun Gothic Semilight"/>
              </a:rPr>
              <a:t>Advanced</a:t>
            </a:r>
            <a:r>
              <a:rPr dirty="0" sz="2750" spc="100">
                <a:latin typeface="Malgun Gothic Semilight"/>
                <a:cs typeface="Malgun Gothic Semilight"/>
              </a:rPr>
              <a:t> </a:t>
            </a:r>
            <a:r>
              <a:rPr dirty="0" sz="2750" spc="60">
                <a:latin typeface="Malgun Gothic Semilight"/>
                <a:cs typeface="Malgun Gothic Semilight"/>
              </a:rPr>
              <a:t>Deployment </a:t>
            </a:r>
            <a:r>
              <a:rPr dirty="0" sz="2750" spc="55">
                <a:latin typeface="Malgun Gothic Semilight"/>
                <a:cs typeface="Malgun Gothic Semilight"/>
              </a:rPr>
              <a:t>(Phas</a:t>
            </a:r>
            <a:r>
              <a:rPr dirty="0" sz="2750" spc="-285">
                <a:latin typeface="Malgun Gothic Semilight"/>
                <a:cs typeface="Malgun Gothic Semilight"/>
              </a:rPr>
              <a:t> </a:t>
            </a:r>
            <a:r>
              <a:rPr dirty="0" sz="2750">
                <a:latin typeface="Malgun Gothic Semilight"/>
                <a:cs typeface="Malgun Gothic Semilight"/>
              </a:rPr>
              <a:t>e-</a:t>
            </a:r>
            <a:r>
              <a:rPr dirty="0" sz="2750" spc="-25">
                <a:latin typeface="Malgun Gothic Semilight"/>
                <a:cs typeface="Malgun Gothic Semilight"/>
              </a:rPr>
              <a:t>2)</a:t>
            </a:r>
            <a:endParaRPr sz="2750">
              <a:latin typeface="Malgun Gothic Semilight"/>
              <a:cs typeface="Malgun Gothic Semi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0091" y="2275332"/>
            <a:ext cx="499871" cy="11430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058027" y="1507896"/>
            <a:ext cx="7265670" cy="182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0805">
              <a:lnSpc>
                <a:spcPct val="134600"/>
              </a:lnSpc>
              <a:spcBef>
                <a:spcPts val="100"/>
              </a:spcBef>
            </a:pP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Building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on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robust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model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established</a:t>
            </a:r>
            <a:r>
              <a:rPr dirty="0" sz="1300" spc="10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in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Phase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14">
                <a:solidFill>
                  <a:srgbClr val="272424"/>
                </a:solidFill>
                <a:latin typeface="Tahoma"/>
                <a:cs typeface="Tahoma"/>
              </a:rPr>
              <a:t>1,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next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phase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will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focus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on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utility,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automation,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user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interface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development.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45"/>
              </a:spcBef>
            </a:pPr>
            <a:endParaRPr sz="1300">
              <a:latin typeface="Tahoma"/>
              <a:cs typeface="Tahoma"/>
            </a:endParaRPr>
          </a:p>
          <a:p>
            <a:pPr marL="679450">
              <a:lnSpc>
                <a:spcPct val="100000"/>
              </a:lnSpc>
              <a:spcBef>
                <a:spcPts val="5"/>
              </a:spcBef>
            </a:pPr>
            <a:r>
              <a:rPr dirty="0" sz="1700" spc="65">
                <a:solidFill>
                  <a:srgbClr val="272424"/>
                </a:solidFill>
                <a:latin typeface="Malgun Gothic Semilight"/>
                <a:cs typeface="Malgun Gothic Semilight"/>
              </a:rPr>
              <a:t>Advanced</a:t>
            </a:r>
            <a:r>
              <a:rPr dirty="0" sz="1700" spc="10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 spc="40">
                <a:solidFill>
                  <a:srgbClr val="272424"/>
                </a:solidFill>
                <a:latin typeface="Malgun Gothic Semilight"/>
                <a:cs typeface="Malgun Gothic Semilight"/>
              </a:rPr>
              <a:t>Querying</a:t>
            </a:r>
            <a:endParaRPr sz="1700">
              <a:latin typeface="Malgun Gothic Semilight"/>
              <a:cs typeface="Malgun Gothic Semilight"/>
            </a:endParaRPr>
          </a:p>
          <a:p>
            <a:pPr marL="679450" marR="5080">
              <a:lnSpc>
                <a:spcPct val="134600"/>
              </a:lnSpc>
              <a:spcBef>
                <a:spcPts val="675"/>
              </a:spcBef>
            </a:pP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Develop</a:t>
            </a:r>
            <a:r>
              <a:rPr dirty="0" sz="13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complex</a:t>
            </a:r>
            <a:r>
              <a:rPr dirty="0" sz="13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SQL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joins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aggregated queries</a:t>
            </a:r>
            <a:r>
              <a:rPr dirty="0" sz="13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generate</a:t>
            </a:r>
            <a:r>
              <a:rPr dirty="0" sz="13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actionable</a:t>
            </a:r>
            <a:r>
              <a:rPr dirty="0" sz="13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business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intelligence,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such</a:t>
            </a:r>
            <a:r>
              <a:rPr dirty="0" sz="13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as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revenue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reports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occupancy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analysis.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0028" y="3683508"/>
            <a:ext cx="499872" cy="1143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9964" y="5090159"/>
            <a:ext cx="501396" cy="11430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1423" y="6498335"/>
            <a:ext cx="499872" cy="11430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975093" y="3831716"/>
            <a:ext cx="6892925" cy="37198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dirty="0" sz="1700" spc="-22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tored</a:t>
            </a:r>
            <a:r>
              <a:rPr dirty="0" sz="1700" spc="114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Malgun Gothic Semilight"/>
                <a:cs typeface="Malgun Gothic Semilight"/>
              </a:rPr>
              <a:t>Procedures</a:t>
            </a:r>
            <a:r>
              <a:rPr dirty="0" sz="1700" spc="32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&amp;</a:t>
            </a:r>
            <a:r>
              <a:rPr dirty="0" sz="1700" spc="2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dirty="0" sz="1700" spc="-26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 spc="40">
                <a:solidFill>
                  <a:srgbClr val="272424"/>
                </a:solidFill>
                <a:latin typeface="Malgun Gothic Semilight"/>
                <a:cs typeface="Malgun Gothic Semilight"/>
              </a:rPr>
              <a:t>unctions</a:t>
            </a:r>
            <a:endParaRPr sz="17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4600"/>
              </a:lnSpc>
              <a:spcBef>
                <a:spcPts val="675"/>
              </a:spcBef>
            </a:pP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Automate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routine</a:t>
            </a:r>
            <a:r>
              <a:rPr dirty="0" sz="13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tasks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like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processing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new</a:t>
            </a:r>
            <a:r>
              <a:rPr dirty="0" sz="13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bookings,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updating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maintenance</a:t>
            </a:r>
            <a:r>
              <a:rPr dirty="0" sz="13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schedules,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00" spc="1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generating</a:t>
            </a:r>
            <a:r>
              <a:rPr dirty="0" sz="1300" spc="1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system</a:t>
            </a:r>
            <a:r>
              <a:rPr dirty="0" sz="1300" spc="1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reports</a:t>
            </a:r>
            <a:r>
              <a:rPr dirty="0" sz="1300" spc="1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directly</a:t>
            </a:r>
            <a:r>
              <a:rPr dirty="0" sz="1300" spc="1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within</a:t>
            </a:r>
            <a:r>
              <a:rPr dirty="0" sz="1300" spc="1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00" spc="1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300" spc="1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engine.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300">
              <a:latin typeface="Tahoma"/>
              <a:cs typeface="Tahoma"/>
            </a:endParaRPr>
          </a:p>
          <a:p>
            <a:pPr algn="ctr" marR="3909695">
              <a:lnSpc>
                <a:spcPct val="100000"/>
              </a:lnSpc>
            </a:pP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dirty="0" sz="1700" spc="-22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ront-E</a:t>
            </a:r>
            <a:r>
              <a:rPr dirty="0" sz="1700" spc="-18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nd</a:t>
            </a:r>
            <a:r>
              <a:rPr dirty="0" sz="1700" spc="19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Development</a:t>
            </a:r>
            <a:endParaRPr sz="1700">
              <a:latin typeface="Malgun Gothic Semilight"/>
              <a:cs typeface="Malgun Gothic Semilight"/>
            </a:endParaRPr>
          </a:p>
          <a:p>
            <a:pPr marL="262890" marR="358775">
              <a:lnSpc>
                <a:spcPct val="134600"/>
              </a:lnSpc>
              <a:spcBef>
                <a:spcPts val="680"/>
              </a:spcBef>
            </a:pP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Design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develop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user-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friendly</a:t>
            </a:r>
            <a:r>
              <a:rPr dirty="0" sz="13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application</a:t>
            </a:r>
            <a:r>
              <a:rPr dirty="0" sz="13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interface</a:t>
            </a:r>
            <a:r>
              <a:rPr dirty="0" sz="13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(using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technologies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20">
                <a:solidFill>
                  <a:srgbClr val="272424"/>
                </a:solidFill>
                <a:latin typeface="Tahoma"/>
                <a:cs typeface="Tahoma"/>
              </a:rPr>
              <a:t>like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Python/Django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or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Java)</a:t>
            </a:r>
            <a:r>
              <a:rPr dirty="0" sz="13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facilitate</a:t>
            </a:r>
            <a:r>
              <a:rPr dirty="0" sz="13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seamless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interaction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with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database.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300">
              <a:latin typeface="Tahoma"/>
              <a:cs typeface="Tahoma"/>
            </a:endParaRPr>
          </a:p>
          <a:p>
            <a:pPr algn="ctr" marR="3905885">
              <a:lnSpc>
                <a:spcPct val="100000"/>
              </a:lnSpc>
              <a:spcBef>
                <a:spcPts val="5"/>
              </a:spcBef>
            </a:pPr>
            <a:r>
              <a:rPr dirty="0" sz="1700" spc="65">
                <a:solidFill>
                  <a:srgbClr val="272424"/>
                </a:solidFill>
                <a:latin typeface="Malgun Gothic Semilight"/>
                <a:cs typeface="Malgun Gothic Semilight"/>
              </a:rPr>
              <a:t>Advanced</a:t>
            </a:r>
            <a:r>
              <a:rPr dirty="0" sz="1700" spc="10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dirty="0" sz="1700" spc="-26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7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eatures</a:t>
            </a:r>
            <a:endParaRPr sz="1700">
              <a:latin typeface="Malgun Gothic Semilight"/>
              <a:cs typeface="Malgun Gothic Semilight"/>
            </a:endParaRPr>
          </a:p>
          <a:p>
            <a:pPr marL="513080" marR="148590">
              <a:lnSpc>
                <a:spcPct val="134600"/>
              </a:lnSpc>
              <a:spcBef>
                <a:spcPts val="675"/>
              </a:spcBef>
            </a:pP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Implement</a:t>
            </a:r>
            <a:r>
              <a:rPr dirty="0" sz="13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critical</a:t>
            </a:r>
            <a:r>
              <a:rPr dirty="0" sz="13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functionalities,</a:t>
            </a:r>
            <a:r>
              <a:rPr dirty="0" sz="13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including</a:t>
            </a:r>
            <a:r>
              <a:rPr dirty="0" sz="13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secure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0">
                <a:solidFill>
                  <a:srgbClr val="272424"/>
                </a:solidFill>
                <a:latin typeface="Tahoma"/>
                <a:cs typeface="Tahoma"/>
              </a:rPr>
              <a:t>user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20">
                <a:solidFill>
                  <a:srgbClr val="272424"/>
                </a:solidFill>
                <a:latin typeface="Tahoma"/>
                <a:cs typeface="Tahoma"/>
              </a:rPr>
              <a:t>authentication,</a:t>
            </a:r>
            <a:r>
              <a:rPr dirty="0" sz="13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300" spc="-20">
                <a:solidFill>
                  <a:srgbClr val="272424"/>
                </a:solidFill>
                <a:latin typeface="Tahoma"/>
                <a:cs typeface="Tahoma"/>
              </a:rPr>
              <a:t>time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seat</a:t>
            </a:r>
            <a:r>
              <a:rPr dirty="0" sz="130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availability</a:t>
            </a:r>
            <a:r>
              <a:rPr dirty="0" sz="13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checks,</a:t>
            </a:r>
            <a:r>
              <a:rPr dirty="0" sz="1300" spc="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0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65">
                <a:solidFill>
                  <a:srgbClr val="272424"/>
                </a:solidFill>
                <a:latin typeface="Tahoma"/>
                <a:cs typeface="Tahoma"/>
              </a:rPr>
              <a:t>scheduled</a:t>
            </a:r>
            <a:r>
              <a:rPr dirty="0" sz="1300" spc="114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automated</a:t>
            </a:r>
            <a:r>
              <a:rPr dirty="0" sz="13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10">
                <a:solidFill>
                  <a:srgbClr val="272424"/>
                </a:solidFill>
                <a:latin typeface="Tahoma"/>
                <a:cs typeface="Tahoma"/>
              </a:rPr>
              <a:t>report</a:t>
            </a:r>
            <a:r>
              <a:rPr dirty="0" sz="130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00" spc="-10">
                <a:solidFill>
                  <a:srgbClr val="272424"/>
                </a:solidFill>
                <a:latin typeface="Tahoma"/>
                <a:cs typeface="Tahoma"/>
              </a:rPr>
              <a:t>generation.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5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5451475" marR="5080">
              <a:lnSpc>
                <a:spcPts val="4690"/>
              </a:lnSpc>
              <a:spcBef>
                <a:spcPts val="20"/>
              </a:spcBef>
            </a:pPr>
            <a:r>
              <a:rPr dirty="0" sz="3750" b="1">
                <a:latin typeface="Arial"/>
                <a:cs typeface="Arial"/>
              </a:rPr>
              <a:t>Indian</a:t>
            </a:r>
            <a:r>
              <a:rPr dirty="0" sz="3750" spc="-60" b="1">
                <a:latin typeface="Arial"/>
                <a:cs typeface="Arial"/>
              </a:rPr>
              <a:t> </a:t>
            </a:r>
            <a:r>
              <a:rPr dirty="0" sz="3750" b="1">
                <a:latin typeface="Arial"/>
                <a:cs typeface="Arial"/>
              </a:rPr>
              <a:t>Railway</a:t>
            </a:r>
            <a:r>
              <a:rPr dirty="0" sz="3750" spc="-130" b="1">
                <a:latin typeface="Arial"/>
                <a:cs typeface="Arial"/>
              </a:rPr>
              <a:t> </a:t>
            </a:r>
            <a:r>
              <a:rPr dirty="0" sz="3750" spc="-10" b="1">
                <a:latin typeface="Arial"/>
                <a:cs typeface="Arial"/>
              </a:rPr>
              <a:t>Management </a:t>
            </a:r>
            <a:r>
              <a:rPr dirty="0" sz="3750" b="1">
                <a:latin typeface="Arial"/>
                <a:cs typeface="Arial"/>
              </a:rPr>
              <a:t>System</a:t>
            </a:r>
            <a:r>
              <a:rPr dirty="0" sz="3750" spc="-20" b="1">
                <a:latin typeface="Arial"/>
                <a:cs typeface="Arial"/>
              </a:rPr>
              <a:t> </a:t>
            </a:r>
            <a:r>
              <a:rPr dirty="0" sz="3750" b="1">
                <a:latin typeface="Arial"/>
                <a:cs typeface="Arial"/>
              </a:rPr>
              <a:t>Phase</a:t>
            </a:r>
            <a:r>
              <a:rPr dirty="0" sz="3750" spc="-30" b="1">
                <a:latin typeface="Arial"/>
                <a:cs typeface="Arial"/>
              </a:rPr>
              <a:t> </a:t>
            </a:r>
            <a:r>
              <a:rPr dirty="0" sz="3750" spc="-50" b="1">
                <a:latin typeface="Arial"/>
                <a:cs typeface="Arial"/>
              </a:rPr>
              <a:t>2</a:t>
            </a:r>
            <a:endParaRPr sz="37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16573" y="1973824"/>
            <a:ext cx="7179945" cy="989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100"/>
              </a:spcBef>
            </a:pPr>
            <a:r>
              <a:rPr dirty="0" sz="3000" b="1">
                <a:latin typeface="Arial"/>
                <a:cs typeface="Arial"/>
              </a:rPr>
              <a:t>Database</a:t>
            </a:r>
            <a:r>
              <a:rPr dirty="0" sz="3000" spc="-105" b="1">
                <a:latin typeface="Arial"/>
                <a:cs typeface="Arial"/>
              </a:rPr>
              <a:t> </a:t>
            </a:r>
            <a:r>
              <a:rPr dirty="0" sz="3000" spc="-10" b="1">
                <a:latin typeface="Arial"/>
                <a:cs typeface="Arial"/>
              </a:rPr>
              <a:t>Implementation</a:t>
            </a:r>
            <a:r>
              <a:rPr dirty="0" sz="3000" spc="-95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&amp;</a:t>
            </a:r>
            <a:r>
              <a:rPr dirty="0" sz="3000" spc="-70" b="1">
                <a:latin typeface="Arial"/>
                <a:cs typeface="Arial"/>
              </a:rPr>
              <a:t> </a:t>
            </a:r>
            <a:r>
              <a:rPr dirty="0" sz="3000" spc="-20" b="1">
                <a:latin typeface="Arial"/>
                <a:cs typeface="Arial"/>
              </a:rPr>
              <a:t>Operational </a:t>
            </a:r>
            <a:r>
              <a:rPr dirty="0" sz="3000" spc="-10" b="1">
                <a:latin typeface="Arial"/>
                <a:cs typeface="Arial"/>
              </a:rPr>
              <a:t>Design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124955" y="3264408"/>
            <a:ext cx="3846829" cy="2415540"/>
            <a:chOff x="6124955" y="3264408"/>
            <a:chExt cx="3846829" cy="2415540"/>
          </a:xfrm>
        </p:grpSpPr>
        <p:sp>
          <p:nvSpPr>
            <p:cNvPr id="7" name="object 7" descr=""/>
            <p:cNvSpPr/>
            <p:nvPr/>
          </p:nvSpPr>
          <p:spPr>
            <a:xfrm>
              <a:off x="6128765" y="3268218"/>
              <a:ext cx="3839210" cy="2407920"/>
            </a:xfrm>
            <a:custGeom>
              <a:avLst/>
              <a:gdLst/>
              <a:ahLst/>
              <a:cxnLst/>
              <a:rect l="l" t="t" r="r" b="b"/>
              <a:pathLst>
                <a:path w="3839209" h="2407920">
                  <a:moveTo>
                    <a:pt x="3761866" y="0"/>
                  </a:moveTo>
                  <a:lnTo>
                    <a:pt x="77088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9"/>
                  </a:lnTo>
                  <a:lnTo>
                    <a:pt x="0" y="2330831"/>
                  </a:lnTo>
                  <a:lnTo>
                    <a:pt x="6062" y="2360824"/>
                  </a:lnTo>
                  <a:lnTo>
                    <a:pt x="22590" y="2385329"/>
                  </a:lnTo>
                  <a:lnTo>
                    <a:pt x="47095" y="2401857"/>
                  </a:lnTo>
                  <a:lnTo>
                    <a:pt x="77088" y="2407920"/>
                  </a:lnTo>
                  <a:lnTo>
                    <a:pt x="3761866" y="2407920"/>
                  </a:lnTo>
                  <a:lnTo>
                    <a:pt x="3791860" y="2401857"/>
                  </a:lnTo>
                  <a:lnTo>
                    <a:pt x="3816365" y="2385329"/>
                  </a:lnTo>
                  <a:lnTo>
                    <a:pt x="3832893" y="2360824"/>
                  </a:lnTo>
                  <a:lnTo>
                    <a:pt x="3838956" y="2330831"/>
                  </a:lnTo>
                  <a:lnTo>
                    <a:pt x="3838956" y="77089"/>
                  </a:lnTo>
                  <a:lnTo>
                    <a:pt x="3832893" y="47095"/>
                  </a:lnTo>
                  <a:lnTo>
                    <a:pt x="3816365" y="22590"/>
                  </a:lnTo>
                  <a:lnTo>
                    <a:pt x="3791860" y="6062"/>
                  </a:lnTo>
                  <a:lnTo>
                    <a:pt x="3761866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128765" y="3268218"/>
              <a:ext cx="3839210" cy="2407920"/>
            </a:xfrm>
            <a:custGeom>
              <a:avLst/>
              <a:gdLst/>
              <a:ahLst/>
              <a:cxnLst/>
              <a:rect l="l" t="t" r="r" b="b"/>
              <a:pathLst>
                <a:path w="3839209" h="2407920">
                  <a:moveTo>
                    <a:pt x="0" y="77089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8" y="0"/>
                  </a:lnTo>
                  <a:lnTo>
                    <a:pt x="3761866" y="0"/>
                  </a:lnTo>
                  <a:lnTo>
                    <a:pt x="3791860" y="6062"/>
                  </a:lnTo>
                  <a:lnTo>
                    <a:pt x="3816365" y="22590"/>
                  </a:lnTo>
                  <a:lnTo>
                    <a:pt x="3832893" y="47095"/>
                  </a:lnTo>
                  <a:lnTo>
                    <a:pt x="3838956" y="77089"/>
                  </a:lnTo>
                  <a:lnTo>
                    <a:pt x="3838956" y="2330831"/>
                  </a:lnTo>
                  <a:lnTo>
                    <a:pt x="3832893" y="2360824"/>
                  </a:lnTo>
                  <a:lnTo>
                    <a:pt x="3816365" y="2385329"/>
                  </a:lnTo>
                  <a:lnTo>
                    <a:pt x="3791860" y="2401857"/>
                  </a:lnTo>
                  <a:lnTo>
                    <a:pt x="3761866" y="2407920"/>
                  </a:lnTo>
                  <a:lnTo>
                    <a:pt x="77088" y="2407920"/>
                  </a:lnTo>
                  <a:lnTo>
                    <a:pt x="47095" y="2401857"/>
                  </a:lnTo>
                  <a:lnTo>
                    <a:pt x="22590" y="2385329"/>
                  </a:lnTo>
                  <a:lnTo>
                    <a:pt x="6062" y="2360824"/>
                  </a:lnTo>
                  <a:lnTo>
                    <a:pt x="0" y="2330831"/>
                  </a:lnTo>
                  <a:lnTo>
                    <a:pt x="0" y="77089"/>
                  </a:lnTo>
                  <a:close/>
                </a:path>
              </a:pathLst>
            </a:custGeom>
            <a:ln w="762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20027" y="3459480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081" y="0"/>
                  </a:moveTo>
                  <a:lnTo>
                    <a:pt x="225643" y="4432"/>
                  </a:lnTo>
                  <a:lnTo>
                    <a:pt x="179109" y="17213"/>
                  </a:lnTo>
                  <a:lnTo>
                    <a:pt x="136256" y="37563"/>
                  </a:lnTo>
                  <a:lnTo>
                    <a:pt x="97863" y="64706"/>
                  </a:lnTo>
                  <a:lnTo>
                    <a:pt x="64706" y="97863"/>
                  </a:lnTo>
                  <a:lnTo>
                    <a:pt x="37563" y="136256"/>
                  </a:lnTo>
                  <a:lnTo>
                    <a:pt x="17213" y="179109"/>
                  </a:lnTo>
                  <a:lnTo>
                    <a:pt x="4432" y="225643"/>
                  </a:lnTo>
                  <a:lnTo>
                    <a:pt x="0" y="275082"/>
                  </a:lnTo>
                  <a:lnTo>
                    <a:pt x="4432" y="324520"/>
                  </a:lnTo>
                  <a:lnTo>
                    <a:pt x="17213" y="371054"/>
                  </a:lnTo>
                  <a:lnTo>
                    <a:pt x="37563" y="413907"/>
                  </a:lnTo>
                  <a:lnTo>
                    <a:pt x="64706" y="452300"/>
                  </a:lnTo>
                  <a:lnTo>
                    <a:pt x="97863" y="485457"/>
                  </a:lnTo>
                  <a:lnTo>
                    <a:pt x="136256" y="512600"/>
                  </a:lnTo>
                  <a:lnTo>
                    <a:pt x="179109" y="532950"/>
                  </a:lnTo>
                  <a:lnTo>
                    <a:pt x="225643" y="545731"/>
                  </a:lnTo>
                  <a:lnTo>
                    <a:pt x="275081" y="550164"/>
                  </a:lnTo>
                  <a:lnTo>
                    <a:pt x="324520" y="545731"/>
                  </a:lnTo>
                  <a:lnTo>
                    <a:pt x="371054" y="532950"/>
                  </a:lnTo>
                  <a:lnTo>
                    <a:pt x="413907" y="512600"/>
                  </a:lnTo>
                  <a:lnTo>
                    <a:pt x="452300" y="485457"/>
                  </a:lnTo>
                  <a:lnTo>
                    <a:pt x="485457" y="452300"/>
                  </a:lnTo>
                  <a:lnTo>
                    <a:pt x="512600" y="413907"/>
                  </a:lnTo>
                  <a:lnTo>
                    <a:pt x="532950" y="371054"/>
                  </a:lnTo>
                  <a:lnTo>
                    <a:pt x="545731" y="324520"/>
                  </a:lnTo>
                  <a:lnTo>
                    <a:pt x="550164" y="275082"/>
                  </a:lnTo>
                  <a:lnTo>
                    <a:pt x="545731" y="225643"/>
                  </a:lnTo>
                  <a:lnTo>
                    <a:pt x="532950" y="179109"/>
                  </a:lnTo>
                  <a:lnTo>
                    <a:pt x="512600" y="136256"/>
                  </a:lnTo>
                  <a:lnTo>
                    <a:pt x="485457" y="97863"/>
                  </a:lnTo>
                  <a:lnTo>
                    <a:pt x="452300" y="64706"/>
                  </a:lnTo>
                  <a:lnTo>
                    <a:pt x="413907" y="37563"/>
                  </a:lnTo>
                  <a:lnTo>
                    <a:pt x="371054" y="17213"/>
                  </a:lnTo>
                  <a:lnTo>
                    <a:pt x="324520" y="4432"/>
                  </a:lnTo>
                  <a:lnTo>
                    <a:pt x="275081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0903" y="3579876"/>
              <a:ext cx="248411" cy="30937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307582" y="4174616"/>
            <a:ext cx="3459479" cy="989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20" b="1">
                <a:solidFill>
                  <a:srgbClr val="272424"/>
                </a:solidFill>
                <a:latin typeface="Arial"/>
                <a:cs typeface="Arial"/>
              </a:rPr>
              <a:t>Comprehensive</a:t>
            </a:r>
            <a:r>
              <a:rPr dirty="0" sz="1850" spc="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272424"/>
                </a:solidFill>
                <a:latin typeface="Arial"/>
                <a:cs typeface="Arial"/>
              </a:rPr>
              <a:t>Database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6400"/>
              </a:lnSpc>
              <a:spcBef>
                <a:spcPts val="785"/>
              </a:spcBef>
            </a:pP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Designed</a:t>
            </a:r>
            <a:r>
              <a:rPr dirty="0" sz="14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4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scalable</a:t>
            </a:r>
            <a:r>
              <a:rPr dirty="0" sz="140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management</a:t>
            </a:r>
            <a:r>
              <a:rPr dirty="0" sz="14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40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272424"/>
                </a:solidFill>
                <a:latin typeface="Tahoma"/>
                <a:cs typeface="Tahoma"/>
              </a:rPr>
              <a:t>all </a:t>
            </a: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railway</a:t>
            </a:r>
            <a:r>
              <a:rPr dirty="0" sz="14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operations.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146792" y="3264408"/>
            <a:ext cx="3846829" cy="2415540"/>
            <a:chOff x="10146792" y="3264408"/>
            <a:chExt cx="3846829" cy="2415540"/>
          </a:xfrm>
        </p:grpSpPr>
        <p:sp>
          <p:nvSpPr>
            <p:cNvPr id="13" name="object 13" descr=""/>
            <p:cNvSpPr/>
            <p:nvPr/>
          </p:nvSpPr>
          <p:spPr>
            <a:xfrm>
              <a:off x="10150602" y="3268218"/>
              <a:ext cx="3839210" cy="2407920"/>
            </a:xfrm>
            <a:custGeom>
              <a:avLst/>
              <a:gdLst/>
              <a:ahLst/>
              <a:cxnLst/>
              <a:rect l="l" t="t" r="r" b="b"/>
              <a:pathLst>
                <a:path w="3839209" h="2407920">
                  <a:moveTo>
                    <a:pt x="3761867" y="0"/>
                  </a:moveTo>
                  <a:lnTo>
                    <a:pt x="77089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9"/>
                  </a:lnTo>
                  <a:lnTo>
                    <a:pt x="0" y="2330831"/>
                  </a:lnTo>
                  <a:lnTo>
                    <a:pt x="6062" y="2360824"/>
                  </a:lnTo>
                  <a:lnTo>
                    <a:pt x="22590" y="2385329"/>
                  </a:lnTo>
                  <a:lnTo>
                    <a:pt x="47095" y="2401857"/>
                  </a:lnTo>
                  <a:lnTo>
                    <a:pt x="77089" y="2407920"/>
                  </a:lnTo>
                  <a:lnTo>
                    <a:pt x="3761867" y="2407920"/>
                  </a:lnTo>
                  <a:lnTo>
                    <a:pt x="3791860" y="2401857"/>
                  </a:lnTo>
                  <a:lnTo>
                    <a:pt x="3816365" y="2385329"/>
                  </a:lnTo>
                  <a:lnTo>
                    <a:pt x="3832893" y="2360824"/>
                  </a:lnTo>
                  <a:lnTo>
                    <a:pt x="3838955" y="2330831"/>
                  </a:lnTo>
                  <a:lnTo>
                    <a:pt x="3838955" y="77089"/>
                  </a:lnTo>
                  <a:lnTo>
                    <a:pt x="3832893" y="47095"/>
                  </a:lnTo>
                  <a:lnTo>
                    <a:pt x="3816365" y="22590"/>
                  </a:lnTo>
                  <a:lnTo>
                    <a:pt x="3791860" y="6062"/>
                  </a:lnTo>
                  <a:lnTo>
                    <a:pt x="3761867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150602" y="3268218"/>
              <a:ext cx="3839210" cy="2407920"/>
            </a:xfrm>
            <a:custGeom>
              <a:avLst/>
              <a:gdLst/>
              <a:ahLst/>
              <a:cxnLst/>
              <a:rect l="l" t="t" r="r" b="b"/>
              <a:pathLst>
                <a:path w="3839209" h="2407920">
                  <a:moveTo>
                    <a:pt x="0" y="77089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9" y="0"/>
                  </a:lnTo>
                  <a:lnTo>
                    <a:pt x="3761867" y="0"/>
                  </a:lnTo>
                  <a:lnTo>
                    <a:pt x="3791860" y="6062"/>
                  </a:lnTo>
                  <a:lnTo>
                    <a:pt x="3816365" y="22590"/>
                  </a:lnTo>
                  <a:lnTo>
                    <a:pt x="3832893" y="47095"/>
                  </a:lnTo>
                  <a:lnTo>
                    <a:pt x="3838955" y="77089"/>
                  </a:lnTo>
                  <a:lnTo>
                    <a:pt x="3838955" y="2330831"/>
                  </a:lnTo>
                  <a:lnTo>
                    <a:pt x="3832893" y="2360824"/>
                  </a:lnTo>
                  <a:lnTo>
                    <a:pt x="3816365" y="2385329"/>
                  </a:lnTo>
                  <a:lnTo>
                    <a:pt x="3791860" y="2401857"/>
                  </a:lnTo>
                  <a:lnTo>
                    <a:pt x="3761867" y="2407920"/>
                  </a:lnTo>
                  <a:lnTo>
                    <a:pt x="77089" y="2407920"/>
                  </a:lnTo>
                  <a:lnTo>
                    <a:pt x="47095" y="2401857"/>
                  </a:lnTo>
                  <a:lnTo>
                    <a:pt x="22590" y="2385329"/>
                  </a:lnTo>
                  <a:lnTo>
                    <a:pt x="6062" y="2360824"/>
                  </a:lnTo>
                  <a:lnTo>
                    <a:pt x="0" y="2330831"/>
                  </a:lnTo>
                  <a:lnTo>
                    <a:pt x="0" y="77089"/>
                  </a:lnTo>
                  <a:close/>
                </a:path>
              </a:pathLst>
            </a:custGeom>
            <a:ln w="7619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41864" y="3459480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081" y="0"/>
                  </a:moveTo>
                  <a:lnTo>
                    <a:pt x="225643" y="4432"/>
                  </a:lnTo>
                  <a:lnTo>
                    <a:pt x="179109" y="17213"/>
                  </a:lnTo>
                  <a:lnTo>
                    <a:pt x="136256" y="37563"/>
                  </a:lnTo>
                  <a:lnTo>
                    <a:pt x="97863" y="64706"/>
                  </a:lnTo>
                  <a:lnTo>
                    <a:pt x="64706" y="97863"/>
                  </a:lnTo>
                  <a:lnTo>
                    <a:pt x="37563" y="136256"/>
                  </a:lnTo>
                  <a:lnTo>
                    <a:pt x="17213" y="179109"/>
                  </a:lnTo>
                  <a:lnTo>
                    <a:pt x="4432" y="225643"/>
                  </a:lnTo>
                  <a:lnTo>
                    <a:pt x="0" y="275082"/>
                  </a:lnTo>
                  <a:lnTo>
                    <a:pt x="4432" y="324520"/>
                  </a:lnTo>
                  <a:lnTo>
                    <a:pt x="17213" y="371054"/>
                  </a:lnTo>
                  <a:lnTo>
                    <a:pt x="37563" y="413907"/>
                  </a:lnTo>
                  <a:lnTo>
                    <a:pt x="64706" y="452300"/>
                  </a:lnTo>
                  <a:lnTo>
                    <a:pt x="97863" y="485457"/>
                  </a:lnTo>
                  <a:lnTo>
                    <a:pt x="136256" y="512600"/>
                  </a:lnTo>
                  <a:lnTo>
                    <a:pt x="179109" y="532950"/>
                  </a:lnTo>
                  <a:lnTo>
                    <a:pt x="225643" y="545731"/>
                  </a:lnTo>
                  <a:lnTo>
                    <a:pt x="275081" y="550164"/>
                  </a:lnTo>
                  <a:lnTo>
                    <a:pt x="324520" y="545731"/>
                  </a:lnTo>
                  <a:lnTo>
                    <a:pt x="371054" y="532950"/>
                  </a:lnTo>
                  <a:lnTo>
                    <a:pt x="413907" y="512600"/>
                  </a:lnTo>
                  <a:lnTo>
                    <a:pt x="452300" y="485457"/>
                  </a:lnTo>
                  <a:lnTo>
                    <a:pt x="485457" y="452300"/>
                  </a:lnTo>
                  <a:lnTo>
                    <a:pt x="512600" y="413907"/>
                  </a:lnTo>
                  <a:lnTo>
                    <a:pt x="532950" y="371054"/>
                  </a:lnTo>
                  <a:lnTo>
                    <a:pt x="545731" y="324520"/>
                  </a:lnTo>
                  <a:lnTo>
                    <a:pt x="550163" y="275082"/>
                  </a:lnTo>
                  <a:lnTo>
                    <a:pt x="545731" y="225643"/>
                  </a:lnTo>
                  <a:lnTo>
                    <a:pt x="532950" y="179109"/>
                  </a:lnTo>
                  <a:lnTo>
                    <a:pt x="512600" y="136256"/>
                  </a:lnTo>
                  <a:lnTo>
                    <a:pt x="485457" y="97863"/>
                  </a:lnTo>
                  <a:lnTo>
                    <a:pt x="452300" y="64706"/>
                  </a:lnTo>
                  <a:lnTo>
                    <a:pt x="413907" y="37563"/>
                  </a:lnTo>
                  <a:lnTo>
                    <a:pt x="371054" y="17213"/>
                  </a:lnTo>
                  <a:lnTo>
                    <a:pt x="324520" y="4432"/>
                  </a:lnTo>
                  <a:lnTo>
                    <a:pt x="275081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2740" y="3579876"/>
              <a:ext cx="246888" cy="309372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0329418" y="4174616"/>
            <a:ext cx="3434715" cy="989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65" b="1">
                <a:solidFill>
                  <a:srgbClr val="272424"/>
                </a:solidFill>
                <a:latin typeface="Arial"/>
                <a:cs typeface="Arial"/>
              </a:rPr>
              <a:t>Full </a:t>
            </a:r>
            <a:r>
              <a:rPr dirty="0" sz="1850" spc="-20" b="1">
                <a:solidFill>
                  <a:srgbClr val="272424"/>
                </a:solidFill>
                <a:latin typeface="Arial"/>
                <a:cs typeface="Arial"/>
              </a:rPr>
              <a:t>CRUD</a:t>
            </a:r>
            <a:r>
              <a:rPr dirty="0" sz="1850" spc="-8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272424"/>
                </a:solidFill>
                <a:latin typeface="Arial"/>
                <a:cs typeface="Arial"/>
              </a:rPr>
              <a:t>Support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6400"/>
              </a:lnSpc>
              <a:spcBef>
                <a:spcPts val="785"/>
              </a:spcBef>
            </a:pP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Implementing</a:t>
            </a:r>
            <a:r>
              <a:rPr dirty="0" sz="140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Create,</a:t>
            </a:r>
            <a:r>
              <a:rPr dirty="0" sz="140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Read,</a:t>
            </a:r>
            <a:r>
              <a:rPr dirty="0" sz="14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Update,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Delete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85">
                <a:solidFill>
                  <a:srgbClr val="272424"/>
                </a:solidFill>
                <a:latin typeface="Tahoma"/>
                <a:cs typeface="Tahoma"/>
              </a:rPr>
              <a:t>across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25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normalized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tables.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124955" y="5855208"/>
            <a:ext cx="7868920" cy="1828800"/>
            <a:chOff x="6124955" y="5855208"/>
            <a:chExt cx="7868920" cy="1828800"/>
          </a:xfrm>
        </p:grpSpPr>
        <p:sp>
          <p:nvSpPr>
            <p:cNvPr id="19" name="object 19" descr=""/>
            <p:cNvSpPr/>
            <p:nvPr/>
          </p:nvSpPr>
          <p:spPr>
            <a:xfrm>
              <a:off x="6128765" y="5859018"/>
              <a:ext cx="7861300" cy="1821180"/>
            </a:xfrm>
            <a:custGeom>
              <a:avLst/>
              <a:gdLst/>
              <a:ahLst/>
              <a:cxnLst/>
              <a:rect l="l" t="t" r="r" b="b"/>
              <a:pathLst>
                <a:path w="7861300" h="1821179">
                  <a:moveTo>
                    <a:pt x="7783703" y="0"/>
                  </a:moveTo>
                  <a:lnTo>
                    <a:pt x="77088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1744090"/>
                  </a:lnTo>
                  <a:lnTo>
                    <a:pt x="6062" y="1774095"/>
                  </a:lnTo>
                  <a:lnTo>
                    <a:pt x="22590" y="1798599"/>
                  </a:lnTo>
                  <a:lnTo>
                    <a:pt x="47095" y="1815121"/>
                  </a:lnTo>
                  <a:lnTo>
                    <a:pt x="77088" y="1821179"/>
                  </a:lnTo>
                  <a:lnTo>
                    <a:pt x="7783703" y="1821179"/>
                  </a:lnTo>
                  <a:lnTo>
                    <a:pt x="7813696" y="1815121"/>
                  </a:lnTo>
                  <a:lnTo>
                    <a:pt x="7838201" y="1798599"/>
                  </a:lnTo>
                  <a:lnTo>
                    <a:pt x="7854729" y="1774095"/>
                  </a:lnTo>
                  <a:lnTo>
                    <a:pt x="7860792" y="1744090"/>
                  </a:lnTo>
                  <a:lnTo>
                    <a:pt x="7860792" y="77088"/>
                  </a:lnTo>
                  <a:lnTo>
                    <a:pt x="7854729" y="47095"/>
                  </a:lnTo>
                  <a:lnTo>
                    <a:pt x="7838201" y="22590"/>
                  </a:lnTo>
                  <a:lnTo>
                    <a:pt x="7813696" y="6062"/>
                  </a:lnTo>
                  <a:lnTo>
                    <a:pt x="7783703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28765" y="5859018"/>
              <a:ext cx="7861300" cy="1821180"/>
            </a:xfrm>
            <a:custGeom>
              <a:avLst/>
              <a:gdLst/>
              <a:ahLst/>
              <a:cxnLst/>
              <a:rect l="l" t="t" r="r" b="b"/>
              <a:pathLst>
                <a:path w="7861300" h="1821179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8" y="0"/>
                  </a:lnTo>
                  <a:lnTo>
                    <a:pt x="7783703" y="0"/>
                  </a:lnTo>
                  <a:lnTo>
                    <a:pt x="7813696" y="6062"/>
                  </a:lnTo>
                  <a:lnTo>
                    <a:pt x="7838201" y="22590"/>
                  </a:lnTo>
                  <a:lnTo>
                    <a:pt x="7854729" y="47095"/>
                  </a:lnTo>
                  <a:lnTo>
                    <a:pt x="7860792" y="77088"/>
                  </a:lnTo>
                  <a:lnTo>
                    <a:pt x="7860792" y="1744090"/>
                  </a:lnTo>
                  <a:lnTo>
                    <a:pt x="7854729" y="1774095"/>
                  </a:lnTo>
                  <a:lnTo>
                    <a:pt x="7838201" y="1798599"/>
                  </a:lnTo>
                  <a:lnTo>
                    <a:pt x="7813696" y="1815121"/>
                  </a:lnTo>
                  <a:lnTo>
                    <a:pt x="7783703" y="1821179"/>
                  </a:lnTo>
                  <a:lnTo>
                    <a:pt x="77088" y="1821179"/>
                  </a:lnTo>
                  <a:lnTo>
                    <a:pt x="47095" y="1815121"/>
                  </a:lnTo>
                  <a:lnTo>
                    <a:pt x="22590" y="1798599"/>
                  </a:lnTo>
                  <a:lnTo>
                    <a:pt x="6062" y="1774095"/>
                  </a:lnTo>
                  <a:lnTo>
                    <a:pt x="0" y="1744090"/>
                  </a:lnTo>
                  <a:lnTo>
                    <a:pt x="0" y="77088"/>
                  </a:lnTo>
                  <a:close/>
                </a:path>
              </a:pathLst>
            </a:custGeom>
            <a:ln w="762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320027" y="6050280"/>
              <a:ext cx="550545" cy="550545"/>
            </a:xfrm>
            <a:custGeom>
              <a:avLst/>
              <a:gdLst/>
              <a:ahLst/>
              <a:cxnLst/>
              <a:rect l="l" t="t" r="r" b="b"/>
              <a:pathLst>
                <a:path w="550545" h="550545">
                  <a:moveTo>
                    <a:pt x="275081" y="0"/>
                  </a:moveTo>
                  <a:lnTo>
                    <a:pt x="225643" y="4432"/>
                  </a:lnTo>
                  <a:lnTo>
                    <a:pt x="179109" y="17213"/>
                  </a:lnTo>
                  <a:lnTo>
                    <a:pt x="136256" y="37563"/>
                  </a:lnTo>
                  <a:lnTo>
                    <a:pt x="97863" y="64706"/>
                  </a:lnTo>
                  <a:lnTo>
                    <a:pt x="64706" y="97863"/>
                  </a:lnTo>
                  <a:lnTo>
                    <a:pt x="37563" y="136256"/>
                  </a:lnTo>
                  <a:lnTo>
                    <a:pt x="17213" y="179109"/>
                  </a:lnTo>
                  <a:lnTo>
                    <a:pt x="4432" y="225643"/>
                  </a:lnTo>
                  <a:lnTo>
                    <a:pt x="0" y="275082"/>
                  </a:lnTo>
                  <a:lnTo>
                    <a:pt x="4432" y="324520"/>
                  </a:lnTo>
                  <a:lnTo>
                    <a:pt x="17213" y="371054"/>
                  </a:lnTo>
                  <a:lnTo>
                    <a:pt x="37563" y="413907"/>
                  </a:lnTo>
                  <a:lnTo>
                    <a:pt x="64706" y="452300"/>
                  </a:lnTo>
                  <a:lnTo>
                    <a:pt x="97863" y="485457"/>
                  </a:lnTo>
                  <a:lnTo>
                    <a:pt x="136256" y="512600"/>
                  </a:lnTo>
                  <a:lnTo>
                    <a:pt x="179109" y="532950"/>
                  </a:lnTo>
                  <a:lnTo>
                    <a:pt x="225643" y="545731"/>
                  </a:lnTo>
                  <a:lnTo>
                    <a:pt x="275081" y="550164"/>
                  </a:lnTo>
                  <a:lnTo>
                    <a:pt x="324520" y="545731"/>
                  </a:lnTo>
                  <a:lnTo>
                    <a:pt x="371054" y="532950"/>
                  </a:lnTo>
                  <a:lnTo>
                    <a:pt x="413907" y="512600"/>
                  </a:lnTo>
                  <a:lnTo>
                    <a:pt x="452300" y="485457"/>
                  </a:lnTo>
                  <a:lnTo>
                    <a:pt x="485457" y="452300"/>
                  </a:lnTo>
                  <a:lnTo>
                    <a:pt x="512600" y="413907"/>
                  </a:lnTo>
                  <a:lnTo>
                    <a:pt x="532950" y="371054"/>
                  </a:lnTo>
                  <a:lnTo>
                    <a:pt x="545731" y="324520"/>
                  </a:lnTo>
                  <a:lnTo>
                    <a:pt x="550164" y="275082"/>
                  </a:lnTo>
                  <a:lnTo>
                    <a:pt x="545731" y="225643"/>
                  </a:lnTo>
                  <a:lnTo>
                    <a:pt x="532950" y="179109"/>
                  </a:lnTo>
                  <a:lnTo>
                    <a:pt x="512600" y="136256"/>
                  </a:lnTo>
                  <a:lnTo>
                    <a:pt x="485457" y="97863"/>
                  </a:lnTo>
                  <a:lnTo>
                    <a:pt x="452300" y="64706"/>
                  </a:lnTo>
                  <a:lnTo>
                    <a:pt x="413907" y="37563"/>
                  </a:lnTo>
                  <a:lnTo>
                    <a:pt x="371054" y="17213"/>
                  </a:lnTo>
                  <a:lnTo>
                    <a:pt x="324520" y="4432"/>
                  </a:lnTo>
                  <a:lnTo>
                    <a:pt x="275081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0903" y="6170676"/>
              <a:ext cx="248411" cy="309372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307582" y="6766356"/>
            <a:ext cx="6138545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b="1">
                <a:solidFill>
                  <a:srgbClr val="272424"/>
                </a:solidFill>
                <a:latin typeface="Arial"/>
                <a:cs typeface="Arial"/>
              </a:rPr>
              <a:t>Advanced</a:t>
            </a:r>
            <a:r>
              <a:rPr dirty="0" sz="1850" spc="-4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272424"/>
                </a:solidFill>
                <a:latin typeface="Arial"/>
                <a:cs typeface="Arial"/>
              </a:rPr>
              <a:t>Querying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Enabling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complex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data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analysis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operational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insights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optimization.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236" y="461899"/>
            <a:ext cx="1099947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30" b="1">
                <a:latin typeface="Arial"/>
                <a:cs typeface="Arial"/>
              </a:rPr>
              <a:t>Database</a:t>
            </a:r>
            <a:r>
              <a:rPr dirty="0" sz="3700" spc="-150" b="1">
                <a:latin typeface="Arial"/>
                <a:cs typeface="Arial"/>
              </a:rPr>
              <a:t> </a:t>
            </a:r>
            <a:r>
              <a:rPr dirty="0" sz="3700" spc="-70" b="1">
                <a:latin typeface="Arial"/>
                <a:cs typeface="Arial"/>
              </a:rPr>
              <a:t>Architecture:</a:t>
            </a:r>
            <a:r>
              <a:rPr dirty="0" sz="3700" spc="-220" b="1">
                <a:latin typeface="Arial"/>
                <a:cs typeface="Arial"/>
              </a:rPr>
              <a:t> </a:t>
            </a:r>
            <a:r>
              <a:rPr dirty="0" sz="3700" spc="-65" b="1">
                <a:latin typeface="Arial"/>
                <a:cs typeface="Arial"/>
              </a:rPr>
              <a:t>Multi-Layer</a:t>
            </a:r>
            <a:r>
              <a:rPr dirty="0" sz="3700" spc="-200" b="1">
                <a:latin typeface="Arial"/>
                <a:cs typeface="Arial"/>
              </a:rPr>
              <a:t> </a:t>
            </a:r>
            <a:r>
              <a:rPr dirty="0" sz="3700" spc="-110" b="1">
                <a:latin typeface="Arial"/>
                <a:cs typeface="Arial"/>
              </a:rPr>
              <a:t>Table</a:t>
            </a:r>
            <a:r>
              <a:rPr dirty="0" sz="3700" spc="-30" b="1">
                <a:latin typeface="Arial"/>
                <a:cs typeface="Arial"/>
              </a:rPr>
              <a:t> </a:t>
            </a:r>
            <a:r>
              <a:rPr dirty="0" sz="3700" spc="-10" b="1">
                <a:latin typeface="Arial"/>
                <a:cs typeface="Arial"/>
              </a:rPr>
              <a:t>Structure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4134" y="1981399"/>
            <a:ext cx="6041088" cy="53359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411714" y="2149601"/>
            <a:ext cx="21202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solidFill>
                  <a:srgbClr val="272424"/>
                </a:solidFill>
                <a:latin typeface="Arial"/>
                <a:cs typeface="Arial"/>
              </a:rPr>
              <a:t>Operational</a:t>
            </a:r>
            <a:r>
              <a:rPr dirty="0" sz="14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72424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411714" y="3037078"/>
            <a:ext cx="17684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272424"/>
                </a:solidFill>
                <a:latin typeface="Tahoma"/>
                <a:cs typeface="Tahoma"/>
              </a:rPr>
              <a:t>Staff,</a:t>
            </a:r>
            <a:r>
              <a:rPr dirty="0" sz="10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50">
                <a:solidFill>
                  <a:srgbClr val="272424"/>
                </a:solidFill>
                <a:latin typeface="Tahoma"/>
                <a:cs typeface="Tahoma"/>
              </a:rPr>
              <a:t>Schedules,</a:t>
            </a:r>
            <a:r>
              <a:rPr dirty="0" sz="105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35">
                <a:solidFill>
                  <a:srgbClr val="272424"/>
                </a:solidFill>
                <a:latin typeface="Tahoma"/>
                <a:cs typeface="Tahoma"/>
              </a:rPr>
              <a:t>Engineers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15692" y="4207001"/>
            <a:ext cx="1840864" cy="686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solidFill>
                  <a:srgbClr val="272424"/>
                </a:solidFill>
                <a:latin typeface="Arial"/>
                <a:cs typeface="Arial"/>
              </a:rPr>
              <a:t>Transaction</a:t>
            </a:r>
            <a:r>
              <a:rPr dirty="0" sz="1400" spc="-4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72424"/>
                </a:solidFill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20">
                <a:solidFill>
                  <a:srgbClr val="272424"/>
                </a:solidFill>
                <a:latin typeface="Tahoma"/>
                <a:cs typeface="Tahoma"/>
              </a:rPr>
              <a:t>Bookings,</a:t>
            </a:r>
            <a:r>
              <a:rPr dirty="0" sz="1050" spc="1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20">
                <a:solidFill>
                  <a:srgbClr val="272424"/>
                </a:solidFill>
                <a:latin typeface="Tahoma"/>
                <a:cs typeface="Tahoma"/>
              </a:rPr>
              <a:t>Tickets,</a:t>
            </a:r>
            <a:r>
              <a:rPr dirty="0" sz="1050" spc="1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40">
                <a:solidFill>
                  <a:srgbClr val="272424"/>
                </a:solidFill>
                <a:latin typeface="Tahoma"/>
                <a:cs typeface="Tahoma"/>
              </a:rPr>
              <a:t>Payments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411714" y="5245353"/>
            <a:ext cx="2330450" cy="686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72424"/>
                </a:solidFill>
                <a:latin typeface="Arial"/>
                <a:cs typeface="Arial"/>
              </a:rPr>
              <a:t>Core</a:t>
            </a:r>
            <a:r>
              <a:rPr dirty="0" sz="1400" spc="-6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72424"/>
                </a:solidFill>
                <a:latin typeface="Arial"/>
                <a:cs typeface="Arial"/>
              </a:rPr>
              <a:t>Entities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50" spc="10">
                <a:solidFill>
                  <a:srgbClr val="272424"/>
                </a:solidFill>
                <a:latin typeface="Tahoma"/>
                <a:cs typeface="Tahoma"/>
              </a:rPr>
              <a:t>Stations,</a:t>
            </a:r>
            <a:r>
              <a:rPr dirty="0" sz="10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10">
                <a:solidFill>
                  <a:srgbClr val="272424"/>
                </a:solidFill>
                <a:latin typeface="Tahoma"/>
                <a:cs typeface="Tahoma"/>
              </a:rPr>
              <a:t>Trains,</a:t>
            </a:r>
            <a:r>
              <a:rPr dirty="0" sz="105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50">
                <a:solidFill>
                  <a:srgbClr val="272424"/>
                </a:solidFill>
                <a:latin typeface="Tahoma"/>
                <a:cs typeface="Tahoma"/>
              </a:rPr>
              <a:t>Passengers,</a:t>
            </a:r>
            <a:r>
              <a:rPr dirty="0" sz="105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Tahoma"/>
                <a:cs typeface="Tahoma"/>
              </a:rPr>
              <a:t>Routes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8236" y="7720614"/>
            <a:ext cx="12627610" cy="60896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Our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design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organizes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into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five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logical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layers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to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ensure</a:t>
            </a:r>
            <a:r>
              <a:rPr dirty="0" sz="14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normalization,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integrity,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efficient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retrieval,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supporting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everything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from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272424"/>
                </a:solidFill>
                <a:latin typeface="Tahoma"/>
                <a:cs typeface="Tahoma"/>
              </a:rPr>
              <a:t>ticketing </a:t>
            </a:r>
            <a:r>
              <a:rPr dirty="0" sz="1400" spc="-25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infrastructure</a:t>
            </a:r>
            <a:r>
              <a:rPr dirty="0" sz="1400" spc="-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maintenance.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304" y="1122044"/>
            <a:ext cx="8861425" cy="735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650" spc="95">
                <a:latin typeface="Malgun Gothic Semilight"/>
                <a:cs typeface="Malgun Gothic Semilight"/>
              </a:rPr>
              <a:t>Core</a:t>
            </a:r>
            <a:r>
              <a:rPr dirty="0" sz="4650" spc="85">
                <a:latin typeface="Malgun Gothic Semilight"/>
                <a:cs typeface="Malgun Gothic Semilight"/>
              </a:rPr>
              <a:t> </a:t>
            </a:r>
            <a:r>
              <a:rPr dirty="0" sz="4650" spc="215">
                <a:latin typeface="Malgun Gothic Semilight"/>
                <a:cs typeface="Malgun Gothic Semilight"/>
              </a:rPr>
              <a:t>Pas</a:t>
            </a:r>
            <a:r>
              <a:rPr dirty="0" sz="4650" spc="-635">
                <a:latin typeface="Malgun Gothic Semilight"/>
                <a:cs typeface="Malgun Gothic Semilight"/>
              </a:rPr>
              <a:t> </a:t>
            </a:r>
            <a:r>
              <a:rPr dirty="0" sz="4650">
                <a:latin typeface="Malgun Gothic Semilight"/>
                <a:cs typeface="Malgun Gothic Semilight"/>
              </a:rPr>
              <a:t>s</a:t>
            </a:r>
            <a:r>
              <a:rPr dirty="0" sz="4650" spc="-635">
                <a:latin typeface="Malgun Gothic Semilight"/>
                <a:cs typeface="Malgun Gothic Semilight"/>
              </a:rPr>
              <a:t> </a:t>
            </a:r>
            <a:r>
              <a:rPr dirty="0" sz="4650" spc="95">
                <a:latin typeface="Malgun Gothic Semilight"/>
                <a:cs typeface="Malgun Gothic Semilight"/>
              </a:rPr>
              <a:t>enger</a:t>
            </a:r>
            <a:r>
              <a:rPr dirty="0" sz="4650" spc="55">
                <a:latin typeface="Malgun Gothic Semilight"/>
                <a:cs typeface="Malgun Gothic Semilight"/>
              </a:rPr>
              <a:t> </a:t>
            </a:r>
            <a:r>
              <a:rPr dirty="0" sz="4650" spc="-30">
                <a:latin typeface="Malgun Gothic Semilight"/>
                <a:cs typeface="Malgun Gothic Semilight"/>
              </a:rPr>
              <a:t>S</a:t>
            </a:r>
            <a:r>
              <a:rPr dirty="0" sz="4650" spc="-635">
                <a:latin typeface="Malgun Gothic Semilight"/>
                <a:cs typeface="Malgun Gothic Semilight"/>
              </a:rPr>
              <a:t> </a:t>
            </a:r>
            <a:r>
              <a:rPr dirty="0" sz="4650" spc="185">
                <a:latin typeface="Malgun Gothic Semilight"/>
                <a:cs typeface="Malgun Gothic Semilight"/>
              </a:rPr>
              <a:t>ervices</a:t>
            </a:r>
            <a:r>
              <a:rPr dirty="0" sz="4650" spc="484">
                <a:latin typeface="Malgun Gothic Semilight"/>
                <a:cs typeface="Malgun Gothic Semilight"/>
              </a:rPr>
              <a:t> </a:t>
            </a:r>
            <a:r>
              <a:rPr dirty="0" sz="4650" spc="40">
                <a:latin typeface="Malgun Gothic Semilight"/>
                <a:cs typeface="Malgun Gothic Semilight"/>
              </a:rPr>
              <a:t>Tables</a:t>
            </a:r>
            <a:endParaRPr sz="4650">
              <a:latin typeface="Malgun Gothic Semilight"/>
              <a:cs typeface="Malgun Gothic Semiligh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3523" y="2345435"/>
            <a:ext cx="6454140" cy="1780539"/>
            <a:chOff x="763523" y="2345435"/>
            <a:chExt cx="6454140" cy="1780539"/>
          </a:xfrm>
        </p:grpSpPr>
        <p:sp>
          <p:nvSpPr>
            <p:cNvPr id="5" name="object 5" descr=""/>
            <p:cNvSpPr/>
            <p:nvPr/>
          </p:nvSpPr>
          <p:spPr>
            <a:xfrm>
              <a:off x="794003" y="2360675"/>
              <a:ext cx="6408420" cy="1750060"/>
            </a:xfrm>
            <a:custGeom>
              <a:avLst/>
              <a:gdLst/>
              <a:ahLst/>
              <a:cxnLst/>
              <a:rect l="l" t="t" r="r" b="b"/>
              <a:pathLst>
                <a:path w="6408420" h="1750060">
                  <a:moveTo>
                    <a:pt x="0" y="146431"/>
                  </a:moveTo>
                  <a:lnTo>
                    <a:pt x="7462" y="100136"/>
                  </a:lnTo>
                  <a:lnTo>
                    <a:pt x="28241" y="59938"/>
                  </a:lnTo>
                  <a:lnTo>
                    <a:pt x="59927" y="28244"/>
                  </a:lnTo>
                  <a:lnTo>
                    <a:pt x="100110" y="7462"/>
                  </a:lnTo>
                  <a:lnTo>
                    <a:pt x="146380" y="0"/>
                  </a:lnTo>
                  <a:lnTo>
                    <a:pt x="6261989" y="0"/>
                  </a:lnTo>
                  <a:lnTo>
                    <a:pt x="6308283" y="7462"/>
                  </a:lnTo>
                  <a:lnTo>
                    <a:pt x="6348481" y="28244"/>
                  </a:lnTo>
                  <a:lnTo>
                    <a:pt x="6380175" y="59938"/>
                  </a:lnTo>
                  <a:lnTo>
                    <a:pt x="6400957" y="100136"/>
                  </a:lnTo>
                  <a:lnTo>
                    <a:pt x="6408420" y="146431"/>
                  </a:lnTo>
                  <a:lnTo>
                    <a:pt x="6408420" y="1603121"/>
                  </a:lnTo>
                  <a:lnTo>
                    <a:pt x="6400957" y="1649415"/>
                  </a:lnTo>
                  <a:lnTo>
                    <a:pt x="6380175" y="1689613"/>
                  </a:lnTo>
                  <a:lnTo>
                    <a:pt x="6348481" y="1721307"/>
                  </a:lnTo>
                  <a:lnTo>
                    <a:pt x="6308283" y="1742089"/>
                  </a:lnTo>
                  <a:lnTo>
                    <a:pt x="6261989" y="1749552"/>
                  </a:lnTo>
                  <a:lnTo>
                    <a:pt x="146380" y="1749552"/>
                  </a:lnTo>
                  <a:lnTo>
                    <a:pt x="100110" y="1742089"/>
                  </a:lnTo>
                  <a:lnTo>
                    <a:pt x="59927" y="1721307"/>
                  </a:lnTo>
                  <a:lnTo>
                    <a:pt x="28241" y="1689613"/>
                  </a:lnTo>
                  <a:lnTo>
                    <a:pt x="7462" y="1649415"/>
                  </a:lnTo>
                  <a:lnTo>
                    <a:pt x="0" y="1603121"/>
                  </a:lnTo>
                  <a:lnTo>
                    <a:pt x="0" y="146431"/>
                  </a:lnTo>
                  <a:close/>
                </a:path>
              </a:pathLst>
            </a:custGeom>
            <a:ln w="3048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3523" y="2360675"/>
              <a:ext cx="121920" cy="1750060"/>
            </a:xfrm>
            <a:custGeom>
              <a:avLst/>
              <a:gdLst/>
              <a:ahLst/>
              <a:cxnLst/>
              <a:rect l="l" t="t" r="r" b="b"/>
              <a:pathLst>
                <a:path w="121919" h="1750060">
                  <a:moveTo>
                    <a:pt x="60960" y="0"/>
                  </a:moveTo>
                  <a:lnTo>
                    <a:pt x="37231" y="4792"/>
                  </a:lnTo>
                  <a:lnTo>
                    <a:pt x="17854" y="17859"/>
                  </a:lnTo>
                  <a:lnTo>
                    <a:pt x="4790" y="37236"/>
                  </a:lnTo>
                  <a:lnTo>
                    <a:pt x="0" y="60960"/>
                  </a:lnTo>
                  <a:lnTo>
                    <a:pt x="0" y="1688591"/>
                  </a:lnTo>
                  <a:lnTo>
                    <a:pt x="4790" y="1712315"/>
                  </a:lnTo>
                  <a:lnTo>
                    <a:pt x="17854" y="1731692"/>
                  </a:lnTo>
                  <a:lnTo>
                    <a:pt x="37231" y="1744759"/>
                  </a:lnTo>
                  <a:lnTo>
                    <a:pt x="60960" y="1749552"/>
                  </a:lnTo>
                  <a:lnTo>
                    <a:pt x="84688" y="1744759"/>
                  </a:lnTo>
                  <a:lnTo>
                    <a:pt x="104065" y="1731692"/>
                  </a:lnTo>
                  <a:lnTo>
                    <a:pt x="117129" y="1712315"/>
                  </a:lnTo>
                  <a:lnTo>
                    <a:pt x="121920" y="1688591"/>
                  </a:lnTo>
                  <a:lnTo>
                    <a:pt x="121920" y="60960"/>
                  </a:lnTo>
                  <a:lnTo>
                    <a:pt x="117129" y="37236"/>
                  </a:lnTo>
                  <a:lnTo>
                    <a:pt x="104065" y="17859"/>
                  </a:lnTo>
                  <a:lnTo>
                    <a:pt x="84688" y="4792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29995" y="2589657"/>
            <a:ext cx="5577840" cy="1240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80">
                <a:solidFill>
                  <a:srgbClr val="272424"/>
                </a:solidFill>
                <a:latin typeface="Malgun Gothic Semilight"/>
                <a:cs typeface="Malgun Gothic Semilight"/>
              </a:rPr>
              <a:t>Pas</a:t>
            </a:r>
            <a:r>
              <a:rPr dirty="0" sz="2300" spc="-32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dirty="0" sz="2300" spc="-32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engers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400"/>
              </a:lnSpc>
              <a:spcBef>
                <a:spcPts val="980"/>
              </a:spcBef>
            </a:pP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Personal</a:t>
            </a:r>
            <a:r>
              <a:rPr dirty="0" sz="1750" spc="114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details,</a:t>
            </a:r>
            <a:r>
              <a:rPr dirty="0" sz="1750" spc="1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contact</a:t>
            </a:r>
            <a:r>
              <a:rPr dirty="0" sz="1750" spc="1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information,</a:t>
            </a:r>
            <a:r>
              <a:rPr dirty="0" sz="1750" spc="1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1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mandatory 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ID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verification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records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0">
                <a:solidFill>
                  <a:srgbClr val="272424"/>
                </a:solidFill>
                <a:latin typeface="Tahoma"/>
                <a:cs typeface="Tahoma"/>
              </a:rPr>
              <a:t>travelers.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397495" y="2345435"/>
            <a:ext cx="6454140" cy="1780539"/>
            <a:chOff x="7397495" y="2345435"/>
            <a:chExt cx="6454140" cy="1780539"/>
          </a:xfrm>
        </p:grpSpPr>
        <p:sp>
          <p:nvSpPr>
            <p:cNvPr id="9" name="object 9" descr=""/>
            <p:cNvSpPr/>
            <p:nvPr/>
          </p:nvSpPr>
          <p:spPr>
            <a:xfrm>
              <a:off x="7427975" y="2360675"/>
              <a:ext cx="6408420" cy="1750060"/>
            </a:xfrm>
            <a:custGeom>
              <a:avLst/>
              <a:gdLst/>
              <a:ahLst/>
              <a:cxnLst/>
              <a:rect l="l" t="t" r="r" b="b"/>
              <a:pathLst>
                <a:path w="6408419" h="1750060">
                  <a:moveTo>
                    <a:pt x="0" y="146431"/>
                  </a:moveTo>
                  <a:lnTo>
                    <a:pt x="7462" y="100136"/>
                  </a:lnTo>
                  <a:lnTo>
                    <a:pt x="28244" y="59938"/>
                  </a:lnTo>
                  <a:lnTo>
                    <a:pt x="59938" y="28244"/>
                  </a:lnTo>
                  <a:lnTo>
                    <a:pt x="100136" y="7462"/>
                  </a:lnTo>
                  <a:lnTo>
                    <a:pt x="146430" y="0"/>
                  </a:lnTo>
                  <a:lnTo>
                    <a:pt x="6261989" y="0"/>
                  </a:lnTo>
                  <a:lnTo>
                    <a:pt x="6308283" y="7462"/>
                  </a:lnTo>
                  <a:lnTo>
                    <a:pt x="6348481" y="28244"/>
                  </a:lnTo>
                  <a:lnTo>
                    <a:pt x="6380175" y="59938"/>
                  </a:lnTo>
                  <a:lnTo>
                    <a:pt x="6400957" y="100136"/>
                  </a:lnTo>
                  <a:lnTo>
                    <a:pt x="6408420" y="146431"/>
                  </a:lnTo>
                  <a:lnTo>
                    <a:pt x="6408420" y="1603121"/>
                  </a:lnTo>
                  <a:lnTo>
                    <a:pt x="6400957" y="1649415"/>
                  </a:lnTo>
                  <a:lnTo>
                    <a:pt x="6380175" y="1689613"/>
                  </a:lnTo>
                  <a:lnTo>
                    <a:pt x="6348481" y="1721307"/>
                  </a:lnTo>
                  <a:lnTo>
                    <a:pt x="6308283" y="1742089"/>
                  </a:lnTo>
                  <a:lnTo>
                    <a:pt x="6261989" y="1749552"/>
                  </a:lnTo>
                  <a:lnTo>
                    <a:pt x="146430" y="1749552"/>
                  </a:lnTo>
                  <a:lnTo>
                    <a:pt x="100136" y="1742089"/>
                  </a:lnTo>
                  <a:lnTo>
                    <a:pt x="59938" y="1721307"/>
                  </a:lnTo>
                  <a:lnTo>
                    <a:pt x="28244" y="1689613"/>
                  </a:lnTo>
                  <a:lnTo>
                    <a:pt x="7462" y="1649415"/>
                  </a:lnTo>
                  <a:lnTo>
                    <a:pt x="0" y="1603121"/>
                  </a:lnTo>
                  <a:lnTo>
                    <a:pt x="0" y="146431"/>
                  </a:lnTo>
                  <a:close/>
                </a:path>
              </a:pathLst>
            </a:custGeom>
            <a:ln w="3048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397495" y="2360675"/>
              <a:ext cx="121920" cy="1750060"/>
            </a:xfrm>
            <a:custGeom>
              <a:avLst/>
              <a:gdLst/>
              <a:ahLst/>
              <a:cxnLst/>
              <a:rect l="l" t="t" r="r" b="b"/>
              <a:pathLst>
                <a:path w="121920" h="1750060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60"/>
                  </a:lnTo>
                  <a:lnTo>
                    <a:pt x="0" y="1688591"/>
                  </a:lnTo>
                  <a:lnTo>
                    <a:pt x="4792" y="1712315"/>
                  </a:lnTo>
                  <a:lnTo>
                    <a:pt x="17859" y="1731692"/>
                  </a:lnTo>
                  <a:lnTo>
                    <a:pt x="37236" y="1744759"/>
                  </a:lnTo>
                  <a:lnTo>
                    <a:pt x="60959" y="1749552"/>
                  </a:lnTo>
                  <a:lnTo>
                    <a:pt x="84683" y="1744759"/>
                  </a:lnTo>
                  <a:lnTo>
                    <a:pt x="104060" y="1731692"/>
                  </a:lnTo>
                  <a:lnTo>
                    <a:pt x="117127" y="1712315"/>
                  </a:lnTo>
                  <a:lnTo>
                    <a:pt x="121920" y="1688591"/>
                  </a:lnTo>
                  <a:lnTo>
                    <a:pt x="121920" y="60960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765160" y="2589657"/>
            <a:ext cx="5690870" cy="1240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Bookings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400"/>
              </a:lnSpc>
              <a:spcBef>
                <a:spcPts val="980"/>
              </a:spcBef>
            </a:pP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Detailed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reservation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data,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payment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modes,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calculated fares,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seat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allocation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records.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63523" y="4322064"/>
            <a:ext cx="6454140" cy="2141220"/>
            <a:chOff x="763523" y="4322064"/>
            <a:chExt cx="6454140" cy="2141220"/>
          </a:xfrm>
        </p:grpSpPr>
        <p:sp>
          <p:nvSpPr>
            <p:cNvPr id="13" name="object 13" descr=""/>
            <p:cNvSpPr/>
            <p:nvPr/>
          </p:nvSpPr>
          <p:spPr>
            <a:xfrm>
              <a:off x="794003" y="4337304"/>
              <a:ext cx="6408420" cy="2110740"/>
            </a:xfrm>
            <a:custGeom>
              <a:avLst/>
              <a:gdLst/>
              <a:ahLst/>
              <a:cxnLst/>
              <a:rect l="l" t="t" r="r" b="b"/>
              <a:pathLst>
                <a:path w="6408420" h="2110740">
                  <a:moveTo>
                    <a:pt x="0" y="146304"/>
                  </a:moveTo>
                  <a:lnTo>
                    <a:pt x="7456" y="100071"/>
                  </a:lnTo>
                  <a:lnTo>
                    <a:pt x="28218" y="59911"/>
                  </a:lnTo>
                  <a:lnTo>
                    <a:pt x="59878" y="28236"/>
                  </a:lnTo>
                  <a:lnTo>
                    <a:pt x="100026" y="7461"/>
                  </a:lnTo>
                  <a:lnTo>
                    <a:pt x="146253" y="0"/>
                  </a:lnTo>
                  <a:lnTo>
                    <a:pt x="6262116" y="0"/>
                  </a:lnTo>
                  <a:lnTo>
                    <a:pt x="6308348" y="7461"/>
                  </a:lnTo>
                  <a:lnTo>
                    <a:pt x="6348508" y="28236"/>
                  </a:lnTo>
                  <a:lnTo>
                    <a:pt x="6380183" y="59911"/>
                  </a:lnTo>
                  <a:lnTo>
                    <a:pt x="6400958" y="100071"/>
                  </a:lnTo>
                  <a:lnTo>
                    <a:pt x="6408420" y="146304"/>
                  </a:lnTo>
                  <a:lnTo>
                    <a:pt x="6408420" y="1964436"/>
                  </a:lnTo>
                  <a:lnTo>
                    <a:pt x="6400958" y="2010668"/>
                  </a:lnTo>
                  <a:lnTo>
                    <a:pt x="6380183" y="2050828"/>
                  </a:lnTo>
                  <a:lnTo>
                    <a:pt x="6348508" y="2082503"/>
                  </a:lnTo>
                  <a:lnTo>
                    <a:pt x="6308348" y="2103278"/>
                  </a:lnTo>
                  <a:lnTo>
                    <a:pt x="6262116" y="2110740"/>
                  </a:lnTo>
                  <a:lnTo>
                    <a:pt x="146253" y="2110740"/>
                  </a:lnTo>
                  <a:lnTo>
                    <a:pt x="100026" y="2103278"/>
                  </a:lnTo>
                  <a:lnTo>
                    <a:pt x="59878" y="2082503"/>
                  </a:lnTo>
                  <a:lnTo>
                    <a:pt x="28218" y="2050828"/>
                  </a:lnTo>
                  <a:lnTo>
                    <a:pt x="7456" y="2010668"/>
                  </a:lnTo>
                  <a:lnTo>
                    <a:pt x="0" y="1964436"/>
                  </a:lnTo>
                  <a:lnTo>
                    <a:pt x="0" y="146304"/>
                  </a:lnTo>
                  <a:close/>
                </a:path>
              </a:pathLst>
            </a:custGeom>
            <a:ln w="3048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3523" y="4337304"/>
              <a:ext cx="121920" cy="2110740"/>
            </a:xfrm>
            <a:custGeom>
              <a:avLst/>
              <a:gdLst/>
              <a:ahLst/>
              <a:cxnLst/>
              <a:rect l="l" t="t" r="r" b="b"/>
              <a:pathLst>
                <a:path w="121919" h="2110740">
                  <a:moveTo>
                    <a:pt x="60960" y="0"/>
                  </a:moveTo>
                  <a:lnTo>
                    <a:pt x="37231" y="4792"/>
                  </a:lnTo>
                  <a:lnTo>
                    <a:pt x="17854" y="17859"/>
                  </a:lnTo>
                  <a:lnTo>
                    <a:pt x="4790" y="37236"/>
                  </a:lnTo>
                  <a:lnTo>
                    <a:pt x="0" y="60960"/>
                  </a:lnTo>
                  <a:lnTo>
                    <a:pt x="0" y="2049780"/>
                  </a:lnTo>
                  <a:lnTo>
                    <a:pt x="4790" y="2073503"/>
                  </a:lnTo>
                  <a:lnTo>
                    <a:pt x="17854" y="2092880"/>
                  </a:lnTo>
                  <a:lnTo>
                    <a:pt x="37231" y="2105947"/>
                  </a:lnTo>
                  <a:lnTo>
                    <a:pt x="60960" y="2110740"/>
                  </a:lnTo>
                  <a:lnTo>
                    <a:pt x="84688" y="2105947"/>
                  </a:lnTo>
                  <a:lnTo>
                    <a:pt x="104065" y="2092880"/>
                  </a:lnTo>
                  <a:lnTo>
                    <a:pt x="117129" y="2073503"/>
                  </a:lnTo>
                  <a:lnTo>
                    <a:pt x="121920" y="2049780"/>
                  </a:lnTo>
                  <a:lnTo>
                    <a:pt x="121920" y="60960"/>
                  </a:lnTo>
                  <a:lnTo>
                    <a:pt x="117129" y="37236"/>
                  </a:lnTo>
                  <a:lnTo>
                    <a:pt x="104065" y="17859"/>
                  </a:lnTo>
                  <a:lnTo>
                    <a:pt x="84688" y="4792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129995" y="4565395"/>
            <a:ext cx="5777865" cy="160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35">
                <a:solidFill>
                  <a:srgbClr val="272424"/>
                </a:solidFill>
                <a:latin typeface="Malgun Gothic Semilight"/>
                <a:cs typeface="Malgun Gothic Semilight"/>
              </a:rPr>
              <a:t>Tickets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300"/>
              </a:lnSpc>
              <a:spcBef>
                <a:spcPts val="985"/>
              </a:spcBef>
            </a:pP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Records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generated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25">
                <a:solidFill>
                  <a:srgbClr val="272424"/>
                </a:solidFill>
                <a:latin typeface="Tahoma"/>
                <a:cs typeface="Tahoma"/>
              </a:rPr>
              <a:t>e-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tickets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counter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tickets,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including</a:t>
            </a:r>
            <a:r>
              <a:rPr dirty="0" sz="17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time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status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tracking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(Confirmed,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0">
                <a:solidFill>
                  <a:srgbClr val="272424"/>
                </a:solidFill>
                <a:latin typeface="Tahoma"/>
                <a:cs typeface="Tahoma"/>
              </a:rPr>
              <a:t>Waiting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List,</a:t>
            </a:r>
            <a:r>
              <a:rPr dirty="0" sz="1750" spc="1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Cancelled).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397495" y="4322064"/>
            <a:ext cx="6454140" cy="2141220"/>
            <a:chOff x="7397495" y="4322064"/>
            <a:chExt cx="6454140" cy="2141220"/>
          </a:xfrm>
        </p:grpSpPr>
        <p:sp>
          <p:nvSpPr>
            <p:cNvPr id="17" name="object 17" descr=""/>
            <p:cNvSpPr/>
            <p:nvPr/>
          </p:nvSpPr>
          <p:spPr>
            <a:xfrm>
              <a:off x="7427975" y="4337304"/>
              <a:ext cx="6408420" cy="2110740"/>
            </a:xfrm>
            <a:custGeom>
              <a:avLst/>
              <a:gdLst/>
              <a:ahLst/>
              <a:cxnLst/>
              <a:rect l="l" t="t" r="r" b="b"/>
              <a:pathLst>
                <a:path w="6408419" h="2110740">
                  <a:moveTo>
                    <a:pt x="0" y="146304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6262116" y="0"/>
                  </a:lnTo>
                  <a:lnTo>
                    <a:pt x="6308348" y="7461"/>
                  </a:lnTo>
                  <a:lnTo>
                    <a:pt x="6348508" y="28236"/>
                  </a:lnTo>
                  <a:lnTo>
                    <a:pt x="6380183" y="59911"/>
                  </a:lnTo>
                  <a:lnTo>
                    <a:pt x="6400958" y="100071"/>
                  </a:lnTo>
                  <a:lnTo>
                    <a:pt x="6408420" y="146304"/>
                  </a:lnTo>
                  <a:lnTo>
                    <a:pt x="6408420" y="1964436"/>
                  </a:lnTo>
                  <a:lnTo>
                    <a:pt x="6400958" y="2010668"/>
                  </a:lnTo>
                  <a:lnTo>
                    <a:pt x="6380183" y="2050828"/>
                  </a:lnTo>
                  <a:lnTo>
                    <a:pt x="6348508" y="2082503"/>
                  </a:lnTo>
                  <a:lnTo>
                    <a:pt x="6308348" y="2103278"/>
                  </a:lnTo>
                  <a:lnTo>
                    <a:pt x="6262116" y="2110740"/>
                  </a:lnTo>
                  <a:lnTo>
                    <a:pt x="146303" y="2110740"/>
                  </a:lnTo>
                  <a:lnTo>
                    <a:pt x="100071" y="2103278"/>
                  </a:lnTo>
                  <a:lnTo>
                    <a:pt x="59911" y="2082503"/>
                  </a:lnTo>
                  <a:lnTo>
                    <a:pt x="28236" y="2050828"/>
                  </a:lnTo>
                  <a:lnTo>
                    <a:pt x="7461" y="2010668"/>
                  </a:lnTo>
                  <a:lnTo>
                    <a:pt x="0" y="1964436"/>
                  </a:lnTo>
                  <a:lnTo>
                    <a:pt x="0" y="146304"/>
                  </a:lnTo>
                  <a:close/>
                </a:path>
              </a:pathLst>
            </a:custGeom>
            <a:ln w="3048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397495" y="4337304"/>
              <a:ext cx="121920" cy="2110740"/>
            </a:xfrm>
            <a:custGeom>
              <a:avLst/>
              <a:gdLst/>
              <a:ahLst/>
              <a:cxnLst/>
              <a:rect l="l" t="t" r="r" b="b"/>
              <a:pathLst>
                <a:path w="121920" h="2110740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60"/>
                  </a:lnTo>
                  <a:lnTo>
                    <a:pt x="0" y="2049780"/>
                  </a:lnTo>
                  <a:lnTo>
                    <a:pt x="4792" y="2073503"/>
                  </a:lnTo>
                  <a:lnTo>
                    <a:pt x="17859" y="2092880"/>
                  </a:lnTo>
                  <a:lnTo>
                    <a:pt x="37236" y="2105947"/>
                  </a:lnTo>
                  <a:lnTo>
                    <a:pt x="60959" y="2110740"/>
                  </a:lnTo>
                  <a:lnTo>
                    <a:pt x="84683" y="2105947"/>
                  </a:lnTo>
                  <a:lnTo>
                    <a:pt x="104060" y="2092880"/>
                  </a:lnTo>
                  <a:lnTo>
                    <a:pt x="117127" y="2073503"/>
                  </a:lnTo>
                  <a:lnTo>
                    <a:pt x="121920" y="2049780"/>
                  </a:lnTo>
                  <a:lnTo>
                    <a:pt x="121920" y="60960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765160" y="4565395"/>
            <a:ext cx="5678170" cy="160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66239" algn="l"/>
              </a:tabLst>
            </a:pPr>
            <a:r>
              <a:rPr dirty="0" sz="2300" spc="50">
                <a:solidFill>
                  <a:srgbClr val="272424"/>
                </a:solidFill>
                <a:latin typeface="Malgun Gothic Semilight"/>
                <a:cs typeface="Malgun Gothic Semilight"/>
              </a:rPr>
              <a:t>Complaints</a:t>
            </a: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	&amp;</a:t>
            </a:r>
            <a:r>
              <a:rPr dirty="0" sz="2300" spc="-13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Feedback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300"/>
              </a:lnSpc>
              <a:spcBef>
                <a:spcPts val="985"/>
              </a:spcBef>
            </a:pP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Structured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272424"/>
                </a:solidFill>
                <a:latin typeface="Tahoma"/>
                <a:cs typeface="Tahoma"/>
              </a:rPr>
              <a:t>system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capturing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passenger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feedback,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tracking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resolution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272424"/>
                </a:solidFill>
                <a:latin typeface="Tahoma"/>
                <a:cs typeface="Tahoma"/>
              </a:rPr>
              <a:t>progress,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analyzing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service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issues.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81304" y="6745325"/>
            <a:ext cx="86842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Crucially,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relational</a:t>
            </a:r>
            <a:r>
              <a:rPr dirty="0" sz="17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chain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ensures</a:t>
            </a:r>
            <a:r>
              <a:rPr dirty="0" sz="17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integrity: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Passenger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90">
                <a:solidFill>
                  <a:srgbClr val="272424"/>
                </a:solidFill>
                <a:latin typeface="Tahoma"/>
                <a:cs typeface="Tahoma"/>
              </a:rPr>
              <a:t>→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Booking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→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Ticket.</a:t>
            </a:r>
            <a:endParaRPr sz="1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018" y="523113"/>
            <a:ext cx="819975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4185" algn="l"/>
              </a:tabLst>
            </a:pPr>
            <a:r>
              <a:rPr dirty="0" sz="4200">
                <a:latin typeface="Malgun Gothic Semilight"/>
                <a:cs typeface="Malgun Gothic Semilight"/>
              </a:rPr>
              <a:t>Train</a:t>
            </a:r>
            <a:r>
              <a:rPr dirty="0" sz="4200" spc="290">
                <a:latin typeface="Malgun Gothic Semilight"/>
                <a:cs typeface="Malgun Gothic Semilight"/>
              </a:rPr>
              <a:t> </a:t>
            </a:r>
            <a:r>
              <a:rPr dirty="0" sz="4200" spc="50">
                <a:latin typeface="Malgun Gothic Semilight"/>
                <a:cs typeface="Malgun Gothic Semilight"/>
              </a:rPr>
              <a:t>Operations</a:t>
            </a:r>
            <a:r>
              <a:rPr dirty="0" sz="4200">
                <a:latin typeface="Malgun Gothic Semilight"/>
                <a:cs typeface="Malgun Gothic Semilight"/>
              </a:rPr>
              <a:t>	</a:t>
            </a:r>
            <a:r>
              <a:rPr dirty="0" sz="4200" spc="95">
                <a:latin typeface="Malgun Gothic Semilight"/>
                <a:cs typeface="Malgun Gothic Semilight"/>
              </a:rPr>
              <a:t>and</a:t>
            </a:r>
            <a:r>
              <a:rPr dirty="0" sz="4200" spc="135">
                <a:latin typeface="Malgun Gothic Semilight"/>
                <a:cs typeface="Malgun Gothic Semilight"/>
              </a:rPr>
              <a:t> </a:t>
            </a:r>
            <a:r>
              <a:rPr dirty="0" sz="4200" spc="-30">
                <a:latin typeface="Malgun Gothic Semilight"/>
                <a:cs typeface="Malgun Gothic Semilight"/>
              </a:rPr>
              <a:t>S</a:t>
            </a:r>
            <a:r>
              <a:rPr dirty="0" sz="4200" spc="-630">
                <a:latin typeface="Malgun Gothic Semilight"/>
                <a:cs typeface="Malgun Gothic Semilight"/>
              </a:rPr>
              <a:t> </a:t>
            </a:r>
            <a:r>
              <a:rPr dirty="0" sz="4200" spc="140">
                <a:latin typeface="Malgun Gothic Semilight"/>
                <a:cs typeface="Malgun Gothic Semilight"/>
              </a:rPr>
              <a:t>cheduling</a:t>
            </a:r>
            <a:endParaRPr sz="4200">
              <a:latin typeface="Malgun Gothic Semilight"/>
              <a:cs typeface="Malgun Gothic Semi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1776982"/>
            <a:ext cx="6345936" cy="634593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561326" y="1729562"/>
            <a:ext cx="6248400" cy="411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 Semilight"/>
                <a:cs typeface="Malgun Gothic Semilight"/>
              </a:rPr>
              <a:t>Operational</a:t>
            </a:r>
            <a:r>
              <a:rPr dirty="0" sz="2100" spc="470">
                <a:latin typeface="Malgun Gothic Semilight"/>
                <a:cs typeface="Malgun Gothic Semilight"/>
              </a:rPr>
              <a:t> </a:t>
            </a:r>
            <a:r>
              <a:rPr dirty="0" sz="2100" spc="-10">
                <a:latin typeface="Malgun Gothic Semilight"/>
                <a:cs typeface="Malgun Gothic Semilight"/>
              </a:rPr>
              <a:t>Tables</a:t>
            </a:r>
            <a:endParaRPr sz="2100">
              <a:latin typeface="Malgun Gothic Semilight"/>
              <a:cs typeface="Malgun Gothic Semilight"/>
            </a:endParaRPr>
          </a:p>
          <a:p>
            <a:pPr marL="355600" marR="966469" indent="-342900">
              <a:lnSpc>
                <a:spcPct val="135000"/>
              </a:lnSpc>
              <a:spcBef>
                <a:spcPts val="1510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600" spc="-50" b="1">
                <a:solidFill>
                  <a:srgbClr val="272424"/>
                </a:solidFill>
                <a:latin typeface="Tahoma"/>
                <a:cs typeface="Tahoma"/>
              </a:rPr>
              <a:t>Trains:</a:t>
            </a:r>
            <a:r>
              <a:rPr dirty="0" sz="1600" spc="3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95">
                <a:solidFill>
                  <a:srgbClr val="272424"/>
                </a:solidFill>
                <a:latin typeface="Tahoma"/>
                <a:cs typeface="Tahoma"/>
              </a:rPr>
              <a:t>Core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details,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category</a:t>
            </a:r>
            <a:r>
              <a:rPr dirty="0" sz="16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(Express,</a:t>
            </a:r>
            <a:r>
              <a:rPr dirty="0" sz="16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Local),</a:t>
            </a:r>
            <a:r>
              <a:rPr dirty="0" sz="16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operational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running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days.</a:t>
            </a:r>
            <a:endParaRPr sz="1600">
              <a:latin typeface="Tahoma"/>
              <a:cs typeface="Tahoma"/>
            </a:endParaRPr>
          </a:p>
          <a:p>
            <a:pPr marL="355600" marR="149860" indent="-342900">
              <a:lnSpc>
                <a:spcPct val="135000"/>
              </a:lnSpc>
              <a:spcBef>
                <a:spcPts val="555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600" spc="-80" b="1">
                <a:solidFill>
                  <a:srgbClr val="272424"/>
                </a:solidFill>
                <a:latin typeface="Tahoma"/>
                <a:cs typeface="Tahoma"/>
              </a:rPr>
              <a:t>Routes:</a:t>
            </a:r>
            <a:r>
              <a:rPr dirty="0" sz="1600" spc="4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Defines</a:t>
            </a:r>
            <a:r>
              <a:rPr dirty="0" sz="16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distance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between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stations,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80">
                <a:solidFill>
                  <a:srgbClr val="272424"/>
                </a:solidFill>
                <a:latin typeface="Tahoma"/>
                <a:cs typeface="Tahoma"/>
              </a:rPr>
              <a:t>specified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 stops,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estimated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timing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85">
                <a:solidFill>
                  <a:srgbClr val="272424"/>
                </a:solidFill>
                <a:latin typeface="Tahoma"/>
                <a:cs typeface="Tahoma"/>
              </a:rPr>
              <a:t>each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segment.</a:t>
            </a:r>
            <a:endParaRPr sz="1600">
              <a:latin typeface="Tahoma"/>
              <a:cs typeface="Tahoma"/>
            </a:endParaRPr>
          </a:p>
          <a:p>
            <a:pPr marL="355600" marR="657860" indent="-342900">
              <a:lnSpc>
                <a:spcPct val="135000"/>
              </a:lnSpc>
              <a:spcBef>
                <a:spcPts val="555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600" spc="-60" b="1">
                <a:solidFill>
                  <a:srgbClr val="272424"/>
                </a:solidFill>
                <a:latin typeface="Tahoma"/>
                <a:cs typeface="Tahoma"/>
              </a:rPr>
              <a:t>Timetables:</a:t>
            </a:r>
            <a:r>
              <a:rPr dirty="0" sz="1600" spc="-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Master</a:t>
            </a:r>
            <a:r>
              <a:rPr dirty="0" sz="16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schedules,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80">
                <a:solidFill>
                  <a:srgbClr val="272424"/>
                </a:solidFill>
                <a:latin typeface="Tahoma"/>
                <a:cs typeface="Tahoma"/>
              </a:rPr>
              <a:t>frequency</a:t>
            </a:r>
            <a:r>
              <a:rPr dirty="0" sz="16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metrics,</a:t>
            </a:r>
            <a:r>
              <a:rPr dirty="0" sz="160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effective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operational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periods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services.</a:t>
            </a:r>
            <a:endParaRPr sz="1600">
              <a:latin typeface="Tahoma"/>
              <a:cs typeface="Tahoma"/>
            </a:endParaRPr>
          </a:p>
          <a:p>
            <a:pPr marL="355600" marR="144780" indent="-342900">
              <a:lnSpc>
                <a:spcPct val="135200"/>
              </a:lnSpc>
              <a:spcBef>
                <a:spcPts val="555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600" spc="-50" b="1">
                <a:solidFill>
                  <a:srgbClr val="272424"/>
                </a:solidFill>
                <a:latin typeface="Tahoma"/>
                <a:cs typeface="Tahoma"/>
              </a:rPr>
              <a:t>TrainSchedules:</a:t>
            </a:r>
            <a:r>
              <a:rPr dirty="0" sz="1600" spc="3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time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including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actual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departures,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arrivals,</a:t>
            </a:r>
            <a:r>
              <a:rPr dirty="0" sz="1600" spc="2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1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platform</a:t>
            </a:r>
            <a:r>
              <a:rPr dirty="0" sz="1600" spc="2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assignments.</a:t>
            </a:r>
            <a:endParaRPr sz="1600">
              <a:latin typeface="Tahoma"/>
              <a:cs typeface="Tahoma"/>
            </a:endParaRPr>
          </a:p>
          <a:p>
            <a:pPr marL="355600" marR="5080" indent="-342900">
              <a:lnSpc>
                <a:spcPct val="135000"/>
              </a:lnSpc>
              <a:spcBef>
                <a:spcPts val="555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600" b="1">
                <a:solidFill>
                  <a:srgbClr val="272424"/>
                </a:solidFill>
                <a:latin typeface="Tahoma"/>
                <a:cs typeface="Tahoma"/>
              </a:rPr>
              <a:t>Coaches</a:t>
            </a:r>
            <a:r>
              <a:rPr dirty="0" sz="1600" spc="-4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225" b="1">
                <a:solidFill>
                  <a:srgbClr val="272424"/>
                </a:solidFill>
                <a:latin typeface="Tahoma"/>
                <a:cs typeface="Tahoma"/>
              </a:rPr>
              <a:t>&amp;</a:t>
            </a:r>
            <a:r>
              <a:rPr dirty="0" sz="1600" spc="-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50" b="1">
                <a:solidFill>
                  <a:srgbClr val="272424"/>
                </a:solidFill>
                <a:latin typeface="Tahoma"/>
                <a:cs typeface="Tahoma"/>
              </a:rPr>
              <a:t>Seats:</a:t>
            </a:r>
            <a:r>
              <a:rPr dirty="0" sz="1600" spc="-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Detailed</a:t>
            </a:r>
            <a:r>
              <a:rPr dirty="0" sz="1600" spc="-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capacity</a:t>
            </a:r>
            <a:r>
              <a:rPr dirty="0" sz="16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management,</a:t>
            </a:r>
            <a:r>
              <a:rPr dirty="0" sz="160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seat</a:t>
            </a:r>
            <a:r>
              <a:rPr dirty="0" sz="160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maps,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time</a:t>
            </a:r>
            <a:r>
              <a:rPr dirty="0" sz="1600" spc="1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availability</a:t>
            </a:r>
            <a:r>
              <a:rPr dirty="0" sz="1600" spc="1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272424"/>
                </a:solidFill>
                <a:latin typeface="Tahoma"/>
                <a:cs typeface="Tahoma"/>
              </a:rPr>
              <a:t>tracking.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7103" y="7797385"/>
              <a:ext cx="1607311" cy="3157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5486400" cy="8229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887" y="445808"/>
            <a:ext cx="6827520" cy="12731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100"/>
              </a:spcBef>
            </a:pPr>
            <a:r>
              <a:rPr dirty="0" spc="-10" b="1">
                <a:latin typeface="Arial"/>
                <a:cs typeface="Arial"/>
              </a:rPr>
              <a:t>Critical</a:t>
            </a:r>
            <a:r>
              <a:rPr dirty="0" spc="-114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Railway</a:t>
            </a:r>
            <a:r>
              <a:rPr dirty="0" spc="-100" b="1">
                <a:latin typeface="Arial"/>
                <a:cs typeface="Arial"/>
              </a:rPr>
              <a:t> </a:t>
            </a:r>
            <a:r>
              <a:rPr dirty="0" spc="-65" b="1">
                <a:latin typeface="Arial"/>
                <a:cs typeface="Arial"/>
              </a:rPr>
              <a:t>Infrastructure </a:t>
            </a:r>
            <a:r>
              <a:rPr dirty="0" spc="-10" b="1">
                <a:latin typeface="Arial"/>
                <a:cs typeface="Arial"/>
              </a:rPr>
              <a:t>Tracking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944" y="2037588"/>
            <a:ext cx="384421" cy="47091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3438" y="2124201"/>
            <a:ext cx="7092315" cy="5571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" b="1">
                <a:solidFill>
                  <a:srgbClr val="272424"/>
                </a:solidFill>
                <a:latin typeface="Arial"/>
                <a:cs typeface="Arial"/>
              </a:rPr>
              <a:t>Tracks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7900"/>
              </a:lnSpc>
              <a:spcBef>
                <a:spcPts val="835"/>
              </a:spcBef>
            </a:pP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Section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details,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gauge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type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(Broad/Meter),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condition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monitoring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4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derived from</a:t>
            </a:r>
            <a:r>
              <a:rPr dirty="0" sz="14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sensors</a:t>
            </a:r>
            <a:r>
              <a:rPr dirty="0" sz="14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inspections.</a:t>
            </a: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272424"/>
                </a:solidFill>
                <a:latin typeface="Arial"/>
                <a:cs typeface="Arial"/>
              </a:rPr>
              <a:t>Bridges</a:t>
            </a:r>
            <a:endParaRPr sz="1900">
              <a:latin typeface="Arial"/>
              <a:cs typeface="Arial"/>
            </a:endParaRPr>
          </a:p>
          <a:p>
            <a:pPr marL="12700" marR="266065">
              <a:lnSpc>
                <a:spcPct val="137900"/>
              </a:lnSpc>
              <a:spcBef>
                <a:spcPts val="835"/>
              </a:spcBef>
            </a:pP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Structural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integrity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records,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maximum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load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capacity,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mandated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inspection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schedules.</a:t>
            </a: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272424"/>
                </a:solidFill>
                <a:latin typeface="Arial"/>
                <a:cs typeface="Arial"/>
              </a:rPr>
              <a:t>Signals</a:t>
            </a:r>
            <a:endParaRPr sz="1900">
              <a:latin typeface="Arial"/>
              <a:cs typeface="Arial"/>
            </a:endParaRPr>
          </a:p>
          <a:p>
            <a:pPr marL="12700" marR="991869">
              <a:lnSpc>
                <a:spcPct val="137900"/>
              </a:lnSpc>
              <a:spcBef>
                <a:spcPts val="835"/>
              </a:spcBef>
            </a:pP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Signal</a:t>
            </a:r>
            <a:r>
              <a:rPr dirty="0" sz="145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type</a:t>
            </a:r>
            <a:r>
              <a:rPr dirty="0" sz="1450" spc="1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(e.g.,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Automatic,</a:t>
            </a:r>
            <a:r>
              <a:rPr dirty="0" sz="1450" spc="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Semaphore),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geographical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locations,</a:t>
            </a:r>
            <a:r>
              <a:rPr dirty="0" sz="1450" spc="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maintenance</a:t>
            </a:r>
            <a:r>
              <a:rPr dirty="0" sz="1450" spc="1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status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logs.</a:t>
            </a: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20" b="1">
                <a:solidFill>
                  <a:srgbClr val="272424"/>
                </a:solidFill>
                <a:latin typeface="Arial"/>
                <a:cs typeface="Arial"/>
              </a:rPr>
              <a:t>Control</a:t>
            </a:r>
            <a:r>
              <a:rPr dirty="0" sz="1900" spc="-9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900" spc="-20" b="1">
                <a:solidFill>
                  <a:srgbClr val="272424"/>
                </a:solidFill>
                <a:latin typeface="Arial"/>
                <a:cs typeface="Arial"/>
              </a:rPr>
              <a:t>Rooms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Centralized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operation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centers,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assigned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supervisory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staff,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connectivity</a:t>
            </a: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details</a:t>
            </a:r>
            <a:r>
              <a:rPr dirty="0" sz="14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4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network</a:t>
            </a:r>
            <a:r>
              <a:rPr dirty="0" sz="14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management.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891" y="3550920"/>
            <a:ext cx="470915" cy="4709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165" y="5064252"/>
            <a:ext cx="336368" cy="4709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891" y="6576059"/>
            <a:ext cx="470915" cy="4724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623" y="500633"/>
            <a:ext cx="8425815" cy="643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50">
                <a:latin typeface="Malgun Gothic Semilight"/>
                <a:cs typeface="Malgun Gothic Semilight"/>
              </a:rPr>
              <a:t>S</a:t>
            </a:r>
            <a:r>
              <a:rPr dirty="0" sz="4050" spc="-560">
                <a:latin typeface="Malgun Gothic Semilight"/>
                <a:cs typeface="Malgun Gothic Semilight"/>
              </a:rPr>
              <a:t> </a:t>
            </a:r>
            <a:r>
              <a:rPr dirty="0" sz="4050" spc="120">
                <a:latin typeface="Malgun Gothic Semilight"/>
                <a:cs typeface="Malgun Gothic Semilight"/>
              </a:rPr>
              <a:t>taffing</a:t>
            </a:r>
            <a:r>
              <a:rPr dirty="0" sz="4050" spc="70">
                <a:latin typeface="Malgun Gothic Semilight"/>
                <a:cs typeface="Malgun Gothic Semilight"/>
              </a:rPr>
              <a:t> </a:t>
            </a:r>
            <a:r>
              <a:rPr dirty="0" sz="4050" spc="100">
                <a:latin typeface="Malgun Gothic Semilight"/>
                <a:cs typeface="Malgun Gothic Semilight"/>
              </a:rPr>
              <a:t>and</a:t>
            </a:r>
            <a:r>
              <a:rPr dirty="0" sz="4050" spc="105">
                <a:latin typeface="Malgun Gothic Semilight"/>
                <a:cs typeface="Malgun Gothic Semilight"/>
              </a:rPr>
              <a:t> </a:t>
            </a:r>
            <a:r>
              <a:rPr dirty="0" sz="4050" spc="95">
                <a:latin typeface="Malgun Gothic Semilight"/>
                <a:cs typeface="Malgun Gothic Semilight"/>
              </a:rPr>
              <a:t>Maintenanc</a:t>
            </a:r>
            <a:r>
              <a:rPr dirty="0" sz="4050" spc="-760">
                <a:latin typeface="Malgun Gothic Semilight"/>
                <a:cs typeface="Malgun Gothic Semilight"/>
              </a:rPr>
              <a:t> </a:t>
            </a:r>
            <a:r>
              <a:rPr dirty="0" sz="4050">
                <a:latin typeface="Malgun Gothic Semilight"/>
                <a:cs typeface="Malgun Gothic Semilight"/>
              </a:rPr>
              <a:t>e</a:t>
            </a:r>
            <a:r>
              <a:rPr dirty="0" sz="4050" spc="75">
                <a:latin typeface="Malgun Gothic Semilight"/>
                <a:cs typeface="Malgun Gothic Semilight"/>
              </a:rPr>
              <a:t> </a:t>
            </a:r>
            <a:r>
              <a:rPr dirty="0" sz="4050">
                <a:latin typeface="Malgun Gothic Semilight"/>
                <a:cs typeface="Malgun Gothic Semilight"/>
              </a:rPr>
              <a:t>S</a:t>
            </a:r>
            <a:r>
              <a:rPr dirty="0" sz="4050" spc="-560">
                <a:latin typeface="Malgun Gothic Semilight"/>
                <a:cs typeface="Malgun Gothic Semilight"/>
              </a:rPr>
              <a:t> </a:t>
            </a:r>
            <a:r>
              <a:rPr dirty="0" sz="4050" spc="145">
                <a:latin typeface="Malgun Gothic Semilight"/>
                <a:cs typeface="Malgun Gothic Semilight"/>
              </a:rPr>
              <a:t>ys</a:t>
            </a:r>
            <a:r>
              <a:rPr dirty="0" sz="4050" spc="-550">
                <a:latin typeface="Malgun Gothic Semilight"/>
                <a:cs typeface="Malgun Gothic Semilight"/>
              </a:rPr>
              <a:t> </a:t>
            </a:r>
            <a:r>
              <a:rPr dirty="0" sz="4050" spc="45">
                <a:latin typeface="Malgun Gothic Semilight"/>
                <a:cs typeface="Malgun Gothic Semilight"/>
              </a:rPr>
              <a:t>tems</a:t>
            </a:r>
            <a:endParaRPr sz="4050">
              <a:latin typeface="Malgun Gothic Semilight"/>
              <a:cs typeface="Malgun Gothic Semiligh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1805939"/>
            <a:ext cx="97536" cy="990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69060" y="1672844"/>
            <a:ext cx="7146290" cy="5774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272424"/>
                </a:solidFill>
                <a:latin typeface="Malgun Gothic Semilight"/>
                <a:cs typeface="Malgun Gothic Semilight"/>
              </a:rPr>
              <a:t>Staff</a:t>
            </a:r>
            <a:r>
              <a:rPr dirty="0" sz="2000" spc="3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Management</a:t>
            </a:r>
            <a:endParaRPr sz="2000">
              <a:latin typeface="Malgun Gothic Semilight"/>
              <a:cs typeface="Malgun Gothic Semilight"/>
            </a:endParaRPr>
          </a:p>
          <a:p>
            <a:pPr marL="12700" marR="271145">
              <a:lnSpc>
                <a:spcPct val="139500"/>
              </a:lnSpc>
              <a:spcBef>
                <a:spcPts val="1475"/>
              </a:spcBef>
            </a:pPr>
            <a:r>
              <a:rPr dirty="0" sz="1500" spc="80">
                <a:solidFill>
                  <a:srgbClr val="272424"/>
                </a:solidFill>
                <a:latin typeface="Tahoma"/>
                <a:cs typeface="Tahoma"/>
              </a:rPr>
              <a:t>Records</a:t>
            </a:r>
            <a:r>
              <a:rPr dirty="0" sz="15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5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railway</a:t>
            </a:r>
            <a:r>
              <a:rPr dirty="0" sz="15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personnel,</a:t>
            </a:r>
            <a:r>
              <a:rPr dirty="0" sz="15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including </a:t>
            </a:r>
            <a:r>
              <a:rPr dirty="0" sz="1500" spc="65">
                <a:solidFill>
                  <a:srgbClr val="272424"/>
                </a:solidFill>
                <a:latin typeface="Tahoma"/>
                <a:cs typeface="Tahoma"/>
              </a:rPr>
              <a:t>defined</a:t>
            </a:r>
            <a:r>
              <a:rPr dirty="0" sz="15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roles,</a:t>
            </a:r>
            <a:r>
              <a:rPr dirty="0" sz="15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departments,</a:t>
            </a:r>
            <a:r>
              <a:rPr dirty="0" sz="15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shift </a:t>
            </a:r>
            <a:r>
              <a:rPr dirty="0" sz="1500" spc="70">
                <a:solidFill>
                  <a:srgbClr val="272424"/>
                </a:solidFill>
                <a:latin typeface="Tahoma"/>
                <a:cs typeface="Tahoma"/>
              </a:rPr>
              <a:t>schedules,</a:t>
            </a:r>
            <a:r>
              <a:rPr dirty="0" sz="150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5">
                <a:solidFill>
                  <a:srgbClr val="272424"/>
                </a:solidFill>
                <a:latin typeface="Tahoma"/>
                <a:cs typeface="Tahoma"/>
              </a:rPr>
              <a:t>emergency</a:t>
            </a:r>
            <a:r>
              <a:rPr dirty="0" sz="15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contact</a:t>
            </a:r>
            <a:r>
              <a:rPr dirty="0" sz="15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details.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15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dirty="0" sz="2000" spc="-24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55">
                <a:solidFill>
                  <a:srgbClr val="272424"/>
                </a:solidFill>
                <a:latin typeface="Malgun Gothic Semilight"/>
                <a:cs typeface="Malgun Gothic Semilight"/>
              </a:rPr>
              <a:t>ngineers</a:t>
            </a:r>
            <a:r>
              <a:rPr dirty="0" sz="2000" spc="29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>
                <a:solidFill>
                  <a:srgbClr val="272424"/>
                </a:solidFill>
                <a:latin typeface="Malgun Gothic Semilight"/>
                <a:cs typeface="Malgun Gothic Semilight"/>
              </a:rPr>
              <a:t>and</a:t>
            </a:r>
            <a:r>
              <a:rPr dirty="0" sz="2000" spc="14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85">
                <a:solidFill>
                  <a:srgbClr val="272424"/>
                </a:solidFill>
                <a:latin typeface="Malgun Gothic Semilight"/>
                <a:cs typeface="Malgun Gothic Semilight"/>
              </a:rPr>
              <a:t>Specialis</a:t>
            </a:r>
            <a:r>
              <a:rPr dirty="0" sz="2000" spc="-254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-25">
                <a:solidFill>
                  <a:srgbClr val="272424"/>
                </a:solidFill>
                <a:latin typeface="Malgun Gothic Semilight"/>
                <a:cs typeface="Malgun Gothic Semilight"/>
              </a:rPr>
              <a:t>ts</a:t>
            </a:r>
            <a:endParaRPr sz="2000">
              <a:latin typeface="Malgun Gothic Semilight"/>
              <a:cs typeface="Malgun Gothic Semilight"/>
            </a:endParaRPr>
          </a:p>
          <a:p>
            <a:pPr marL="12700" marR="280670">
              <a:lnSpc>
                <a:spcPct val="139300"/>
              </a:lnSpc>
              <a:spcBef>
                <a:spcPts val="1480"/>
              </a:spcBef>
            </a:pP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Tracking</a:t>
            </a:r>
            <a:r>
              <a:rPr dirty="0" sz="15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5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technical</a:t>
            </a:r>
            <a:r>
              <a:rPr dirty="0" sz="15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specializations,</a:t>
            </a:r>
            <a:r>
              <a:rPr dirty="0" sz="15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80">
                <a:solidFill>
                  <a:srgbClr val="272424"/>
                </a:solidFill>
                <a:latin typeface="Tahoma"/>
                <a:cs typeface="Tahoma"/>
              </a:rPr>
              <a:t>necessary</a:t>
            </a:r>
            <a:r>
              <a:rPr dirty="0" sz="15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45">
                <a:solidFill>
                  <a:srgbClr val="272424"/>
                </a:solidFill>
                <a:latin typeface="Tahoma"/>
                <a:cs typeface="Tahoma"/>
              </a:rPr>
              <a:t>certifications,</a:t>
            </a:r>
            <a:r>
              <a:rPr dirty="0" sz="15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500" spc="-20">
                <a:solidFill>
                  <a:srgbClr val="272424"/>
                </a:solidFill>
                <a:latin typeface="Tahoma"/>
                <a:cs typeface="Tahoma"/>
              </a:rPr>
              <a:t>time </a:t>
            </a:r>
            <a:r>
              <a:rPr dirty="0" sz="1500" spc="50">
                <a:solidFill>
                  <a:srgbClr val="272424"/>
                </a:solidFill>
                <a:latin typeface="Tahoma"/>
                <a:cs typeface="Tahoma"/>
              </a:rPr>
              <a:t>maintenance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272424"/>
                </a:solidFill>
                <a:latin typeface="Tahoma"/>
                <a:cs typeface="Tahoma"/>
              </a:rPr>
              <a:t>assignment</a:t>
            </a:r>
            <a:r>
              <a:rPr dirty="0" sz="15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40">
                <a:solidFill>
                  <a:srgbClr val="272424"/>
                </a:solidFill>
                <a:latin typeface="Tahoma"/>
                <a:cs typeface="Tahoma"/>
              </a:rPr>
              <a:t>logs.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 spc="55">
                <a:solidFill>
                  <a:srgbClr val="272424"/>
                </a:solidFill>
                <a:latin typeface="Malgun Gothic Semilight"/>
                <a:cs typeface="Malgun Gothic Semilight"/>
              </a:rPr>
              <a:t>Maintenance</a:t>
            </a:r>
            <a:r>
              <a:rPr dirty="0" sz="2000" spc="8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-20">
                <a:solidFill>
                  <a:srgbClr val="272424"/>
                </a:solidFill>
                <a:latin typeface="Malgun Gothic Semilight"/>
                <a:cs typeface="Malgun Gothic Semilight"/>
              </a:rPr>
              <a:t>Logs</a:t>
            </a:r>
            <a:endParaRPr sz="20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9300"/>
              </a:lnSpc>
              <a:spcBef>
                <a:spcPts val="1475"/>
              </a:spcBef>
            </a:pPr>
            <a:r>
              <a:rPr dirty="0" sz="1500" spc="75">
                <a:solidFill>
                  <a:srgbClr val="272424"/>
                </a:solidFill>
                <a:latin typeface="Tahoma"/>
                <a:cs typeface="Tahoma"/>
              </a:rPr>
              <a:t>Comprehensive</a:t>
            </a:r>
            <a:r>
              <a:rPr dirty="0" sz="15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0">
                <a:solidFill>
                  <a:srgbClr val="272424"/>
                </a:solidFill>
                <a:latin typeface="Tahoma"/>
                <a:cs typeface="Tahoma"/>
              </a:rPr>
              <a:t>issue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272424"/>
                </a:solidFill>
                <a:latin typeface="Tahoma"/>
                <a:cs typeface="Tahoma"/>
              </a:rPr>
              <a:t>tracking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system,</a:t>
            </a:r>
            <a:r>
              <a:rPr dirty="0" sz="15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detailing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5">
                <a:solidFill>
                  <a:srgbClr val="272424"/>
                </a:solidFill>
                <a:latin typeface="Tahoma"/>
                <a:cs typeface="Tahoma"/>
              </a:rPr>
              <a:t>actions</a:t>
            </a:r>
            <a:r>
              <a:rPr dirty="0" sz="15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taken,</a:t>
            </a:r>
            <a:r>
              <a:rPr dirty="0" sz="15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0">
                <a:solidFill>
                  <a:srgbClr val="272424"/>
                </a:solidFill>
                <a:latin typeface="Tahoma"/>
                <a:cs typeface="Tahoma"/>
              </a:rPr>
              <a:t>resolved</a:t>
            </a:r>
            <a:r>
              <a:rPr dirty="0" sz="15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272424"/>
                </a:solidFill>
                <a:latin typeface="Tahoma"/>
                <a:cs typeface="Tahoma"/>
              </a:rPr>
              <a:t>issues,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5">
                <a:solidFill>
                  <a:srgbClr val="272424"/>
                </a:solidFill>
                <a:latin typeface="Tahoma"/>
                <a:cs typeface="Tahoma"/>
              </a:rPr>
              <a:t>dates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 the</a:t>
            </a:r>
            <a:r>
              <a:rPr dirty="0" sz="15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next</a:t>
            </a:r>
            <a:r>
              <a:rPr dirty="0" sz="15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80">
                <a:solidFill>
                  <a:srgbClr val="272424"/>
                </a:solidFill>
                <a:latin typeface="Tahoma"/>
                <a:cs typeface="Tahoma"/>
              </a:rPr>
              <a:t>scheduled</a:t>
            </a:r>
            <a:r>
              <a:rPr dirty="0" sz="15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maintenance.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272424"/>
                </a:solidFill>
                <a:latin typeface="Malgun Gothic Semilight"/>
                <a:cs typeface="Malgun Gothic Semilight"/>
              </a:rPr>
              <a:t>Vendor</a:t>
            </a:r>
            <a:r>
              <a:rPr dirty="0" sz="2000" spc="3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>
                <a:solidFill>
                  <a:srgbClr val="272424"/>
                </a:solidFill>
                <a:latin typeface="Malgun Gothic Semilight"/>
                <a:cs typeface="Malgun Gothic Semilight"/>
              </a:rPr>
              <a:t>&amp;</a:t>
            </a:r>
            <a:r>
              <a:rPr dirty="0" sz="2000" spc="-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105">
                <a:solidFill>
                  <a:srgbClr val="272424"/>
                </a:solidFill>
                <a:latin typeface="Malgun Gothic Semilight"/>
                <a:cs typeface="Malgun Gothic Semilight"/>
              </a:rPr>
              <a:t>Service</a:t>
            </a:r>
            <a:r>
              <a:rPr dirty="0" sz="200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Management</a:t>
            </a:r>
            <a:endParaRPr sz="2000">
              <a:latin typeface="Malgun Gothic Semilight"/>
              <a:cs typeface="Malgun Gothic Semilight"/>
            </a:endParaRPr>
          </a:p>
          <a:p>
            <a:pPr marL="12700" marR="245745">
              <a:lnSpc>
                <a:spcPct val="139500"/>
              </a:lnSpc>
              <a:spcBef>
                <a:spcPts val="1470"/>
              </a:spcBef>
            </a:pP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5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external</a:t>
            </a:r>
            <a:r>
              <a:rPr dirty="0" sz="15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80">
                <a:solidFill>
                  <a:srgbClr val="272424"/>
                </a:solidFill>
                <a:latin typeface="Tahoma"/>
                <a:cs typeface="Tahoma"/>
              </a:rPr>
              <a:t>service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providers,</a:t>
            </a:r>
            <a:r>
              <a:rPr dirty="0" sz="15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including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catering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contracts,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5">
                <a:solidFill>
                  <a:srgbClr val="272424"/>
                </a:solidFill>
                <a:latin typeface="Tahoma"/>
                <a:cs typeface="Tahoma"/>
              </a:rPr>
              <a:t>supply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chains,</a:t>
            </a:r>
            <a:r>
              <a:rPr dirty="0" sz="15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quality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5">
                <a:solidFill>
                  <a:srgbClr val="272424"/>
                </a:solidFill>
                <a:latin typeface="Tahoma"/>
                <a:cs typeface="Tahoma"/>
              </a:rPr>
              <a:t>assurance</a:t>
            </a:r>
            <a:r>
              <a:rPr dirty="0" sz="15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272424"/>
                </a:solidFill>
                <a:latin typeface="Tahoma"/>
                <a:cs typeface="Tahoma"/>
              </a:rPr>
              <a:t>metrics.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3345179"/>
            <a:ext cx="97536" cy="9906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323" y="4884420"/>
            <a:ext cx="97536" cy="9905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6423659"/>
            <a:ext cx="97536" cy="990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5211" y="1702307"/>
            <a:ext cx="5015484" cy="5013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501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dirty="0" sz="4550" spc="-20" b="1">
                <a:latin typeface="Arial"/>
                <a:cs typeface="Arial"/>
              </a:rPr>
              <a:t>Cargo</a:t>
            </a:r>
            <a:r>
              <a:rPr dirty="0" sz="4550" spc="-190" b="1">
                <a:latin typeface="Arial"/>
                <a:cs typeface="Arial"/>
              </a:rPr>
              <a:t> </a:t>
            </a:r>
            <a:r>
              <a:rPr dirty="0" sz="4550" b="1">
                <a:latin typeface="Arial"/>
                <a:cs typeface="Arial"/>
              </a:rPr>
              <a:t>and</a:t>
            </a:r>
            <a:r>
              <a:rPr dirty="0" sz="4550" spc="-100" b="1">
                <a:latin typeface="Arial"/>
                <a:cs typeface="Arial"/>
              </a:rPr>
              <a:t> </a:t>
            </a:r>
            <a:r>
              <a:rPr dirty="0" sz="4550" spc="-595" b="1">
                <a:latin typeface="Arial"/>
                <a:cs typeface="Arial"/>
              </a:rPr>
              <a:t>L</a:t>
            </a:r>
            <a:r>
              <a:rPr dirty="0" sz="4550" spc="-85" b="1">
                <a:latin typeface="Arial"/>
                <a:cs typeface="Arial"/>
              </a:rPr>
              <a:t>og</a:t>
            </a:r>
            <a:r>
              <a:rPr dirty="0" sz="4550" spc="10" b="1">
                <a:latin typeface="Arial"/>
                <a:cs typeface="Arial"/>
              </a:rPr>
              <a:t>istics</a:t>
            </a:r>
            <a:r>
              <a:rPr dirty="0" sz="4550" spc="-190" b="1">
                <a:latin typeface="Arial"/>
                <a:cs typeface="Arial"/>
              </a:rPr>
              <a:t> </a:t>
            </a:r>
            <a:r>
              <a:rPr dirty="0" sz="4550" spc="-10" b="1">
                <a:latin typeface="Arial"/>
                <a:cs typeface="Arial"/>
              </a:rPr>
              <a:t>Management</a:t>
            </a:r>
            <a:endParaRPr sz="45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0577" y="1811782"/>
            <a:ext cx="1161224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85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272424"/>
                </a:solidFill>
                <a:latin typeface="Tahoma"/>
                <a:cs typeface="Tahoma"/>
              </a:rPr>
              <a:t>goods</a:t>
            </a:r>
            <a:r>
              <a:rPr dirty="0" sz="17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272424"/>
                </a:solidFill>
                <a:latin typeface="Tahoma"/>
                <a:cs typeface="Tahoma"/>
              </a:rPr>
              <a:t>transportation</a:t>
            </a:r>
            <a:r>
              <a:rPr dirty="0" sz="17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85">
                <a:solidFill>
                  <a:srgbClr val="272424"/>
                </a:solidFill>
                <a:latin typeface="Tahoma"/>
                <a:cs typeface="Tahoma"/>
              </a:rPr>
              <a:t>system</a:t>
            </a:r>
            <a:r>
              <a:rPr dirty="0" sz="17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handles</a:t>
            </a:r>
            <a:r>
              <a:rPr dirty="0" sz="17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entire</a:t>
            </a:r>
            <a:r>
              <a:rPr dirty="0" sz="17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85">
                <a:solidFill>
                  <a:srgbClr val="272424"/>
                </a:solidFill>
                <a:latin typeface="Tahoma"/>
                <a:cs typeface="Tahoma"/>
              </a:rPr>
              <a:t>lifecycle</a:t>
            </a:r>
            <a:r>
              <a:rPr dirty="0" sz="17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85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7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272424"/>
                </a:solidFill>
                <a:latin typeface="Tahoma"/>
                <a:cs typeface="Tahoma"/>
              </a:rPr>
              <a:t>freight</a:t>
            </a:r>
            <a:r>
              <a:rPr dirty="0" sz="17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272424"/>
                </a:solidFill>
                <a:latin typeface="Tahoma"/>
                <a:cs typeface="Tahoma"/>
              </a:rPr>
              <a:t>parcels,</a:t>
            </a:r>
            <a:r>
              <a:rPr dirty="0" sz="17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272424"/>
                </a:solidFill>
                <a:latin typeface="Tahoma"/>
                <a:cs typeface="Tahoma"/>
              </a:rPr>
              <a:t>from</a:t>
            </a:r>
            <a:r>
              <a:rPr dirty="0" sz="17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booking</a:t>
            </a:r>
            <a:r>
              <a:rPr dirty="0" sz="17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to final</a:t>
            </a:r>
            <a:r>
              <a:rPr dirty="0" sz="17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272424"/>
                </a:solidFill>
                <a:latin typeface="Tahoma"/>
                <a:cs typeface="Tahoma"/>
              </a:rPr>
              <a:t>delivery.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72668" y="2375915"/>
            <a:ext cx="6433185" cy="662940"/>
          </a:xfrm>
          <a:custGeom>
            <a:avLst/>
            <a:gdLst/>
            <a:ahLst/>
            <a:cxnLst/>
            <a:rect l="l" t="t" r="r" b="b"/>
            <a:pathLst>
              <a:path w="6433184" h="662939">
                <a:moveTo>
                  <a:pt x="6432804" y="361188"/>
                </a:moveTo>
                <a:lnTo>
                  <a:pt x="6428003" y="337477"/>
                </a:lnTo>
                <a:lnTo>
                  <a:pt x="6414935" y="318096"/>
                </a:lnTo>
                <a:lnTo>
                  <a:pt x="6395555" y="305028"/>
                </a:lnTo>
                <a:lnTo>
                  <a:pt x="6371844" y="300228"/>
                </a:lnTo>
                <a:lnTo>
                  <a:pt x="3545560" y="300228"/>
                </a:lnTo>
                <a:lnTo>
                  <a:pt x="3544265" y="282511"/>
                </a:lnTo>
                <a:lnTo>
                  <a:pt x="3533825" y="235762"/>
                </a:lnTo>
                <a:lnTo>
                  <a:pt x="3517049" y="191757"/>
                </a:lnTo>
                <a:lnTo>
                  <a:pt x="3494443" y="151015"/>
                </a:lnTo>
                <a:lnTo>
                  <a:pt x="3466541" y="114033"/>
                </a:lnTo>
                <a:lnTo>
                  <a:pt x="3433838" y="81330"/>
                </a:lnTo>
                <a:lnTo>
                  <a:pt x="3396856" y="53428"/>
                </a:lnTo>
                <a:lnTo>
                  <a:pt x="3356114" y="30822"/>
                </a:lnTo>
                <a:lnTo>
                  <a:pt x="3312109" y="14046"/>
                </a:lnTo>
                <a:lnTo>
                  <a:pt x="3265360" y="3606"/>
                </a:lnTo>
                <a:lnTo>
                  <a:pt x="3216402" y="0"/>
                </a:lnTo>
                <a:lnTo>
                  <a:pt x="3167430" y="3606"/>
                </a:lnTo>
                <a:lnTo>
                  <a:pt x="3120682" y="14046"/>
                </a:lnTo>
                <a:lnTo>
                  <a:pt x="3076676" y="30822"/>
                </a:lnTo>
                <a:lnTo>
                  <a:pt x="3035935" y="53428"/>
                </a:lnTo>
                <a:lnTo>
                  <a:pt x="2998952" y="81330"/>
                </a:lnTo>
                <a:lnTo>
                  <a:pt x="2966250" y="114033"/>
                </a:lnTo>
                <a:lnTo>
                  <a:pt x="2938348" y="151015"/>
                </a:lnTo>
                <a:lnTo>
                  <a:pt x="2915742" y="191757"/>
                </a:lnTo>
                <a:lnTo>
                  <a:pt x="2898965" y="235762"/>
                </a:lnTo>
                <a:lnTo>
                  <a:pt x="2888526" y="282511"/>
                </a:lnTo>
                <a:lnTo>
                  <a:pt x="2887218" y="300228"/>
                </a:lnTo>
                <a:lnTo>
                  <a:pt x="60960" y="300228"/>
                </a:lnTo>
                <a:lnTo>
                  <a:pt x="37223" y="305028"/>
                </a:lnTo>
                <a:lnTo>
                  <a:pt x="17843" y="318096"/>
                </a:lnTo>
                <a:lnTo>
                  <a:pt x="4787" y="337477"/>
                </a:lnTo>
                <a:lnTo>
                  <a:pt x="0" y="361188"/>
                </a:lnTo>
                <a:lnTo>
                  <a:pt x="4787" y="384911"/>
                </a:lnTo>
                <a:lnTo>
                  <a:pt x="17843" y="404291"/>
                </a:lnTo>
                <a:lnTo>
                  <a:pt x="37223" y="417360"/>
                </a:lnTo>
                <a:lnTo>
                  <a:pt x="60960" y="422148"/>
                </a:lnTo>
                <a:lnTo>
                  <a:pt x="2897835" y="422148"/>
                </a:lnTo>
                <a:lnTo>
                  <a:pt x="2898965" y="427189"/>
                </a:lnTo>
                <a:lnTo>
                  <a:pt x="2915742" y="471195"/>
                </a:lnTo>
                <a:lnTo>
                  <a:pt x="2938348" y="511937"/>
                </a:lnTo>
                <a:lnTo>
                  <a:pt x="2966250" y="548919"/>
                </a:lnTo>
                <a:lnTo>
                  <a:pt x="2998952" y="581621"/>
                </a:lnTo>
                <a:lnTo>
                  <a:pt x="3035935" y="609523"/>
                </a:lnTo>
                <a:lnTo>
                  <a:pt x="3076676" y="632129"/>
                </a:lnTo>
                <a:lnTo>
                  <a:pt x="3120682" y="648906"/>
                </a:lnTo>
                <a:lnTo>
                  <a:pt x="3167430" y="659345"/>
                </a:lnTo>
                <a:lnTo>
                  <a:pt x="3216402" y="662940"/>
                </a:lnTo>
                <a:lnTo>
                  <a:pt x="3265360" y="659345"/>
                </a:lnTo>
                <a:lnTo>
                  <a:pt x="3312109" y="648906"/>
                </a:lnTo>
                <a:lnTo>
                  <a:pt x="3356114" y="632129"/>
                </a:lnTo>
                <a:lnTo>
                  <a:pt x="3396856" y="609523"/>
                </a:lnTo>
                <a:lnTo>
                  <a:pt x="3433838" y="581621"/>
                </a:lnTo>
                <a:lnTo>
                  <a:pt x="3466541" y="548919"/>
                </a:lnTo>
                <a:lnTo>
                  <a:pt x="3494443" y="511937"/>
                </a:lnTo>
                <a:lnTo>
                  <a:pt x="3517049" y="471195"/>
                </a:lnTo>
                <a:lnTo>
                  <a:pt x="3533825" y="427189"/>
                </a:lnTo>
                <a:lnTo>
                  <a:pt x="3534943" y="422148"/>
                </a:lnTo>
                <a:lnTo>
                  <a:pt x="6371844" y="422148"/>
                </a:lnTo>
                <a:lnTo>
                  <a:pt x="6395555" y="417360"/>
                </a:lnTo>
                <a:lnTo>
                  <a:pt x="6414935" y="404291"/>
                </a:lnTo>
                <a:lnTo>
                  <a:pt x="6428003" y="384911"/>
                </a:lnTo>
                <a:lnTo>
                  <a:pt x="6432804" y="361188"/>
                </a:lnTo>
                <a:close/>
              </a:path>
            </a:pathLst>
          </a:custGeom>
          <a:solidFill>
            <a:srgbClr val="007D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843909" y="2582672"/>
            <a:ext cx="17081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11732" y="3236467"/>
            <a:ext cx="5858510" cy="1196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10" b="1">
                <a:solidFill>
                  <a:srgbClr val="272424"/>
                </a:solidFill>
                <a:latin typeface="Arial"/>
                <a:cs typeface="Arial"/>
              </a:rPr>
              <a:t>Cargo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37100"/>
              </a:lnSpc>
              <a:spcBef>
                <a:spcPts val="919"/>
              </a:spcBef>
            </a:pP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Tracking</a:t>
            </a:r>
            <a:r>
              <a:rPr dirty="0" sz="1700" spc="-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bulk</a:t>
            </a:r>
            <a:r>
              <a:rPr dirty="0" sz="170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goods,</a:t>
            </a:r>
            <a:r>
              <a:rPr dirty="0" sz="17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weight</a:t>
            </a:r>
            <a:r>
              <a:rPr dirty="0" sz="1700" spc="-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272424"/>
                </a:solidFill>
                <a:latin typeface="Tahoma"/>
                <a:cs typeface="Tahoma"/>
              </a:rPr>
              <a:t>measurements,</a:t>
            </a:r>
            <a:r>
              <a:rPr dirty="0" sz="1700" spc="-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00" spc="-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272424"/>
                </a:solidFill>
                <a:latin typeface="Tahoma"/>
                <a:cs typeface="Tahoma"/>
              </a:rPr>
              <a:t>detailed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station-</a:t>
            </a: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to-</a:t>
            </a:r>
            <a:r>
              <a:rPr dirty="0" sz="1700" spc="45">
                <a:solidFill>
                  <a:srgbClr val="272424"/>
                </a:solidFill>
                <a:latin typeface="Tahoma"/>
                <a:cs typeface="Tahoma"/>
              </a:rPr>
              <a:t>station</a:t>
            </a:r>
            <a:r>
              <a:rPr dirty="0" sz="170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272424"/>
                </a:solidFill>
                <a:latin typeface="Tahoma"/>
                <a:cs typeface="Tahoma"/>
              </a:rPr>
              <a:t>transfer</a:t>
            </a:r>
            <a:r>
              <a:rPr dirty="0" sz="1700" spc="-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90">
                <a:solidFill>
                  <a:srgbClr val="272424"/>
                </a:solidFill>
                <a:latin typeface="Tahoma"/>
                <a:cs typeface="Tahoma"/>
              </a:rPr>
              <a:t>records</a:t>
            </a:r>
            <a:r>
              <a:rPr dirty="0" sz="170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0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272424"/>
                </a:solidFill>
                <a:latin typeface="Tahoma"/>
                <a:cs typeface="Tahoma"/>
              </a:rPr>
              <a:t>large</a:t>
            </a:r>
            <a:r>
              <a:rPr dirty="0" sz="170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272424"/>
                </a:solidFill>
                <a:latin typeface="Tahoma"/>
                <a:cs typeface="Tahoma"/>
              </a:rPr>
              <a:t>shipments.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424928" y="2375915"/>
            <a:ext cx="6433185" cy="662940"/>
          </a:xfrm>
          <a:custGeom>
            <a:avLst/>
            <a:gdLst/>
            <a:ahLst/>
            <a:cxnLst/>
            <a:rect l="l" t="t" r="r" b="b"/>
            <a:pathLst>
              <a:path w="6433184" h="662939">
                <a:moveTo>
                  <a:pt x="6432804" y="361188"/>
                </a:moveTo>
                <a:lnTo>
                  <a:pt x="6428003" y="337477"/>
                </a:lnTo>
                <a:lnTo>
                  <a:pt x="6414935" y="318096"/>
                </a:lnTo>
                <a:lnTo>
                  <a:pt x="6395555" y="305028"/>
                </a:lnTo>
                <a:lnTo>
                  <a:pt x="6371844" y="300228"/>
                </a:lnTo>
                <a:lnTo>
                  <a:pt x="3545560" y="300228"/>
                </a:lnTo>
                <a:lnTo>
                  <a:pt x="3544265" y="282511"/>
                </a:lnTo>
                <a:lnTo>
                  <a:pt x="3533825" y="235762"/>
                </a:lnTo>
                <a:lnTo>
                  <a:pt x="3517049" y="191757"/>
                </a:lnTo>
                <a:lnTo>
                  <a:pt x="3494443" y="151015"/>
                </a:lnTo>
                <a:lnTo>
                  <a:pt x="3466541" y="114033"/>
                </a:lnTo>
                <a:lnTo>
                  <a:pt x="3433838" y="81330"/>
                </a:lnTo>
                <a:lnTo>
                  <a:pt x="3396856" y="53428"/>
                </a:lnTo>
                <a:lnTo>
                  <a:pt x="3356114" y="30822"/>
                </a:lnTo>
                <a:lnTo>
                  <a:pt x="3312109" y="14046"/>
                </a:lnTo>
                <a:lnTo>
                  <a:pt x="3265360" y="3606"/>
                </a:lnTo>
                <a:lnTo>
                  <a:pt x="3216402" y="0"/>
                </a:lnTo>
                <a:lnTo>
                  <a:pt x="3167430" y="3606"/>
                </a:lnTo>
                <a:lnTo>
                  <a:pt x="3120682" y="14046"/>
                </a:lnTo>
                <a:lnTo>
                  <a:pt x="3076676" y="30822"/>
                </a:lnTo>
                <a:lnTo>
                  <a:pt x="3035935" y="53428"/>
                </a:lnTo>
                <a:lnTo>
                  <a:pt x="2998952" y="81330"/>
                </a:lnTo>
                <a:lnTo>
                  <a:pt x="2966250" y="114033"/>
                </a:lnTo>
                <a:lnTo>
                  <a:pt x="2938348" y="151015"/>
                </a:lnTo>
                <a:lnTo>
                  <a:pt x="2915742" y="191757"/>
                </a:lnTo>
                <a:lnTo>
                  <a:pt x="2898965" y="235762"/>
                </a:lnTo>
                <a:lnTo>
                  <a:pt x="2888526" y="282511"/>
                </a:lnTo>
                <a:lnTo>
                  <a:pt x="2887218" y="300228"/>
                </a:lnTo>
                <a:lnTo>
                  <a:pt x="60960" y="300228"/>
                </a:lnTo>
                <a:lnTo>
                  <a:pt x="37236" y="305028"/>
                </a:lnTo>
                <a:lnTo>
                  <a:pt x="17856" y="318096"/>
                </a:lnTo>
                <a:lnTo>
                  <a:pt x="4787" y="337477"/>
                </a:lnTo>
                <a:lnTo>
                  <a:pt x="0" y="361188"/>
                </a:lnTo>
                <a:lnTo>
                  <a:pt x="4787" y="384911"/>
                </a:lnTo>
                <a:lnTo>
                  <a:pt x="17856" y="404291"/>
                </a:lnTo>
                <a:lnTo>
                  <a:pt x="37236" y="417360"/>
                </a:lnTo>
                <a:lnTo>
                  <a:pt x="60960" y="422148"/>
                </a:lnTo>
                <a:lnTo>
                  <a:pt x="2897835" y="422148"/>
                </a:lnTo>
                <a:lnTo>
                  <a:pt x="2898965" y="427189"/>
                </a:lnTo>
                <a:lnTo>
                  <a:pt x="2915742" y="471195"/>
                </a:lnTo>
                <a:lnTo>
                  <a:pt x="2938348" y="511937"/>
                </a:lnTo>
                <a:lnTo>
                  <a:pt x="2966250" y="548919"/>
                </a:lnTo>
                <a:lnTo>
                  <a:pt x="2998952" y="581621"/>
                </a:lnTo>
                <a:lnTo>
                  <a:pt x="3035935" y="609523"/>
                </a:lnTo>
                <a:lnTo>
                  <a:pt x="3076676" y="632129"/>
                </a:lnTo>
                <a:lnTo>
                  <a:pt x="3120682" y="648906"/>
                </a:lnTo>
                <a:lnTo>
                  <a:pt x="3167430" y="659345"/>
                </a:lnTo>
                <a:lnTo>
                  <a:pt x="3216402" y="662940"/>
                </a:lnTo>
                <a:lnTo>
                  <a:pt x="3265360" y="659345"/>
                </a:lnTo>
                <a:lnTo>
                  <a:pt x="3312109" y="648906"/>
                </a:lnTo>
                <a:lnTo>
                  <a:pt x="3356114" y="632129"/>
                </a:lnTo>
                <a:lnTo>
                  <a:pt x="3396856" y="609523"/>
                </a:lnTo>
                <a:lnTo>
                  <a:pt x="3433838" y="581621"/>
                </a:lnTo>
                <a:lnTo>
                  <a:pt x="3466541" y="548919"/>
                </a:lnTo>
                <a:lnTo>
                  <a:pt x="3494443" y="511937"/>
                </a:lnTo>
                <a:lnTo>
                  <a:pt x="3517049" y="471195"/>
                </a:lnTo>
                <a:lnTo>
                  <a:pt x="3533825" y="427189"/>
                </a:lnTo>
                <a:lnTo>
                  <a:pt x="3534943" y="422148"/>
                </a:lnTo>
                <a:lnTo>
                  <a:pt x="6371844" y="422148"/>
                </a:lnTo>
                <a:lnTo>
                  <a:pt x="6395555" y="417360"/>
                </a:lnTo>
                <a:lnTo>
                  <a:pt x="6414935" y="404291"/>
                </a:lnTo>
                <a:lnTo>
                  <a:pt x="6428003" y="384911"/>
                </a:lnTo>
                <a:lnTo>
                  <a:pt x="6432804" y="361188"/>
                </a:lnTo>
                <a:close/>
              </a:path>
            </a:pathLst>
          </a:custGeom>
          <a:solidFill>
            <a:srgbClr val="007D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0497057" y="2582672"/>
            <a:ext cx="17081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664957" y="3236467"/>
            <a:ext cx="5853430" cy="1196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10" b="1">
                <a:solidFill>
                  <a:srgbClr val="272424"/>
                </a:solidFill>
                <a:latin typeface="Arial"/>
                <a:cs typeface="Arial"/>
              </a:rPr>
              <a:t>Parcels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37100"/>
              </a:lnSpc>
              <a:spcBef>
                <a:spcPts val="919"/>
              </a:spcBef>
            </a:pP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Individual </a:t>
            </a: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parcel</a:t>
            </a:r>
            <a:r>
              <a:rPr dirty="0" sz="17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272424"/>
                </a:solidFill>
                <a:latin typeface="Tahoma"/>
                <a:cs typeface="Tahoma"/>
              </a:rPr>
              <a:t>tracking,</a:t>
            </a:r>
            <a:r>
              <a:rPr dirty="0" sz="17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including</a:t>
            </a:r>
            <a:r>
              <a:rPr dirty="0" sz="17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272424"/>
                </a:solidFill>
                <a:latin typeface="Tahoma"/>
                <a:cs typeface="Tahoma"/>
              </a:rPr>
              <a:t>sender/receiver 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details,</a:t>
            </a:r>
            <a:r>
              <a:rPr dirty="0" sz="17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weight</a:t>
            </a:r>
            <a:r>
              <a:rPr dirty="0" sz="17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class,</a:t>
            </a:r>
            <a:r>
              <a:rPr dirty="0" sz="17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95">
                <a:solidFill>
                  <a:srgbClr val="272424"/>
                </a:solidFill>
                <a:latin typeface="Tahoma"/>
                <a:cs typeface="Tahoma"/>
              </a:rPr>
              <a:t>specific</a:t>
            </a:r>
            <a:r>
              <a:rPr dirty="0" sz="17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272424"/>
                </a:solidFill>
                <a:latin typeface="Tahoma"/>
                <a:cs typeface="Tahoma"/>
              </a:rPr>
              <a:t>handling</a:t>
            </a:r>
            <a:r>
              <a:rPr dirty="0" sz="17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35">
                <a:solidFill>
                  <a:srgbClr val="272424"/>
                </a:solidFill>
                <a:latin typeface="Tahoma"/>
                <a:cs typeface="Tahoma"/>
              </a:rPr>
              <a:t>requirements.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72668" y="5286755"/>
            <a:ext cx="6433185" cy="662940"/>
          </a:xfrm>
          <a:custGeom>
            <a:avLst/>
            <a:gdLst/>
            <a:ahLst/>
            <a:cxnLst/>
            <a:rect l="l" t="t" r="r" b="b"/>
            <a:pathLst>
              <a:path w="6433184" h="662939">
                <a:moveTo>
                  <a:pt x="6432804" y="361188"/>
                </a:moveTo>
                <a:lnTo>
                  <a:pt x="6428003" y="337477"/>
                </a:lnTo>
                <a:lnTo>
                  <a:pt x="6414935" y="318096"/>
                </a:lnTo>
                <a:lnTo>
                  <a:pt x="6395555" y="305028"/>
                </a:lnTo>
                <a:lnTo>
                  <a:pt x="6371844" y="300228"/>
                </a:lnTo>
                <a:lnTo>
                  <a:pt x="3545560" y="300228"/>
                </a:lnTo>
                <a:lnTo>
                  <a:pt x="3544265" y="282511"/>
                </a:lnTo>
                <a:lnTo>
                  <a:pt x="3533825" y="235762"/>
                </a:lnTo>
                <a:lnTo>
                  <a:pt x="3517049" y="191757"/>
                </a:lnTo>
                <a:lnTo>
                  <a:pt x="3494443" y="151015"/>
                </a:lnTo>
                <a:lnTo>
                  <a:pt x="3466541" y="114033"/>
                </a:lnTo>
                <a:lnTo>
                  <a:pt x="3433838" y="81330"/>
                </a:lnTo>
                <a:lnTo>
                  <a:pt x="3396856" y="53428"/>
                </a:lnTo>
                <a:lnTo>
                  <a:pt x="3356114" y="30822"/>
                </a:lnTo>
                <a:lnTo>
                  <a:pt x="3312109" y="14046"/>
                </a:lnTo>
                <a:lnTo>
                  <a:pt x="3265360" y="3606"/>
                </a:lnTo>
                <a:lnTo>
                  <a:pt x="3216402" y="0"/>
                </a:lnTo>
                <a:lnTo>
                  <a:pt x="3167430" y="3606"/>
                </a:lnTo>
                <a:lnTo>
                  <a:pt x="3120682" y="14046"/>
                </a:lnTo>
                <a:lnTo>
                  <a:pt x="3076676" y="30822"/>
                </a:lnTo>
                <a:lnTo>
                  <a:pt x="3035935" y="53428"/>
                </a:lnTo>
                <a:lnTo>
                  <a:pt x="2998952" y="81330"/>
                </a:lnTo>
                <a:lnTo>
                  <a:pt x="2966250" y="114033"/>
                </a:lnTo>
                <a:lnTo>
                  <a:pt x="2938348" y="151015"/>
                </a:lnTo>
                <a:lnTo>
                  <a:pt x="2915742" y="191757"/>
                </a:lnTo>
                <a:lnTo>
                  <a:pt x="2898965" y="235762"/>
                </a:lnTo>
                <a:lnTo>
                  <a:pt x="2888526" y="282511"/>
                </a:lnTo>
                <a:lnTo>
                  <a:pt x="2887218" y="300228"/>
                </a:lnTo>
                <a:lnTo>
                  <a:pt x="60960" y="300228"/>
                </a:lnTo>
                <a:lnTo>
                  <a:pt x="37223" y="305028"/>
                </a:lnTo>
                <a:lnTo>
                  <a:pt x="17843" y="318096"/>
                </a:lnTo>
                <a:lnTo>
                  <a:pt x="4787" y="337477"/>
                </a:lnTo>
                <a:lnTo>
                  <a:pt x="0" y="361188"/>
                </a:lnTo>
                <a:lnTo>
                  <a:pt x="4787" y="384911"/>
                </a:lnTo>
                <a:lnTo>
                  <a:pt x="17843" y="404291"/>
                </a:lnTo>
                <a:lnTo>
                  <a:pt x="37223" y="417360"/>
                </a:lnTo>
                <a:lnTo>
                  <a:pt x="60960" y="422148"/>
                </a:lnTo>
                <a:lnTo>
                  <a:pt x="2897835" y="422148"/>
                </a:lnTo>
                <a:lnTo>
                  <a:pt x="2898965" y="427189"/>
                </a:lnTo>
                <a:lnTo>
                  <a:pt x="2915742" y="471195"/>
                </a:lnTo>
                <a:lnTo>
                  <a:pt x="2938348" y="511937"/>
                </a:lnTo>
                <a:lnTo>
                  <a:pt x="2966250" y="548919"/>
                </a:lnTo>
                <a:lnTo>
                  <a:pt x="2998952" y="581621"/>
                </a:lnTo>
                <a:lnTo>
                  <a:pt x="3035935" y="609523"/>
                </a:lnTo>
                <a:lnTo>
                  <a:pt x="3076676" y="632129"/>
                </a:lnTo>
                <a:lnTo>
                  <a:pt x="3120682" y="648906"/>
                </a:lnTo>
                <a:lnTo>
                  <a:pt x="3167430" y="659345"/>
                </a:lnTo>
                <a:lnTo>
                  <a:pt x="3216402" y="662940"/>
                </a:lnTo>
                <a:lnTo>
                  <a:pt x="3265360" y="659345"/>
                </a:lnTo>
                <a:lnTo>
                  <a:pt x="3312109" y="648906"/>
                </a:lnTo>
                <a:lnTo>
                  <a:pt x="3356114" y="632129"/>
                </a:lnTo>
                <a:lnTo>
                  <a:pt x="3396856" y="609523"/>
                </a:lnTo>
                <a:lnTo>
                  <a:pt x="3433838" y="581621"/>
                </a:lnTo>
                <a:lnTo>
                  <a:pt x="3466541" y="548919"/>
                </a:lnTo>
                <a:lnTo>
                  <a:pt x="3494443" y="511937"/>
                </a:lnTo>
                <a:lnTo>
                  <a:pt x="3517049" y="471195"/>
                </a:lnTo>
                <a:lnTo>
                  <a:pt x="3533825" y="427189"/>
                </a:lnTo>
                <a:lnTo>
                  <a:pt x="3534943" y="422148"/>
                </a:lnTo>
                <a:lnTo>
                  <a:pt x="6371844" y="422148"/>
                </a:lnTo>
                <a:lnTo>
                  <a:pt x="6395555" y="417360"/>
                </a:lnTo>
                <a:lnTo>
                  <a:pt x="6414935" y="404291"/>
                </a:lnTo>
                <a:lnTo>
                  <a:pt x="6428003" y="384911"/>
                </a:lnTo>
                <a:lnTo>
                  <a:pt x="6432804" y="361188"/>
                </a:lnTo>
                <a:close/>
              </a:path>
            </a:pathLst>
          </a:custGeom>
          <a:solidFill>
            <a:srgbClr val="007D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843909" y="5493766"/>
            <a:ext cx="17081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1732" y="6147561"/>
            <a:ext cx="5143500" cy="1196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45" b="1">
                <a:solidFill>
                  <a:srgbClr val="272424"/>
                </a:solidFill>
                <a:latin typeface="Arial"/>
                <a:cs typeface="Arial"/>
              </a:rPr>
              <a:t>Freight</a:t>
            </a:r>
            <a:r>
              <a:rPr dirty="0" sz="2250" spc="-10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272424"/>
                </a:solidFill>
                <a:latin typeface="Arial"/>
                <a:cs typeface="Arial"/>
              </a:rPr>
              <a:t>Bookings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37100"/>
              </a:lnSpc>
              <a:spcBef>
                <a:spcPts val="919"/>
              </a:spcBef>
            </a:pP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Management</a:t>
            </a:r>
            <a:r>
              <a:rPr dirty="0" sz="1700" spc="-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85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7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272424"/>
                </a:solidFill>
                <a:latin typeface="Tahoma"/>
                <a:cs typeface="Tahoma"/>
              </a:rPr>
              <a:t>commercial</a:t>
            </a:r>
            <a:r>
              <a:rPr dirty="0" sz="170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272424"/>
                </a:solidFill>
                <a:latin typeface="Tahoma"/>
                <a:cs typeface="Tahoma"/>
              </a:rPr>
              <a:t>freight</a:t>
            </a:r>
            <a:r>
              <a:rPr dirty="0" sz="1700" spc="-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contracts,</a:t>
            </a:r>
            <a:r>
              <a:rPr dirty="0" sz="17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-20">
                <a:solidFill>
                  <a:srgbClr val="272424"/>
                </a:solidFill>
                <a:latin typeface="Tahoma"/>
                <a:cs typeface="Tahoma"/>
              </a:rPr>
              <a:t>rate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agreements,</a:t>
            </a:r>
            <a:r>
              <a:rPr dirty="0" sz="17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customer</a:t>
            </a:r>
            <a:r>
              <a:rPr dirty="0" sz="17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billing</a:t>
            </a:r>
            <a:r>
              <a:rPr dirty="0" sz="17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-10">
                <a:solidFill>
                  <a:srgbClr val="272424"/>
                </a:solidFill>
                <a:latin typeface="Tahoma"/>
                <a:cs typeface="Tahoma"/>
              </a:rPr>
              <a:t>information.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424928" y="5286755"/>
            <a:ext cx="6433185" cy="662940"/>
          </a:xfrm>
          <a:custGeom>
            <a:avLst/>
            <a:gdLst/>
            <a:ahLst/>
            <a:cxnLst/>
            <a:rect l="l" t="t" r="r" b="b"/>
            <a:pathLst>
              <a:path w="6433184" h="662939">
                <a:moveTo>
                  <a:pt x="6432804" y="361188"/>
                </a:moveTo>
                <a:lnTo>
                  <a:pt x="6428003" y="337477"/>
                </a:lnTo>
                <a:lnTo>
                  <a:pt x="6414935" y="318096"/>
                </a:lnTo>
                <a:lnTo>
                  <a:pt x="6395555" y="305028"/>
                </a:lnTo>
                <a:lnTo>
                  <a:pt x="6371844" y="300228"/>
                </a:lnTo>
                <a:lnTo>
                  <a:pt x="3545560" y="300228"/>
                </a:lnTo>
                <a:lnTo>
                  <a:pt x="3544265" y="282511"/>
                </a:lnTo>
                <a:lnTo>
                  <a:pt x="3533825" y="235762"/>
                </a:lnTo>
                <a:lnTo>
                  <a:pt x="3517049" y="191757"/>
                </a:lnTo>
                <a:lnTo>
                  <a:pt x="3494443" y="151015"/>
                </a:lnTo>
                <a:lnTo>
                  <a:pt x="3466541" y="114033"/>
                </a:lnTo>
                <a:lnTo>
                  <a:pt x="3433838" y="81330"/>
                </a:lnTo>
                <a:lnTo>
                  <a:pt x="3396856" y="53428"/>
                </a:lnTo>
                <a:lnTo>
                  <a:pt x="3356114" y="30822"/>
                </a:lnTo>
                <a:lnTo>
                  <a:pt x="3312109" y="14046"/>
                </a:lnTo>
                <a:lnTo>
                  <a:pt x="3265360" y="3606"/>
                </a:lnTo>
                <a:lnTo>
                  <a:pt x="3216402" y="0"/>
                </a:lnTo>
                <a:lnTo>
                  <a:pt x="3167430" y="3606"/>
                </a:lnTo>
                <a:lnTo>
                  <a:pt x="3120682" y="14046"/>
                </a:lnTo>
                <a:lnTo>
                  <a:pt x="3076676" y="30822"/>
                </a:lnTo>
                <a:lnTo>
                  <a:pt x="3035935" y="53428"/>
                </a:lnTo>
                <a:lnTo>
                  <a:pt x="2998952" y="81330"/>
                </a:lnTo>
                <a:lnTo>
                  <a:pt x="2966250" y="114033"/>
                </a:lnTo>
                <a:lnTo>
                  <a:pt x="2938348" y="151015"/>
                </a:lnTo>
                <a:lnTo>
                  <a:pt x="2915742" y="191757"/>
                </a:lnTo>
                <a:lnTo>
                  <a:pt x="2898965" y="235762"/>
                </a:lnTo>
                <a:lnTo>
                  <a:pt x="2888526" y="282511"/>
                </a:lnTo>
                <a:lnTo>
                  <a:pt x="2887218" y="300228"/>
                </a:lnTo>
                <a:lnTo>
                  <a:pt x="60960" y="300228"/>
                </a:lnTo>
                <a:lnTo>
                  <a:pt x="37236" y="305028"/>
                </a:lnTo>
                <a:lnTo>
                  <a:pt x="17856" y="318096"/>
                </a:lnTo>
                <a:lnTo>
                  <a:pt x="4787" y="337477"/>
                </a:lnTo>
                <a:lnTo>
                  <a:pt x="0" y="361188"/>
                </a:lnTo>
                <a:lnTo>
                  <a:pt x="4787" y="384911"/>
                </a:lnTo>
                <a:lnTo>
                  <a:pt x="17856" y="404291"/>
                </a:lnTo>
                <a:lnTo>
                  <a:pt x="37236" y="417360"/>
                </a:lnTo>
                <a:lnTo>
                  <a:pt x="60960" y="422148"/>
                </a:lnTo>
                <a:lnTo>
                  <a:pt x="2897835" y="422148"/>
                </a:lnTo>
                <a:lnTo>
                  <a:pt x="2898965" y="427189"/>
                </a:lnTo>
                <a:lnTo>
                  <a:pt x="2915742" y="471195"/>
                </a:lnTo>
                <a:lnTo>
                  <a:pt x="2938348" y="511937"/>
                </a:lnTo>
                <a:lnTo>
                  <a:pt x="2966250" y="548919"/>
                </a:lnTo>
                <a:lnTo>
                  <a:pt x="2998952" y="581621"/>
                </a:lnTo>
                <a:lnTo>
                  <a:pt x="3035935" y="609523"/>
                </a:lnTo>
                <a:lnTo>
                  <a:pt x="3076676" y="632129"/>
                </a:lnTo>
                <a:lnTo>
                  <a:pt x="3120682" y="648906"/>
                </a:lnTo>
                <a:lnTo>
                  <a:pt x="3167430" y="659345"/>
                </a:lnTo>
                <a:lnTo>
                  <a:pt x="3216402" y="662940"/>
                </a:lnTo>
                <a:lnTo>
                  <a:pt x="3265360" y="659345"/>
                </a:lnTo>
                <a:lnTo>
                  <a:pt x="3312109" y="648906"/>
                </a:lnTo>
                <a:lnTo>
                  <a:pt x="3356114" y="632129"/>
                </a:lnTo>
                <a:lnTo>
                  <a:pt x="3396856" y="609523"/>
                </a:lnTo>
                <a:lnTo>
                  <a:pt x="3433838" y="581621"/>
                </a:lnTo>
                <a:lnTo>
                  <a:pt x="3466541" y="548919"/>
                </a:lnTo>
                <a:lnTo>
                  <a:pt x="3494443" y="511937"/>
                </a:lnTo>
                <a:lnTo>
                  <a:pt x="3517049" y="471195"/>
                </a:lnTo>
                <a:lnTo>
                  <a:pt x="3533825" y="427189"/>
                </a:lnTo>
                <a:lnTo>
                  <a:pt x="3534943" y="422148"/>
                </a:lnTo>
                <a:lnTo>
                  <a:pt x="6371844" y="422148"/>
                </a:lnTo>
                <a:lnTo>
                  <a:pt x="6395555" y="417360"/>
                </a:lnTo>
                <a:lnTo>
                  <a:pt x="6414935" y="404291"/>
                </a:lnTo>
                <a:lnTo>
                  <a:pt x="6428003" y="384911"/>
                </a:lnTo>
                <a:lnTo>
                  <a:pt x="6432804" y="361188"/>
                </a:lnTo>
                <a:close/>
              </a:path>
            </a:pathLst>
          </a:custGeom>
          <a:solidFill>
            <a:srgbClr val="007D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497057" y="5493766"/>
            <a:ext cx="17081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664957" y="6147561"/>
            <a:ext cx="5371465" cy="1196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b="1">
                <a:solidFill>
                  <a:srgbClr val="272424"/>
                </a:solidFill>
                <a:latin typeface="Arial"/>
                <a:cs typeface="Arial"/>
              </a:rPr>
              <a:t>Key</a:t>
            </a:r>
            <a:r>
              <a:rPr dirty="0" sz="225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272424"/>
                </a:solidFill>
                <a:latin typeface="Arial"/>
                <a:cs typeface="Arial"/>
              </a:rPr>
              <a:t>Features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37100"/>
              </a:lnSpc>
              <a:spcBef>
                <a:spcPts val="919"/>
              </a:spcBef>
            </a:pP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time</a:t>
            </a:r>
            <a:r>
              <a:rPr dirty="0" sz="17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weight</a:t>
            </a:r>
            <a:r>
              <a:rPr dirty="0" sz="17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>
                <a:solidFill>
                  <a:srgbClr val="272424"/>
                </a:solidFill>
                <a:latin typeface="Tahoma"/>
                <a:cs typeface="Tahoma"/>
              </a:rPr>
              <a:t>auditing,</a:t>
            </a:r>
            <a:r>
              <a:rPr dirty="0" sz="17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272424"/>
                </a:solidFill>
                <a:latin typeface="Tahoma"/>
                <a:cs typeface="Tahoma"/>
              </a:rPr>
              <a:t>automated</a:t>
            </a:r>
            <a:r>
              <a:rPr dirty="0" sz="17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delivery</a:t>
            </a:r>
            <a:r>
              <a:rPr dirty="0" sz="17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272424"/>
                </a:solidFill>
                <a:latin typeface="Tahoma"/>
                <a:cs typeface="Tahoma"/>
              </a:rPr>
              <a:t>status </a:t>
            </a:r>
            <a:r>
              <a:rPr dirty="0" sz="1700" spc="60">
                <a:solidFill>
                  <a:srgbClr val="272424"/>
                </a:solidFill>
                <a:latin typeface="Tahoma"/>
                <a:cs typeface="Tahoma"/>
              </a:rPr>
              <a:t>updates,</a:t>
            </a:r>
            <a:r>
              <a:rPr dirty="0" sz="1700" spc="-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00" spc="-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272424"/>
                </a:solidFill>
                <a:latin typeface="Tahoma"/>
                <a:cs typeface="Tahoma"/>
              </a:rPr>
              <a:t>predictive</a:t>
            </a:r>
            <a:r>
              <a:rPr dirty="0" sz="1700" spc="-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272424"/>
                </a:solidFill>
                <a:latin typeface="Tahoma"/>
                <a:cs typeface="Tahoma"/>
              </a:rPr>
              <a:t>delivery</a:t>
            </a:r>
            <a:r>
              <a:rPr dirty="0" sz="1700" spc="-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272424"/>
                </a:solidFill>
                <a:latin typeface="Tahoma"/>
                <a:cs typeface="Tahoma"/>
              </a:rPr>
              <a:t>date</a:t>
            </a:r>
            <a:r>
              <a:rPr dirty="0" sz="1700" spc="-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00" spc="35">
                <a:solidFill>
                  <a:srgbClr val="272424"/>
                </a:solidFill>
                <a:latin typeface="Tahoma"/>
                <a:cs typeface="Tahoma"/>
              </a:rPr>
              <a:t>management.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24246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394" y="3010026"/>
            <a:ext cx="117684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Malgun Gothic Semilight"/>
                <a:cs typeface="Malgun Gothic Semilight"/>
              </a:rPr>
              <a:t>DDL</a:t>
            </a:r>
            <a:r>
              <a:rPr dirty="0" sz="4000" spc="20">
                <a:latin typeface="Malgun Gothic Semilight"/>
                <a:cs typeface="Malgun Gothic Semilight"/>
              </a:rPr>
              <a:t> </a:t>
            </a:r>
            <a:r>
              <a:rPr dirty="0" sz="4000" spc="90">
                <a:latin typeface="Malgun Gothic Semilight"/>
                <a:cs typeface="Malgun Gothic Semilight"/>
              </a:rPr>
              <a:t>Operations:</a:t>
            </a:r>
            <a:r>
              <a:rPr dirty="0" sz="4000" spc="120">
                <a:latin typeface="Malgun Gothic Semilight"/>
                <a:cs typeface="Malgun Gothic Semilight"/>
              </a:rPr>
              <a:t> </a:t>
            </a:r>
            <a:r>
              <a:rPr dirty="0" sz="4000" spc="65">
                <a:latin typeface="Malgun Gothic Semilight"/>
                <a:cs typeface="Malgun Gothic Semilight"/>
              </a:rPr>
              <a:t>Databas</a:t>
            </a:r>
            <a:r>
              <a:rPr dirty="0" sz="4000" spc="-555">
                <a:latin typeface="Malgun Gothic Semilight"/>
                <a:cs typeface="Malgun Gothic Semilight"/>
              </a:rPr>
              <a:t> </a:t>
            </a:r>
            <a:r>
              <a:rPr dirty="0" sz="4000">
                <a:latin typeface="Malgun Gothic Semilight"/>
                <a:cs typeface="Malgun Gothic Semilight"/>
              </a:rPr>
              <a:t>e</a:t>
            </a:r>
            <a:r>
              <a:rPr dirty="0" sz="4000" spc="45">
                <a:latin typeface="Malgun Gothic Semilight"/>
                <a:cs typeface="Malgun Gothic Semilight"/>
              </a:rPr>
              <a:t> </a:t>
            </a:r>
            <a:r>
              <a:rPr dirty="0" sz="4000">
                <a:latin typeface="Malgun Gothic Semilight"/>
                <a:cs typeface="Malgun Gothic Semilight"/>
              </a:rPr>
              <a:t>S</a:t>
            </a:r>
            <a:r>
              <a:rPr dirty="0" sz="4000" spc="-555">
                <a:latin typeface="Malgun Gothic Semilight"/>
                <a:cs typeface="Malgun Gothic Semilight"/>
              </a:rPr>
              <a:t> </a:t>
            </a:r>
            <a:r>
              <a:rPr dirty="0" sz="4000">
                <a:latin typeface="Malgun Gothic Semilight"/>
                <a:cs typeface="Malgun Gothic Semilight"/>
              </a:rPr>
              <a:t>truc</a:t>
            </a:r>
            <a:r>
              <a:rPr dirty="0" sz="4000" spc="-755">
                <a:latin typeface="Malgun Gothic Semilight"/>
                <a:cs typeface="Malgun Gothic Semilight"/>
              </a:rPr>
              <a:t> </a:t>
            </a:r>
            <a:r>
              <a:rPr dirty="0" sz="4000">
                <a:latin typeface="Malgun Gothic Semilight"/>
                <a:cs typeface="Malgun Gothic Semilight"/>
              </a:rPr>
              <a:t>ture</a:t>
            </a:r>
            <a:r>
              <a:rPr dirty="0" sz="4000" spc="40">
                <a:latin typeface="Malgun Gothic Semilight"/>
                <a:cs typeface="Malgun Gothic Semilight"/>
              </a:rPr>
              <a:t> </a:t>
            </a:r>
            <a:r>
              <a:rPr dirty="0" sz="4000" spc="70">
                <a:latin typeface="Malgun Gothic Semilight"/>
                <a:cs typeface="Malgun Gothic Semilight"/>
              </a:rPr>
              <a:t>Management</a:t>
            </a:r>
            <a:endParaRPr sz="4000">
              <a:latin typeface="Malgun Gothic Semilight"/>
              <a:cs typeface="Malgun Gothic Semilight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76655" y="4506467"/>
            <a:ext cx="13279119" cy="3101340"/>
            <a:chOff x="676655" y="4506467"/>
            <a:chExt cx="13279119" cy="3101340"/>
          </a:xfrm>
        </p:grpSpPr>
        <p:sp>
          <p:nvSpPr>
            <p:cNvPr id="6" name="object 6" descr=""/>
            <p:cNvSpPr/>
            <p:nvPr/>
          </p:nvSpPr>
          <p:spPr>
            <a:xfrm>
              <a:off x="680465" y="4510277"/>
              <a:ext cx="13271500" cy="3093720"/>
            </a:xfrm>
            <a:custGeom>
              <a:avLst/>
              <a:gdLst/>
              <a:ahLst/>
              <a:cxnLst/>
              <a:rect l="l" t="t" r="r" b="b"/>
              <a:pathLst>
                <a:path w="13271500" h="3093720">
                  <a:moveTo>
                    <a:pt x="13189458" y="0"/>
                  </a:moveTo>
                  <a:lnTo>
                    <a:pt x="81495" y="0"/>
                  </a:lnTo>
                  <a:lnTo>
                    <a:pt x="49774" y="6399"/>
                  </a:lnTo>
                  <a:lnTo>
                    <a:pt x="23869" y="23860"/>
                  </a:lnTo>
                  <a:lnTo>
                    <a:pt x="6404" y="49774"/>
                  </a:lnTo>
                  <a:lnTo>
                    <a:pt x="0" y="81534"/>
                  </a:lnTo>
                  <a:lnTo>
                    <a:pt x="0" y="3012224"/>
                  </a:lnTo>
                  <a:lnTo>
                    <a:pt x="6404" y="3043945"/>
                  </a:lnTo>
                  <a:lnTo>
                    <a:pt x="23869" y="3069850"/>
                  </a:lnTo>
                  <a:lnTo>
                    <a:pt x="49774" y="3087315"/>
                  </a:lnTo>
                  <a:lnTo>
                    <a:pt x="81495" y="3093720"/>
                  </a:lnTo>
                  <a:lnTo>
                    <a:pt x="13189458" y="3093720"/>
                  </a:lnTo>
                  <a:lnTo>
                    <a:pt x="13221217" y="3087315"/>
                  </a:lnTo>
                  <a:lnTo>
                    <a:pt x="13247131" y="3069850"/>
                  </a:lnTo>
                  <a:lnTo>
                    <a:pt x="13264592" y="3043945"/>
                  </a:lnTo>
                  <a:lnTo>
                    <a:pt x="13270992" y="3012224"/>
                  </a:lnTo>
                  <a:lnTo>
                    <a:pt x="13270992" y="81534"/>
                  </a:lnTo>
                  <a:lnTo>
                    <a:pt x="13264592" y="49774"/>
                  </a:lnTo>
                  <a:lnTo>
                    <a:pt x="13247131" y="23860"/>
                  </a:lnTo>
                  <a:lnTo>
                    <a:pt x="13221217" y="6399"/>
                  </a:lnTo>
                  <a:lnTo>
                    <a:pt x="1318945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80465" y="4510277"/>
              <a:ext cx="13271500" cy="3093720"/>
            </a:xfrm>
            <a:custGeom>
              <a:avLst/>
              <a:gdLst/>
              <a:ahLst/>
              <a:cxnLst/>
              <a:rect l="l" t="t" r="r" b="b"/>
              <a:pathLst>
                <a:path w="13271500" h="3093720">
                  <a:moveTo>
                    <a:pt x="0" y="81534"/>
                  </a:moveTo>
                  <a:lnTo>
                    <a:pt x="6404" y="49774"/>
                  </a:lnTo>
                  <a:lnTo>
                    <a:pt x="23869" y="23860"/>
                  </a:lnTo>
                  <a:lnTo>
                    <a:pt x="49774" y="6399"/>
                  </a:lnTo>
                  <a:lnTo>
                    <a:pt x="81495" y="0"/>
                  </a:lnTo>
                  <a:lnTo>
                    <a:pt x="13189458" y="0"/>
                  </a:lnTo>
                  <a:lnTo>
                    <a:pt x="13221217" y="6399"/>
                  </a:lnTo>
                  <a:lnTo>
                    <a:pt x="13247131" y="23860"/>
                  </a:lnTo>
                  <a:lnTo>
                    <a:pt x="13264592" y="49774"/>
                  </a:lnTo>
                  <a:lnTo>
                    <a:pt x="13270992" y="81534"/>
                  </a:lnTo>
                  <a:lnTo>
                    <a:pt x="13270992" y="3012224"/>
                  </a:lnTo>
                  <a:lnTo>
                    <a:pt x="13264592" y="3043945"/>
                  </a:lnTo>
                  <a:lnTo>
                    <a:pt x="13247131" y="3069850"/>
                  </a:lnTo>
                  <a:lnTo>
                    <a:pt x="13221217" y="3087315"/>
                  </a:lnTo>
                  <a:lnTo>
                    <a:pt x="13189458" y="3093720"/>
                  </a:lnTo>
                  <a:lnTo>
                    <a:pt x="81495" y="3093720"/>
                  </a:lnTo>
                  <a:lnTo>
                    <a:pt x="49774" y="3087315"/>
                  </a:lnTo>
                  <a:lnTo>
                    <a:pt x="23869" y="3069850"/>
                  </a:lnTo>
                  <a:lnTo>
                    <a:pt x="6404" y="3043945"/>
                  </a:lnTo>
                  <a:lnTo>
                    <a:pt x="0" y="3012224"/>
                  </a:lnTo>
                  <a:lnTo>
                    <a:pt x="0" y="81534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7323" y="4517135"/>
              <a:ext cx="6628130" cy="3078480"/>
            </a:xfrm>
            <a:custGeom>
              <a:avLst/>
              <a:gdLst/>
              <a:ahLst/>
              <a:cxnLst/>
              <a:rect l="l" t="t" r="r" b="b"/>
              <a:pathLst>
                <a:path w="6628130" h="3078479">
                  <a:moveTo>
                    <a:pt x="6546342" y="0"/>
                  </a:moveTo>
                  <a:lnTo>
                    <a:pt x="81483" y="0"/>
                  </a:lnTo>
                  <a:lnTo>
                    <a:pt x="49768" y="6399"/>
                  </a:lnTo>
                  <a:lnTo>
                    <a:pt x="23868" y="23860"/>
                  </a:lnTo>
                  <a:lnTo>
                    <a:pt x="6404" y="49774"/>
                  </a:lnTo>
                  <a:lnTo>
                    <a:pt x="0" y="81534"/>
                  </a:lnTo>
                  <a:lnTo>
                    <a:pt x="0" y="2996996"/>
                  </a:lnTo>
                  <a:lnTo>
                    <a:pt x="6404" y="3028711"/>
                  </a:lnTo>
                  <a:lnTo>
                    <a:pt x="23868" y="3054611"/>
                  </a:lnTo>
                  <a:lnTo>
                    <a:pt x="49768" y="3072075"/>
                  </a:lnTo>
                  <a:lnTo>
                    <a:pt x="81483" y="3078479"/>
                  </a:lnTo>
                  <a:lnTo>
                    <a:pt x="6546342" y="3078479"/>
                  </a:lnTo>
                  <a:lnTo>
                    <a:pt x="6578101" y="3072075"/>
                  </a:lnTo>
                  <a:lnTo>
                    <a:pt x="6604015" y="3054611"/>
                  </a:lnTo>
                  <a:lnTo>
                    <a:pt x="6621476" y="3028711"/>
                  </a:lnTo>
                  <a:lnTo>
                    <a:pt x="6627876" y="2996996"/>
                  </a:lnTo>
                  <a:lnTo>
                    <a:pt x="6627876" y="81534"/>
                  </a:lnTo>
                  <a:lnTo>
                    <a:pt x="6621476" y="49774"/>
                  </a:lnTo>
                  <a:lnTo>
                    <a:pt x="6604015" y="23860"/>
                  </a:lnTo>
                  <a:lnTo>
                    <a:pt x="6578101" y="6399"/>
                  </a:lnTo>
                  <a:lnTo>
                    <a:pt x="6546342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1728" y="5247131"/>
              <a:ext cx="6259195" cy="1844039"/>
            </a:xfrm>
            <a:custGeom>
              <a:avLst/>
              <a:gdLst/>
              <a:ahLst/>
              <a:cxnLst/>
              <a:rect l="l" t="t" r="r" b="b"/>
              <a:pathLst>
                <a:path w="6259195" h="1844040">
                  <a:moveTo>
                    <a:pt x="6259068" y="29083"/>
                  </a:moveTo>
                  <a:lnTo>
                    <a:pt x="6256769" y="17792"/>
                  </a:lnTo>
                  <a:lnTo>
                    <a:pt x="6250521" y="8547"/>
                  </a:lnTo>
                  <a:lnTo>
                    <a:pt x="6241275" y="2298"/>
                  </a:lnTo>
                  <a:lnTo>
                    <a:pt x="6229985" y="0"/>
                  </a:lnTo>
                  <a:lnTo>
                    <a:pt x="6168390" y="0"/>
                  </a:lnTo>
                  <a:lnTo>
                    <a:pt x="90665" y="0"/>
                  </a:lnTo>
                  <a:lnTo>
                    <a:pt x="29121" y="0"/>
                  </a:lnTo>
                  <a:lnTo>
                    <a:pt x="17780" y="2298"/>
                  </a:lnTo>
                  <a:lnTo>
                    <a:pt x="8521" y="8547"/>
                  </a:lnTo>
                  <a:lnTo>
                    <a:pt x="2286" y="17792"/>
                  </a:lnTo>
                  <a:lnTo>
                    <a:pt x="0" y="29083"/>
                  </a:lnTo>
                  <a:lnTo>
                    <a:pt x="0" y="1814918"/>
                  </a:lnTo>
                  <a:lnTo>
                    <a:pt x="2286" y="1826260"/>
                  </a:lnTo>
                  <a:lnTo>
                    <a:pt x="8521" y="1835518"/>
                  </a:lnTo>
                  <a:lnTo>
                    <a:pt x="17780" y="1841754"/>
                  </a:lnTo>
                  <a:lnTo>
                    <a:pt x="29121" y="1844040"/>
                  </a:lnTo>
                  <a:lnTo>
                    <a:pt x="90665" y="1844040"/>
                  </a:lnTo>
                  <a:lnTo>
                    <a:pt x="6168390" y="1844040"/>
                  </a:lnTo>
                  <a:lnTo>
                    <a:pt x="6229985" y="1844040"/>
                  </a:lnTo>
                  <a:lnTo>
                    <a:pt x="6241275" y="1841754"/>
                  </a:lnTo>
                  <a:lnTo>
                    <a:pt x="6250521" y="1835518"/>
                  </a:lnTo>
                  <a:lnTo>
                    <a:pt x="6256769" y="1826260"/>
                  </a:lnTo>
                  <a:lnTo>
                    <a:pt x="6259068" y="1814918"/>
                  </a:lnTo>
                  <a:lnTo>
                    <a:pt x="6259068" y="2908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52575" y="5342635"/>
            <a:ext cx="52603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  <a:tabLst>
                <a:tab pos="1898014" algn="l"/>
                <a:tab pos="2525395" algn="l"/>
              </a:tabLst>
            </a:pP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15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TABLE</a:t>
            </a:r>
            <a:r>
              <a:rPr dirty="0" sz="1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Trains</a:t>
            </a:r>
            <a:r>
              <a:rPr dirty="0" sz="150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	TrainID</a:t>
            </a:r>
            <a:r>
              <a:rPr dirty="0" sz="1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INT</a:t>
            </a:r>
            <a:r>
              <a:rPr dirty="0" sz="150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PRIMARY</a:t>
            </a:r>
            <a:r>
              <a:rPr dirty="0" sz="1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onsolas"/>
                <a:cs typeface="Consolas"/>
              </a:rPr>
              <a:t>KEY 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AUTO_INCREMENT,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	TrainNumber</a:t>
            </a:r>
            <a:r>
              <a:rPr dirty="0" sz="150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VARCHAR(10)</a:t>
            </a:r>
            <a:r>
              <a:rPr dirty="0" sz="15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dirty="0" sz="150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955675" algn="l"/>
              </a:tabLst>
            </a:pP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UNIQUE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0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Additional</a:t>
            </a:r>
            <a:r>
              <a:rPr dirty="0" sz="1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columns</a:t>
            </a:r>
            <a:r>
              <a:rPr dirty="0" sz="15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15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constraints);</a:t>
            </a:r>
            <a:endParaRPr sz="150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315200" y="4517135"/>
            <a:ext cx="6628130" cy="3078480"/>
            <a:chOff x="7315200" y="4517135"/>
            <a:chExt cx="6628130" cy="3078480"/>
          </a:xfrm>
        </p:grpSpPr>
        <p:sp>
          <p:nvSpPr>
            <p:cNvPr id="12" name="object 12" descr=""/>
            <p:cNvSpPr/>
            <p:nvPr/>
          </p:nvSpPr>
          <p:spPr>
            <a:xfrm>
              <a:off x="7315200" y="4517135"/>
              <a:ext cx="6628130" cy="3078480"/>
            </a:xfrm>
            <a:custGeom>
              <a:avLst/>
              <a:gdLst/>
              <a:ahLst/>
              <a:cxnLst/>
              <a:rect l="l" t="t" r="r" b="b"/>
              <a:pathLst>
                <a:path w="6628130" h="3078479">
                  <a:moveTo>
                    <a:pt x="6627876" y="0"/>
                  </a:moveTo>
                  <a:lnTo>
                    <a:pt x="0" y="0"/>
                  </a:lnTo>
                  <a:lnTo>
                    <a:pt x="0" y="3078479"/>
                  </a:lnTo>
                  <a:lnTo>
                    <a:pt x="6627876" y="3078479"/>
                  </a:lnTo>
                  <a:lnTo>
                    <a:pt x="6627876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15200" y="4517135"/>
              <a:ext cx="22860" cy="3078480"/>
            </a:xfrm>
            <a:custGeom>
              <a:avLst/>
              <a:gdLst/>
              <a:ahLst/>
              <a:cxnLst/>
              <a:rect l="l" t="t" r="r" b="b"/>
              <a:pathLst>
                <a:path w="22859" h="3078479">
                  <a:moveTo>
                    <a:pt x="17779" y="0"/>
                  </a:moveTo>
                  <a:lnTo>
                    <a:pt x="5079" y="0"/>
                  </a:lnTo>
                  <a:lnTo>
                    <a:pt x="0" y="5079"/>
                  </a:lnTo>
                  <a:lnTo>
                    <a:pt x="0" y="11429"/>
                  </a:lnTo>
                  <a:lnTo>
                    <a:pt x="0" y="3073361"/>
                  </a:lnTo>
                  <a:lnTo>
                    <a:pt x="5079" y="3078479"/>
                  </a:lnTo>
                  <a:lnTo>
                    <a:pt x="17779" y="3078479"/>
                  </a:lnTo>
                  <a:lnTo>
                    <a:pt x="22859" y="3073361"/>
                  </a:lnTo>
                  <a:lnTo>
                    <a:pt x="22859" y="5079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rgbClr val="1896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66394" y="4005783"/>
            <a:ext cx="12766040" cy="1007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5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Definition</a:t>
            </a:r>
            <a:r>
              <a:rPr dirty="0" sz="15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0">
                <a:solidFill>
                  <a:srgbClr val="272424"/>
                </a:solidFill>
                <a:latin typeface="Tahoma"/>
                <a:cs typeface="Tahoma"/>
              </a:rPr>
              <a:t>Language</a:t>
            </a:r>
            <a:r>
              <a:rPr dirty="0" sz="15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(DDL)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70">
                <a:solidFill>
                  <a:srgbClr val="272424"/>
                </a:solidFill>
                <a:latin typeface="Tahoma"/>
                <a:cs typeface="Tahoma"/>
              </a:rPr>
              <a:t>is</a:t>
            </a:r>
            <a:r>
              <a:rPr dirty="0" sz="15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80">
                <a:solidFill>
                  <a:srgbClr val="272424"/>
                </a:solidFill>
                <a:latin typeface="Tahoma"/>
                <a:cs typeface="Tahoma"/>
              </a:rPr>
              <a:t>used</a:t>
            </a:r>
            <a:r>
              <a:rPr dirty="0" sz="15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5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272424"/>
                </a:solidFill>
                <a:latin typeface="Tahoma"/>
                <a:cs typeface="Tahoma"/>
              </a:rPr>
              <a:t>defining</a:t>
            </a:r>
            <a:r>
              <a:rPr dirty="0" sz="15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modifying</a:t>
            </a:r>
            <a:r>
              <a:rPr dirty="0" sz="15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5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0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5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65">
                <a:solidFill>
                  <a:srgbClr val="272424"/>
                </a:solidFill>
                <a:latin typeface="Tahoma"/>
                <a:cs typeface="Tahoma"/>
              </a:rPr>
              <a:t>schema,</a:t>
            </a:r>
            <a:r>
              <a:rPr dirty="0" sz="15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ensuring</a:t>
            </a:r>
            <a:r>
              <a:rPr dirty="0" sz="15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272424"/>
                </a:solidFill>
                <a:latin typeface="Tahoma"/>
                <a:cs typeface="Tahoma"/>
              </a:rPr>
              <a:t>scalability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integrity</a:t>
            </a:r>
            <a:r>
              <a:rPr dirty="0" sz="15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8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5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5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00" spc="45">
                <a:solidFill>
                  <a:srgbClr val="272424"/>
                </a:solidFill>
                <a:latin typeface="Tahoma"/>
                <a:cs typeface="Tahoma"/>
              </a:rPr>
              <a:t>system.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14"/>
              </a:spcBef>
            </a:pPr>
            <a:endParaRPr sz="1500">
              <a:latin typeface="Tahoma"/>
              <a:cs typeface="Tahoma"/>
            </a:endParaRPr>
          </a:p>
          <a:p>
            <a:pPr marL="213995">
              <a:lnSpc>
                <a:spcPct val="100000"/>
              </a:lnSpc>
              <a:tabLst>
                <a:tab pos="6843395" algn="l"/>
              </a:tabLst>
            </a:pPr>
            <a:r>
              <a:rPr dirty="0" sz="2000">
                <a:solidFill>
                  <a:srgbClr val="FFFFFF"/>
                </a:solidFill>
                <a:latin typeface="Malgun Gothic Semilight"/>
                <a:cs typeface="Malgun Gothic Semilight"/>
              </a:rPr>
              <a:t>Table</a:t>
            </a:r>
            <a:r>
              <a:rPr dirty="0" sz="2000" spc="26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>
                <a:solidFill>
                  <a:srgbClr val="FFFFFF"/>
                </a:solidFill>
                <a:latin typeface="Malgun Gothic Semilight"/>
                <a:cs typeface="Malgun Gothic Semilight"/>
              </a:rPr>
              <a:t>Creation</a:t>
            </a:r>
            <a:r>
              <a:rPr dirty="0" sz="2000" spc="325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>
                <a:solidFill>
                  <a:srgbClr val="FFFFFF"/>
                </a:solidFill>
                <a:latin typeface="Malgun Gothic Semilight"/>
                <a:cs typeface="Malgun Gothic Semilight"/>
              </a:rPr>
              <a:t>with</a:t>
            </a:r>
            <a:r>
              <a:rPr dirty="0" sz="2000" spc="34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>
                <a:solidFill>
                  <a:srgbClr val="FFFFFF"/>
                </a:solidFill>
                <a:latin typeface="Malgun Gothic Semilight"/>
                <a:cs typeface="Malgun Gothic Semilight"/>
              </a:rPr>
              <a:t>Cons</a:t>
            </a:r>
            <a:r>
              <a:rPr dirty="0" sz="2000" spc="-195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Malgun Gothic Semilight"/>
                <a:cs typeface="Malgun Gothic Semilight"/>
              </a:rPr>
              <a:t>traints</a:t>
            </a:r>
            <a:r>
              <a:rPr dirty="0" sz="2000">
                <a:solidFill>
                  <a:srgbClr val="FFFFFF"/>
                </a:solidFill>
                <a:latin typeface="Malgun Gothic Semilight"/>
                <a:cs typeface="Malgun Gothic Semilight"/>
              </a:rPr>
              <a:t>	</a:t>
            </a:r>
            <a:r>
              <a:rPr dirty="0" sz="2000" spc="100">
                <a:solidFill>
                  <a:srgbClr val="FFFFFF"/>
                </a:solidFill>
                <a:latin typeface="Malgun Gothic Semilight"/>
                <a:cs typeface="Malgun Gothic Semilight"/>
              </a:rPr>
              <a:t>Schema</a:t>
            </a:r>
            <a:r>
              <a:rPr dirty="0" sz="2000" spc="20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>
                <a:solidFill>
                  <a:srgbClr val="FFFFFF"/>
                </a:solidFill>
                <a:latin typeface="Malgun Gothic Semilight"/>
                <a:cs typeface="Malgun Gothic Semilight"/>
              </a:rPr>
              <a:t>Modific</a:t>
            </a:r>
            <a:r>
              <a:rPr dirty="0" sz="2000" spc="-32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Malgun Gothic Semilight"/>
                <a:cs typeface="Malgun Gothic Semilight"/>
              </a:rPr>
              <a:t>ations</a:t>
            </a:r>
            <a:endParaRPr sz="2000">
              <a:latin typeface="Malgun Gothic Semilight"/>
              <a:cs typeface="Malgun Gothic Semilight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499604" y="5247132"/>
            <a:ext cx="6259195" cy="2153920"/>
          </a:xfrm>
          <a:custGeom>
            <a:avLst/>
            <a:gdLst/>
            <a:ahLst/>
            <a:cxnLst/>
            <a:rect l="l" t="t" r="r" b="b"/>
            <a:pathLst>
              <a:path w="6259194" h="2153920">
                <a:moveTo>
                  <a:pt x="6259068" y="29083"/>
                </a:moveTo>
                <a:lnTo>
                  <a:pt x="6256769" y="17792"/>
                </a:lnTo>
                <a:lnTo>
                  <a:pt x="6250521" y="8547"/>
                </a:lnTo>
                <a:lnTo>
                  <a:pt x="6241275" y="2298"/>
                </a:lnTo>
                <a:lnTo>
                  <a:pt x="6229985" y="0"/>
                </a:lnTo>
                <a:lnTo>
                  <a:pt x="6168517" y="0"/>
                </a:lnTo>
                <a:lnTo>
                  <a:pt x="90551" y="0"/>
                </a:lnTo>
                <a:lnTo>
                  <a:pt x="29083" y="0"/>
                </a:lnTo>
                <a:lnTo>
                  <a:pt x="17780" y="2298"/>
                </a:lnTo>
                <a:lnTo>
                  <a:pt x="8534" y="8547"/>
                </a:lnTo>
                <a:lnTo>
                  <a:pt x="2286" y="17792"/>
                </a:lnTo>
                <a:lnTo>
                  <a:pt x="0" y="29083"/>
                </a:lnTo>
                <a:lnTo>
                  <a:pt x="0" y="2124316"/>
                </a:lnTo>
                <a:lnTo>
                  <a:pt x="2286" y="2135644"/>
                </a:lnTo>
                <a:lnTo>
                  <a:pt x="8534" y="2144890"/>
                </a:lnTo>
                <a:lnTo>
                  <a:pt x="17780" y="2151126"/>
                </a:lnTo>
                <a:lnTo>
                  <a:pt x="29083" y="2153412"/>
                </a:lnTo>
                <a:lnTo>
                  <a:pt x="90551" y="2153412"/>
                </a:lnTo>
                <a:lnTo>
                  <a:pt x="6168517" y="2153412"/>
                </a:lnTo>
                <a:lnTo>
                  <a:pt x="6229985" y="2153412"/>
                </a:lnTo>
                <a:lnTo>
                  <a:pt x="6241275" y="2151126"/>
                </a:lnTo>
                <a:lnTo>
                  <a:pt x="6250521" y="2144890"/>
                </a:lnTo>
                <a:lnTo>
                  <a:pt x="6256769" y="2135644"/>
                </a:lnTo>
                <a:lnTo>
                  <a:pt x="6259068" y="2124316"/>
                </a:lnTo>
                <a:lnTo>
                  <a:pt x="6259068" y="2908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694041" y="5342635"/>
            <a:ext cx="56667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33300"/>
              </a:lnSpc>
              <a:spcBef>
                <a:spcPts val="100"/>
              </a:spcBef>
              <a:tabLst>
                <a:tab pos="2303780" algn="l"/>
                <a:tab pos="3350260" algn="l"/>
              </a:tabLst>
            </a:pP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ALTER</a:t>
            </a:r>
            <a:r>
              <a:rPr dirty="0" sz="150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TABLE</a:t>
            </a:r>
            <a:r>
              <a:rPr dirty="0" sz="15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Stations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	ADD</a:t>
            </a:r>
            <a:r>
              <a:rPr dirty="0" sz="15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COLUMN</a:t>
            </a:r>
            <a:r>
              <a:rPr dirty="0" sz="15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StationType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VARCHAR(50);ALTER</a:t>
            </a:r>
            <a:r>
              <a:rPr dirty="0" sz="1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TABLE</a:t>
            </a:r>
            <a:r>
              <a:rPr dirty="0" sz="1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Trains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	MODIFY</a:t>
            </a:r>
            <a:r>
              <a:rPr dirty="0" sz="1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FFFFFF"/>
                </a:solidFill>
                <a:latin typeface="Consolas"/>
                <a:cs typeface="Consolas"/>
              </a:rPr>
              <a:t>COLUMN</a:t>
            </a:r>
            <a:r>
              <a:rPr dirty="0" sz="1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onsolas"/>
                <a:cs typeface="Consolas"/>
              </a:rPr>
              <a:t>MaxSpeed INT(5);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100"/>
              </a:lnSpc>
            </a:pPr>
            <a:r>
              <a:rPr dirty="0" sz="4050" spc="-120" b="1">
                <a:latin typeface="Arial"/>
                <a:cs typeface="Arial"/>
              </a:rPr>
              <a:t>DML</a:t>
            </a:r>
            <a:r>
              <a:rPr dirty="0" sz="4050" spc="-390" b="1">
                <a:latin typeface="Arial"/>
                <a:cs typeface="Arial"/>
              </a:rPr>
              <a:t> </a:t>
            </a:r>
            <a:r>
              <a:rPr dirty="0" sz="4050" b="1">
                <a:latin typeface="Arial"/>
                <a:cs typeface="Arial"/>
              </a:rPr>
              <a:t>&amp;</a:t>
            </a:r>
            <a:r>
              <a:rPr dirty="0" sz="4050" spc="-105" b="1">
                <a:latin typeface="Arial"/>
                <a:cs typeface="Arial"/>
              </a:rPr>
              <a:t> </a:t>
            </a:r>
            <a:r>
              <a:rPr dirty="0" sz="4050" spc="-114" b="1">
                <a:latin typeface="Arial"/>
                <a:cs typeface="Arial"/>
              </a:rPr>
              <a:t>DQL</a:t>
            </a:r>
            <a:r>
              <a:rPr dirty="0" sz="4050" spc="-400" b="1">
                <a:latin typeface="Arial"/>
                <a:cs typeface="Arial"/>
              </a:rPr>
              <a:t> </a:t>
            </a:r>
            <a:r>
              <a:rPr dirty="0" sz="4050" spc="-60" b="1">
                <a:latin typeface="Arial"/>
                <a:cs typeface="Arial"/>
              </a:rPr>
              <a:t>Operations:</a:t>
            </a:r>
            <a:r>
              <a:rPr dirty="0" sz="4050" spc="-260" b="1">
                <a:latin typeface="Arial"/>
                <a:cs typeface="Arial"/>
              </a:rPr>
              <a:t> </a:t>
            </a:r>
            <a:r>
              <a:rPr dirty="0" sz="4050" b="1">
                <a:latin typeface="Arial"/>
                <a:cs typeface="Arial"/>
              </a:rPr>
              <a:t>Data</a:t>
            </a:r>
            <a:r>
              <a:rPr dirty="0" sz="4050" spc="-75" b="1">
                <a:latin typeface="Arial"/>
                <a:cs typeface="Arial"/>
              </a:rPr>
              <a:t> </a:t>
            </a:r>
            <a:r>
              <a:rPr dirty="0" sz="4050" spc="-20" b="1">
                <a:latin typeface="Arial"/>
                <a:cs typeface="Arial"/>
              </a:rPr>
              <a:t>Manipulation</a:t>
            </a:r>
            <a:r>
              <a:rPr dirty="0" sz="4050" spc="-60" b="1">
                <a:latin typeface="Arial"/>
                <a:cs typeface="Arial"/>
              </a:rPr>
              <a:t> </a:t>
            </a:r>
            <a:r>
              <a:rPr dirty="0" sz="4050" b="1">
                <a:latin typeface="Arial"/>
                <a:cs typeface="Arial"/>
              </a:rPr>
              <a:t>and</a:t>
            </a:r>
            <a:r>
              <a:rPr dirty="0" sz="4050" spc="-20" b="1">
                <a:latin typeface="Arial"/>
                <a:cs typeface="Arial"/>
              </a:rPr>
              <a:t> </a:t>
            </a:r>
            <a:r>
              <a:rPr dirty="0" sz="4050" spc="-45" b="1">
                <a:latin typeface="Arial"/>
                <a:cs typeface="Arial"/>
              </a:rPr>
              <a:t>Query </a:t>
            </a:r>
            <a:r>
              <a:rPr dirty="0" sz="4050" spc="-10" b="1">
                <a:latin typeface="Arial"/>
                <a:cs typeface="Arial"/>
              </a:rPr>
              <a:t>Examples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79704" y="3701795"/>
            <a:ext cx="6405880" cy="3133725"/>
          </a:xfrm>
          <a:custGeom>
            <a:avLst/>
            <a:gdLst/>
            <a:ahLst/>
            <a:cxnLst/>
            <a:rect l="l" t="t" r="r" b="b"/>
            <a:pathLst>
              <a:path w="6405880" h="3133725">
                <a:moveTo>
                  <a:pt x="6405372" y="29591"/>
                </a:moveTo>
                <a:lnTo>
                  <a:pt x="6403048" y="18059"/>
                </a:lnTo>
                <a:lnTo>
                  <a:pt x="6396710" y="8661"/>
                </a:lnTo>
                <a:lnTo>
                  <a:pt x="6387312" y="2324"/>
                </a:lnTo>
                <a:lnTo>
                  <a:pt x="6375781" y="0"/>
                </a:lnTo>
                <a:lnTo>
                  <a:pt x="6311900" y="0"/>
                </a:lnTo>
                <a:lnTo>
                  <a:pt x="93446" y="0"/>
                </a:lnTo>
                <a:lnTo>
                  <a:pt x="29578" y="0"/>
                </a:lnTo>
                <a:lnTo>
                  <a:pt x="18059" y="2324"/>
                </a:lnTo>
                <a:lnTo>
                  <a:pt x="8661" y="8661"/>
                </a:lnTo>
                <a:lnTo>
                  <a:pt x="2324" y="18059"/>
                </a:lnTo>
                <a:lnTo>
                  <a:pt x="0" y="29591"/>
                </a:lnTo>
                <a:lnTo>
                  <a:pt x="0" y="3103753"/>
                </a:lnTo>
                <a:lnTo>
                  <a:pt x="2324" y="3115297"/>
                </a:lnTo>
                <a:lnTo>
                  <a:pt x="8661" y="3124695"/>
                </a:lnTo>
                <a:lnTo>
                  <a:pt x="18059" y="3131032"/>
                </a:lnTo>
                <a:lnTo>
                  <a:pt x="29578" y="3133344"/>
                </a:lnTo>
                <a:lnTo>
                  <a:pt x="93446" y="3133344"/>
                </a:lnTo>
                <a:lnTo>
                  <a:pt x="6311900" y="3133344"/>
                </a:lnTo>
                <a:lnTo>
                  <a:pt x="6375781" y="3133344"/>
                </a:lnTo>
                <a:lnTo>
                  <a:pt x="6387312" y="3131032"/>
                </a:lnTo>
                <a:lnTo>
                  <a:pt x="6396710" y="3124695"/>
                </a:lnTo>
                <a:lnTo>
                  <a:pt x="6403048" y="3115297"/>
                </a:lnTo>
                <a:lnTo>
                  <a:pt x="6405372" y="3103753"/>
                </a:lnTo>
                <a:lnTo>
                  <a:pt x="6405372" y="295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77367" y="2299207"/>
            <a:ext cx="6153150" cy="27933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Data</a:t>
            </a:r>
            <a:r>
              <a:rPr dirty="0" sz="2000" spc="-90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Manipulation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Language </a:t>
            </a:r>
            <a:r>
              <a:rPr dirty="0" sz="2000" spc="-10" b="1">
                <a:latin typeface="Arial"/>
                <a:cs typeface="Arial"/>
              </a:rPr>
              <a:t>(DML)</a:t>
            </a:r>
            <a:endParaRPr sz="2000">
              <a:latin typeface="Arial"/>
              <a:cs typeface="Arial"/>
            </a:endParaRPr>
          </a:p>
          <a:p>
            <a:pPr marL="12700" marR="18415">
              <a:lnSpc>
                <a:spcPct val="134800"/>
              </a:lnSpc>
              <a:spcBef>
                <a:spcPts val="1500"/>
              </a:spcBef>
            </a:pPr>
            <a:r>
              <a:rPr dirty="0" sz="1550" spc="105">
                <a:solidFill>
                  <a:srgbClr val="272424"/>
                </a:solidFill>
                <a:latin typeface="Tahoma"/>
                <a:cs typeface="Tahoma"/>
              </a:rPr>
              <a:t>Used</a:t>
            </a:r>
            <a:r>
              <a:rPr dirty="0" sz="15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5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managing </a:t>
            </a:r>
            <a:r>
              <a:rPr dirty="0" sz="155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5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>
                <a:solidFill>
                  <a:srgbClr val="272424"/>
                </a:solidFill>
                <a:latin typeface="Tahoma"/>
                <a:cs typeface="Tahoma"/>
              </a:rPr>
              <a:t>within</a:t>
            </a:r>
            <a:r>
              <a:rPr dirty="0" sz="15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5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85">
                <a:solidFill>
                  <a:srgbClr val="272424"/>
                </a:solidFill>
                <a:latin typeface="Tahoma"/>
                <a:cs typeface="Tahoma"/>
              </a:rPr>
              <a:t>schema</a:t>
            </a:r>
            <a:r>
              <a:rPr dirty="0" sz="15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objects,</a:t>
            </a:r>
            <a:r>
              <a:rPr dirty="0" sz="15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enabling</a:t>
            </a:r>
            <a:r>
              <a:rPr dirty="0" sz="15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70">
                <a:solidFill>
                  <a:srgbClr val="272424"/>
                </a:solidFill>
                <a:latin typeface="Tahoma"/>
                <a:cs typeface="Tahoma"/>
              </a:rPr>
              <a:t>day- to-day</a:t>
            </a:r>
            <a:r>
              <a:rPr dirty="0" sz="15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operations</a:t>
            </a:r>
            <a:r>
              <a:rPr dirty="0" sz="15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>
                <a:solidFill>
                  <a:srgbClr val="272424"/>
                </a:solidFill>
                <a:latin typeface="Tahoma"/>
                <a:cs typeface="Tahoma"/>
              </a:rPr>
              <a:t>like</a:t>
            </a:r>
            <a:r>
              <a:rPr dirty="0" sz="15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ticket</a:t>
            </a:r>
            <a:r>
              <a:rPr dirty="0" sz="15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75">
                <a:solidFill>
                  <a:srgbClr val="272424"/>
                </a:solidFill>
                <a:latin typeface="Tahoma"/>
                <a:cs typeface="Tahoma"/>
              </a:rPr>
              <a:t>sales</a:t>
            </a:r>
            <a:r>
              <a:rPr dirty="0" sz="15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5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status</a:t>
            </a:r>
            <a:r>
              <a:rPr dirty="0" sz="15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40">
                <a:solidFill>
                  <a:srgbClr val="272424"/>
                </a:solidFill>
                <a:latin typeface="Tahoma"/>
                <a:cs typeface="Tahoma"/>
              </a:rPr>
              <a:t>updates.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550">
              <a:latin typeface="Tahoma"/>
              <a:cs typeface="Tahoma"/>
            </a:endParaRPr>
          </a:p>
          <a:p>
            <a:pPr marL="199390" marR="5080">
              <a:lnSpc>
                <a:spcPct val="134400"/>
              </a:lnSpc>
            </a:pP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--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Inserting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new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passengerINSERT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INTO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Passengers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VALUES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(...);</a:t>
            </a:r>
            <a:r>
              <a:rPr dirty="0" sz="1550" spc="-3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-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-</a:t>
            </a:r>
            <a:r>
              <a:rPr dirty="0" sz="1550" spc="-2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Updating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booking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statusUPDATE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Bookings</a:t>
            </a:r>
            <a:r>
              <a:rPr dirty="0" sz="1550" spc="-25">
                <a:solidFill>
                  <a:srgbClr val="272424"/>
                </a:solidFill>
                <a:latin typeface="Consolas"/>
                <a:cs typeface="Consolas"/>
              </a:rPr>
              <a:t> SET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Status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=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'Confirmed';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--</a:t>
            </a:r>
            <a:r>
              <a:rPr dirty="0" sz="1550" spc="-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Deleting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cancelled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ticketsDELETE</a:t>
            </a:r>
            <a:r>
              <a:rPr dirty="0" sz="1550" spc="-2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FROM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Tickets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WHERE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Status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=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'Cancelled';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552944" y="3701795"/>
            <a:ext cx="6405880" cy="3764279"/>
          </a:xfrm>
          <a:custGeom>
            <a:avLst/>
            <a:gdLst/>
            <a:ahLst/>
            <a:cxnLst/>
            <a:rect l="l" t="t" r="r" b="b"/>
            <a:pathLst>
              <a:path w="6405880" h="3764279">
                <a:moveTo>
                  <a:pt x="6405372" y="29591"/>
                </a:moveTo>
                <a:lnTo>
                  <a:pt x="6403048" y="18059"/>
                </a:lnTo>
                <a:lnTo>
                  <a:pt x="6396710" y="8661"/>
                </a:lnTo>
                <a:lnTo>
                  <a:pt x="6387312" y="2324"/>
                </a:lnTo>
                <a:lnTo>
                  <a:pt x="6375781" y="0"/>
                </a:lnTo>
                <a:lnTo>
                  <a:pt x="6311900" y="0"/>
                </a:lnTo>
                <a:lnTo>
                  <a:pt x="93472" y="0"/>
                </a:lnTo>
                <a:lnTo>
                  <a:pt x="29591" y="0"/>
                </a:lnTo>
                <a:lnTo>
                  <a:pt x="18046" y="2324"/>
                </a:lnTo>
                <a:lnTo>
                  <a:pt x="8648" y="8661"/>
                </a:lnTo>
                <a:lnTo>
                  <a:pt x="2311" y="18059"/>
                </a:lnTo>
                <a:lnTo>
                  <a:pt x="0" y="29591"/>
                </a:lnTo>
                <a:lnTo>
                  <a:pt x="0" y="3734727"/>
                </a:lnTo>
                <a:lnTo>
                  <a:pt x="2311" y="3746233"/>
                </a:lnTo>
                <a:lnTo>
                  <a:pt x="8648" y="3755631"/>
                </a:lnTo>
                <a:lnTo>
                  <a:pt x="18046" y="3761968"/>
                </a:lnTo>
                <a:lnTo>
                  <a:pt x="29591" y="3764280"/>
                </a:lnTo>
                <a:lnTo>
                  <a:pt x="93472" y="3764280"/>
                </a:lnTo>
                <a:lnTo>
                  <a:pt x="6311900" y="3764280"/>
                </a:lnTo>
                <a:lnTo>
                  <a:pt x="6375781" y="3764280"/>
                </a:lnTo>
                <a:lnTo>
                  <a:pt x="6387312" y="3761968"/>
                </a:lnTo>
                <a:lnTo>
                  <a:pt x="6396710" y="3755631"/>
                </a:lnTo>
                <a:lnTo>
                  <a:pt x="6403048" y="3746233"/>
                </a:lnTo>
                <a:lnTo>
                  <a:pt x="6405372" y="3734727"/>
                </a:lnTo>
                <a:lnTo>
                  <a:pt x="6405372" y="295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551166" y="2299207"/>
            <a:ext cx="6153150" cy="3111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Data</a:t>
            </a:r>
            <a:r>
              <a:rPr dirty="0" sz="2000" spc="-9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Query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Language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(DQL)</a:t>
            </a:r>
            <a:endParaRPr sz="2000">
              <a:latin typeface="Arial"/>
              <a:cs typeface="Arial"/>
            </a:endParaRPr>
          </a:p>
          <a:p>
            <a:pPr marL="12700" marR="610235">
              <a:lnSpc>
                <a:spcPct val="134800"/>
              </a:lnSpc>
              <a:spcBef>
                <a:spcPts val="1500"/>
              </a:spcBef>
            </a:pPr>
            <a:r>
              <a:rPr dirty="0" sz="1550" spc="85">
                <a:solidFill>
                  <a:srgbClr val="272424"/>
                </a:solidFill>
                <a:latin typeface="Tahoma"/>
                <a:cs typeface="Tahoma"/>
              </a:rPr>
              <a:t>Advanced</a:t>
            </a:r>
            <a:r>
              <a:rPr dirty="0" sz="15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5">
                <a:solidFill>
                  <a:srgbClr val="272424"/>
                </a:solidFill>
                <a:latin typeface="Tahoma"/>
                <a:cs typeface="Tahoma"/>
              </a:rPr>
              <a:t>querying</a:t>
            </a:r>
            <a:r>
              <a:rPr dirty="0" sz="15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5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65">
                <a:solidFill>
                  <a:srgbClr val="272424"/>
                </a:solidFill>
                <a:latin typeface="Tahoma"/>
                <a:cs typeface="Tahoma"/>
              </a:rPr>
              <a:t>high-</a:t>
            </a:r>
            <a:r>
              <a:rPr dirty="0" sz="1550" spc="55">
                <a:solidFill>
                  <a:srgbClr val="272424"/>
                </a:solidFill>
                <a:latin typeface="Tahoma"/>
                <a:cs typeface="Tahoma"/>
              </a:rPr>
              <a:t>level</a:t>
            </a:r>
            <a:r>
              <a:rPr dirty="0" sz="15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75">
                <a:solidFill>
                  <a:srgbClr val="272424"/>
                </a:solidFill>
                <a:latin typeface="Tahoma"/>
                <a:cs typeface="Tahoma"/>
              </a:rPr>
              <a:t>business</a:t>
            </a:r>
            <a:r>
              <a:rPr dirty="0" sz="15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272424"/>
                </a:solidFill>
                <a:latin typeface="Tahoma"/>
                <a:cs typeface="Tahoma"/>
              </a:rPr>
              <a:t>intelligence</a:t>
            </a:r>
            <a:r>
              <a:rPr dirty="0" sz="15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-25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550">
                <a:solidFill>
                  <a:srgbClr val="272424"/>
                </a:solidFill>
                <a:latin typeface="Tahoma"/>
                <a:cs typeface="Tahoma"/>
              </a:rPr>
              <a:t>operational</a:t>
            </a:r>
            <a:r>
              <a:rPr dirty="0" sz="1550" spc="459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Tahoma"/>
                <a:cs typeface="Tahoma"/>
              </a:rPr>
              <a:t>reporting.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550">
              <a:latin typeface="Tahoma"/>
              <a:cs typeface="Tahoma"/>
            </a:endParaRPr>
          </a:p>
          <a:p>
            <a:pPr marL="200025" marR="5080">
              <a:lnSpc>
                <a:spcPct val="134500"/>
              </a:lnSpc>
              <a:tabLst>
                <a:tab pos="1711325" algn="l"/>
              </a:tabLst>
            </a:pP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--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Filtering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by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performanceSELECT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*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FROM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Trains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WHERE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MaxSpeed</a:t>
            </a:r>
            <a:r>
              <a:rPr dirty="0" sz="1550" spc="-3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&gt;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120;-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-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Aggregation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and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GroupingSELECT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StationName, COUNT(*)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FROM</a:t>
            </a:r>
            <a:r>
              <a:rPr dirty="0" sz="1550" spc="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Stations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GROUP</a:t>
            </a:r>
            <a:r>
              <a:rPr dirty="0" sz="1550" spc="-1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BY</a:t>
            </a:r>
            <a:r>
              <a:rPr dirty="0" sz="1550" spc="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Zone;-</a:t>
            </a:r>
            <a:r>
              <a:rPr dirty="0" sz="1550" spc="-50">
                <a:solidFill>
                  <a:srgbClr val="272424"/>
                </a:solidFill>
                <a:latin typeface="Consolas"/>
                <a:cs typeface="Consolas"/>
              </a:rPr>
              <a:t>-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Subqueries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for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complex</a:t>
            </a:r>
            <a:r>
              <a:rPr dirty="0" sz="1550" spc="-2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conditionsSELECT</a:t>
            </a:r>
            <a:r>
              <a:rPr dirty="0" sz="1550" spc="-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*</a:t>
            </a:r>
            <a:r>
              <a:rPr dirty="0" sz="1550" spc="-2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FROM</a:t>
            </a:r>
            <a:r>
              <a:rPr dirty="0" sz="1550" spc="-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Bookings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WHERE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Fare</a:t>
            </a:r>
            <a:r>
              <a:rPr dirty="0" sz="1550" spc="-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272424"/>
                </a:solidFill>
                <a:latin typeface="Consolas"/>
                <a:cs typeface="Consolas"/>
              </a:rPr>
              <a:t>&gt;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	(SELECT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AVG(Fare)</a:t>
            </a:r>
            <a:r>
              <a:rPr dirty="0" sz="1550" spc="-5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272424"/>
                </a:solidFill>
                <a:latin typeface="Consolas"/>
                <a:cs typeface="Consolas"/>
              </a:rPr>
              <a:t>FROM</a:t>
            </a:r>
            <a:r>
              <a:rPr dirty="0" sz="1550" spc="-2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272424"/>
                </a:solidFill>
                <a:latin typeface="Consolas"/>
                <a:cs typeface="Consolas"/>
              </a:rPr>
              <a:t>Bookings);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895" y="541401"/>
            <a:ext cx="11557635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b="1">
                <a:latin typeface="Arial"/>
                <a:cs typeface="Arial"/>
              </a:rPr>
              <a:t>Project</a:t>
            </a:r>
            <a:r>
              <a:rPr dirty="0" sz="3400" spc="-75" b="1">
                <a:latin typeface="Arial"/>
                <a:cs typeface="Arial"/>
              </a:rPr>
              <a:t> </a:t>
            </a:r>
            <a:r>
              <a:rPr dirty="0" sz="3400" b="1">
                <a:latin typeface="Arial"/>
                <a:cs typeface="Arial"/>
              </a:rPr>
              <a:t>Overview:</a:t>
            </a:r>
            <a:r>
              <a:rPr dirty="0" sz="3400" spc="-65" b="1">
                <a:latin typeface="Arial"/>
                <a:cs typeface="Arial"/>
              </a:rPr>
              <a:t> </a:t>
            </a:r>
            <a:r>
              <a:rPr dirty="0" sz="3400" b="1">
                <a:latin typeface="Arial"/>
                <a:cs typeface="Arial"/>
              </a:rPr>
              <a:t>Building</a:t>
            </a:r>
            <a:r>
              <a:rPr dirty="0" sz="3400" spc="-75" b="1">
                <a:latin typeface="Arial"/>
                <a:cs typeface="Arial"/>
              </a:rPr>
              <a:t> </a:t>
            </a:r>
            <a:r>
              <a:rPr dirty="0" sz="3400" b="1">
                <a:latin typeface="Arial"/>
                <a:cs typeface="Arial"/>
              </a:rPr>
              <a:t>a</a:t>
            </a:r>
            <a:r>
              <a:rPr dirty="0" sz="3400" spc="-120" b="1">
                <a:latin typeface="Arial"/>
                <a:cs typeface="Arial"/>
              </a:rPr>
              <a:t> </a:t>
            </a:r>
            <a:r>
              <a:rPr dirty="0" sz="3400" b="1">
                <a:latin typeface="Arial"/>
                <a:cs typeface="Arial"/>
              </a:rPr>
              <a:t>Centralized</a:t>
            </a:r>
            <a:r>
              <a:rPr dirty="0" sz="3400" spc="-85" b="1">
                <a:latin typeface="Arial"/>
                <a:cs typeface="Arial"/>
              </a:rPr>
              <a:t> </a:t>
            </a:r>
            <a:r>
              <a:rPr dirty="0" sz="3400" b="1">
                <a:latin typeface="Arial"/>
                <a:cs typeface="Arial"/>
              </a:rPr>
              <a:t>Data</a:t>
            </a:r>
            <a:r>
              <a:rPr dirty="0" sz="3400" spc="-75" b="1">
                <a:latin typeface="Arial"/>
                <a:cs typeface="Arial"/>
              </a:rPr>
              <a:t> </a:t>
            </a:r>
            <a:r>
              <a:rPr dirty="0" sz="3400" spc="-10" b="1">
                <a:latin typeface="Arial"/>
                <a:cs typeface="Arial"/>
              </a:rPr>
              <a:t>Backbone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0895" y="1478686"/>
            <a:ext cx="13147675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Our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vision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is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6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design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implement</a:t>
            </a:r>
            <a:r>
              <a:rPr dirty="0" sz="16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centralized,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robust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system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managing</a:t>
            </a:r>
            <a:r>
              <a:rPr dirty="0" sz="16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vast</a:t>
            </a:r>
            <a:r>
              <a:rPr dirty="0" sz="16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complex</a:t>
            </a:r>
            <a:r>
              <a:rPr dirty="0" sz="160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operations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60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Indian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Railways,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one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world's</a:t>
            </a:r>
            <a:r>
              <a:rPr dirty="0" sz="1600" spc="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largest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rail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networks.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23900" y="2424683"/>
            <a:ext cx="6487795" cy="620395"/>
            <a:chOff x="723900" y="2424683"/>
            <a:chExt cx="6487795" cy="620395"/>
          </a:xfrm>
        </p:grpSpPr>
        <p:sp>
          <p:nvSpPr>
            <p:cNvPr id="6" name="object 6" descr=""/>
            <p:cNvSpPr/>
            <p:nvPr/>
          </p:nvSpPr>
          <p:spPr>
            <a:xfrm>
              <a:off x="723900" y="2424683"/>
              <a:ext cx="6487795" cy="620395"/>
            </a:xfrm>
            <a:custGeom>
              <a:avLst/>
              <a:gdLst/>
              <a:ahLst/>
              <a:cxnLst/>
              <a:rect l="l" t="t" r="r" b="b"/>
              <a:pathLst>
                <a:path w="6487795" h="620394">
                  <a:moveTo>
                    <a:pt x="6487668" y="333756"/>
                  </a:moveTo>
                  <a:lnTo>
                    <a:pt x="6484074" y="315950"/>
                  </a:lnTo>
                  <a:lnTo>
                    <a:pt x="6474282" y="301421"/>
                  </a:lnTo>
                  <a:lnTo>
                    <a:pt x="6459753" y="291630"/>
                  </a:lnTo>
                  <a:lnTo>
                    <a:pt x="6441948" y="288036"/>
                  </a:lnTo>
                  <a:lnTo>
                    <a:pt x="3552342" y="288036"/>
                  </a:lnTo>
                  <a:lnTo>
                    <a:pt x="3550602" y="264299"/>
                  </a:lnTo>
                  <a:lnTo>
                    <a:pt x="3540836" y="220560"/>
                  </a:lnTo>
                  <a:lnTo>
                    <a:pt x="3525139" y="179374"/>
                  </a:lnTo>
                  <a:lnTo>
                    <a:pt x="3504006" y="141249"/>
                  </a:lnTo>
                  <a:lnTo>
                    <a:pt x="3477907" y="106654"/>
                  </a:lnTo>
                  <a:lnTo>
                    <a:pt x="3447313" y="76060"/>
                  </a:lnTo>
                  <a:lnTo>
                    <a:pt x="3412718" y="49961"/>
                  </a:lnTo>
                  <a:lnTo>
                    <a:pt x="3374593" y="28829"/>
                  </a:lnTo>
                  <a:lnTo>
                    <a:pt x="3333407" y="13131"/>
                  </a:lnTo>
                  <a:lnTo>
                    <a:pt x="3289668" y="3365"/>
                  </a:lnTo>
                  <a:lnTo>
                    <a:pt x="3243834" y="0"/>
                  </a:lnTo>
                  <a:lnTo>
                    <a:pt x="3197987" y="3365"/>
                  </a:lnTo>
                  <a:lnTo>
                    <a:pt x="3154248" y="13131"/>
                  </a:lnTo>
                  <a:lnTo>
                    <a:pt x="3113062" y="28829"/>
                  </a:lnTo>
                  <a:lnTo>
                    <a:pt x="3074936" y="49961"/>
                  </a:lnTo>
                  <a:lnTo>
                    <a:pt x="3040342" y="76060"/>
                  </a:lnTo>
                  <a:lnTo>
                    <a:pt x="3009747" y="106654"/>
                  </a:lnTo>
                  <a:lnTo>
                    <a:pt x="2983649" y="141249"/>
                  </a:lnTo>
                  <a:lnTo>
                    <a:pt x="2962516" y="179374"/>
                  </a:lnTo>
                  <a:lnTo>
                    <a:pt x="2946819" y="220560"/>
                  </a:lnTo>
                  <a:lnTo>
                    <a:pt x="2937052" y="264299"/>
                  </a:lnTo>
                  <a:lnTo>
                    <a:pt x="2935313" y="288036"/>
                  </a:lnTo>
                  <a:lnTo>
                    <a:pt x="45720" y="288036"/>
                  </a:lnTo>
                  <a:lnTo>
                    <a:pt x="27914" y="291630"/>
                  </a:lnTo>
                  <a:lnTo>
                    <a:pt x="13385" y="301421"/>
                  </a:lnTo>
                  <a:lnTo>
                    <a:pt x="3581" y="315950"/>
                  </a:lnTo>
                  <a:lnTo>
                    <a:pt x="0" y="333756"/>
                  </a:lnTo>
                  <a:lnTo>
                    <a:pt x="3581" y="351574"/>
                  </a:lnTo>
                  <a:lnTo>
                    <a:pt x="13385" y="366102"/>
                  </a:lnTo>
                  <a:lnTo>
                    <a:pt x="27914" y="375894"/>
                  </a:lnTo>
                  <a:lnTo>
                    <a:pt x="45720" y="379476"/>
                  </a:lnTo>
                  <a:lnTo>
                    <a:pt x="2942298" y="379476"/>
                  </a:lnTo>
                  <a:lnTo>
                    <a:pt x="2946819" y="399719"/>
                  </a:lnTo>
                  <a:lnTo>
                    <a:pt x="2962516" y="440905"/>
                  </a:lnTo>
                  <a:lnTo>
                    <a:pt x="2983649" y="479031"/>
                  </a:lnTo>
                  <a:lnTo>
                    <a:pt x="3009747" y="513626"/>
                  </a:lnTo>
                  <a:lnTo>
                    <a:pt x="3040342" y="544220"/>
                  </a:lnTo>
                  <a:lnTo>
                    <a:pt x="3074936" y="570318"/>
                  </a:lnTo>
                  <a:lnTo>
                    <a:pt x="3113062" y="591451"/>
                  </a:lnTo>
                  <a:lnTo>
                    <a:pt x="3154248" y="607148"/>
                  </a:lnTo>
                  <a:lnTo>
                    <a:pt x="3197987" y="616915"/>
                  </a:lnTo>
                  <a:lnTo>
                    <a:pt x="3243834" y="620268"/>
                  </a:lnTo>
                  <a:lnTo>
                    <a:pt x="3289668" y="616915"/>
                  </a:lnTo>
                  <a:lnTo>
                    <a:pt x="3333407" y="607148"/>
                  </a:lnTo>
                  <a:lnTo>
                    <a:pt x="3374593" y="591451"/>
                  </a:lnTo>
                  <a:lnTo>
                    <a:pt x="3412718" y="570318"/>
                  </a:lnTo>
                  <a:lnTo>
                    <a:pt x="3447313" y="544220"/>
                  </a:lnTo>
                  <a:lnTo>
                    <a:pt x="3477907" y="513626"/>
                  </a:lnTo>
                  <a:lnTo>
                    <a:pt x="3504006" y="479031"/>
                  </a:lnTo>
                  <a:lnTo>
                    <a:pt x="3525139" y="440905"/>
                  </a:lnTo>
                  <a:lnTo>
                    <a:pt x="3540836" y="399719"/>
                  </a:lnTo>
                  <a:lnTo>
                    <a:pt x="3545344" y="379476"/>
                  </a:lnTo>
                  <a:lnTo>
                    <a:pt x="6441948" y="379476"/>
                  </a:lnTo>
                  <a:lnTo>
                    <a:pt x="6459753" y="375894"/>
                  </a:lnTo>
                  <a:lnTo>
                    <a:pt x="6474282" y="366102"/>
                  </a:lnTo>
                  <a:lnTo>
                    <a:pt x="6484074" y="351574"/>
                  </a:lnTo>
                  <a:lnTo>
                    <a:pt x="6487668" y="333756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527" y="2580131"/>
              <a:ext cx="248412" cy="30937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40409" y="3230626"/>
            <a:ext cx="5937250" cy="1447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72424"/>
                </a:solidFill>
                <a:latin typeface="Arial"/>
                <a:cs typeface="Arial"/>
              </a:rPr>
              <a:t>Centralize</a:t>
            </a:r>
            <a:r>
              <a:rPr dirty="0" sz="21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272424"/>
                </a:solidFill>
                <a:latin typeface="Arial"/>
                <a:cs typeface="Arial"/>
              </a:rPr>
              <a:t>Operations</a:t>
            </a:r>
            <a:r>
              <a:rPr dirty="0" sz="2100" spc="-5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spc="-20" b="1">
                <a:solidFill>
                  <a:srgbClr val="272424"/>
                </a:solidFill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35400"/>
              </a:lnSpc>
              <a:spcBef>
                <a:spcPts val="875"/>
              </a:spcBef>
            </a:pP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Integrate</a:t>
            </a:r>
            <a:r>
              <a:rPr dirty="0" sz="16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streams</a:t>
            </a:r>
            <a:r>
              <a:rPr dirty="0" sz="16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from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passenger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services,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freight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logistics,</a:t>
            </a:r>
            <a:r>
              <a:rPr dirty="0" sz="16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maintenance,</a:t>
            </a:r>
            <a:r>
              <a:rPr dirty="0" sz="16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infrastructure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into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single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source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6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truth.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418831" y="2424683"/>
            <a:ext cx="6487795" cy="620395"/>
            <a:chOff x="7418831" y="2424683"/>
            <a:chExt cx="6487795" cy="620395"/>
          </a:xfrm>
        </p:grpSpPr>
        <p:sp>
          <p:nvSpPr>
            <p:cNvPr id="10" name="object 10" descr=""/>
            <p:cNvSpPr/>
            <p:nvPr/>
          </p:nvSpPr>
          <p:spPr>
            <a:xfrm>
              <a:off x="7418832" y="2424683"/>
              <a:ext cx="6487795" cy="620395"/>
            </a:xfrm>
            <a:custGeom>
              <a:avLst/>
              <a:gdLst/>
              <a:ahLst/>
              <a:cxnLst/>
              <a:rect l="l" t="t" r="r" b="b"/>
              <a:pathLst>
                <a:path w="6487794" h="620394">
                  <a:moveTo>
                    <a:pt x="6487668" y="333756"/>
                  </a:moveTo>
                  <a:lnTo>
                    <a:pt x="6484074" y="315950"/>
                  </a:lnTo>
                  <a:lnTo>
                    <a:pt x="6474282" y="301421"/>
                  </a:lnTo>
                  <a:lnTo>
                    <a:pt x="6459753" y="291630"/>
                  </a:lnTo>
                  <a:lnTo>
                    <a:pt x="6441948" y="288036"/>
                  </a:lnTo>
                  <a:lnTo>
                    <a:pt x="3552342" y="288036"/>
                  </a:lnTo>
                  <a:lnTo>
                    <a:pt x="3550602" y="264299"/>
                  </a:lnTo>
                  <a:lnTo>
                    <a:pt x="3540836" y="220560"/>
                  </a:lnTo>
                  <a:lnTo>
                    <a:pt x="3525139" y="179374"/>
                  </a:lnTo>
                  <a:lnTo>
                    <a:pt x="3504006" y="141249"/>
                  </a:lnTo>
                  <a:lnTo>
                    <a:pt x="3477907" y="106654"/>
                  </a:lnTo>
                  <a:lnTo>
                    <a:pt x="3447313" y="76060"/>
                  </a:lnTo>
                  <a:lnTo>
                    <a:pt x="3412718" y="49961"/>
                  </a:lnTo>
                  <a:lnTo>
                    <a:pt x="3374593" y="28829"/>
                  </a:lnTo>
                  <a:lnTo>
                    <a:pt x="3333407" y="13131"/>
                  </a:lnTo>
                  <a:lnTo>
                    <a:pt x="3289668" y="3365"/>
                  </a:lnTo>
                  <a:lnTo>
                    <a:pt x="3243834" y="0"/>
                  </a:lnTo>
                  <a:lnTo>
                    <a:pt x="3197987" y="3365"/>
                  </a:lnTo>
                  <a:lnTo>
                    <a:pt x="3154248" y="13131"/>
                  </a:lnTo>
                  <a:lnTo>
                    <a:pt x="3113062" y="28829"/>
                  </a:lnTo>
                  <a:lnTo>
                    <a:pt x="3074936" y="49961"/>
                  </a:lnTo>
                  <a:lnTo>
                    <a:pt x="3040342" y="76060"/>
                  </a:lnTo>
                  <a:lnTo>
                    <a:pt x="3009747" y="106654"/>
                  </a:lnTo>
                  <a:lnTo>
                    <a:pt x="2983649" y="141249"/>
                  </a:lnTo>
                  <a:lnTo>
                    <a:pt x="2962516" y="179374"/>
                  </a:lnTo>
                  <a:lnTo>
                    <a:pt x="2946819" y="220560"/>
                  </a:lnTo>
                  <a:lnTo>
                    <a:pt x="2937052" y="264299"/>
                  </a:lnTo>
                  <a:lnTo>
                    <a:pt x="2935313" y="288036"/>
                  </a:lnTo>
                  <a:lnTo>
                    <a:pt x="45720" y="288036"/>
                  </a:lnTo>
                  <a:lnTo>
                    <a:pt x="27901" y="291630"/>
                  </a:lnTo>
                  <a:lnTo>
                    <a:pt x="13373" y="301421"/>
                  </a:lnTo>
                  <a:lnTo>
                    <a:pt x="3581" y="315950"/>
                  </a:lnTo>
                  <a:lnTo>
                    <a:pt x="0" y="333756"/>
                  </a:lnTo>
                  <a:lnTo>
                    <a:pt x="3581" y="351574"/>
                  </a:lnTo>
                  <a:lnTo>
                    <a:pt x="13373" y="366102"/>
                  </a:lnTo>
                  <a:lnTo>
                    <a:pt x="27901" y="375894"/>
                  </a:lnTo>
                  <a:lnTo>
                    <a:pt x="45720" y="379476"/>
                  </a:lnTo>
                  <a:lnTo>
                    <a:pt x="2942298" y="379476"/>
                  </a:lnTo>
                  <a:lnTo>
                    <a:pt x="2946819" y="399719"/>
                  </a:lnTo>
                  <a:lnTo>
                    <a:pt x="2962516" y="440905"/>
                  </a:lnTo>
                  <a:lnTo>
                    <a:pt x="2983649" y="479031"/>
                  </a:lnTo>
                  <a:lnTo>
                    <a:pt x="3009747" y="513626"/>
                  </a:lnTo>
                  <a:lnTo>
                    <a:pt x="3040342" y="544220"/>
                  </a:lnTo>
                  <a:lnTo>
                    <a:pt x="3074936" y="570318"/>
                  </a:lnTo>
                  <a:lnTo>
                    <a:pt x="3113062" y="591451"/>
                  </a:lnTo>
                  <a:lnTo>
                    <a:pt x="3154248" y="607148"/>
                  </a:lnTo>
                  <a:lnTo>
                    <a:pt x="3197987" y="616915"/>
                  </a:lnTo>
                  <a:lnTo>
                    <a:pt x="3243834" y="620268"/>
                  </a:lnTo>
                  <a:lnTo>
                    <a:pt x="3289668" y="616915"/>
                  </a:lnTo>
                  <a:lnTo>
                    <a:pt x="3333407" y="607148"/>
                  </a:lnTo>
                  <a:lnTo>
                    <a:pt x="3374593" y="591451"/>
                  </a:lnTo>
                  <a:lnTo>
                    <a:pt x="3412718" y="570318"/>
                  </a:lnTo>
                  <a:lnTo>
                    <a:pt x="3447313" y="544220"/>
                  </a:lnTo>
                  <a:lnTo>
                    <a:pt x="3477907" y="513626"/>
                  </a:lnTo>
                  <a:lnTo>
                    <a:pt x="3504006" y="479031"/>
                  </a:lnTo>
                  <a:lnTo>
                    <a:pt x="3525139" y="440905"/>
                  </a:lnTo>
                  <a:lnTo>
                    <a:pt x="3540836" y="399719"/>
                  </a:lnTo>
                  <a:lnTo>
                    <a:pt x="3545344" y="379476"/>
                  </a:lnTo>
                  <a:lnTo>
                    <a:pt x="6441948" y="379476"/>
                  </a:lnTo>
                  <a:lnTo>
                    <a:pt x="6459753" y="375894"/>
                  </a:lnTo>
                  <a:lnTo>
                    <a:pt x="6474282" y="366102"/>
                  </a:lnTo>
                  <a:lnTo>
                    <a:pt x="6484074" y="351574"/>
                  </a:lnTo>
                  <a:lnTo>
                    <a:pt x="6487668" y="333756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8459" y="2580131"/>
              <a:ext cx="248411" cy="30937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636256" y="3230626"/>
            <a:ext cx="5620385" cy="1447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72424"/>
                </a:solidFill>
                <a:latin typeface="Arial"/>
                <a:cs typeface="Arial"/>
              </a:rPr>
              <a:t>Ensure</a:t>
            </a:r>
            <a:r>
              <a:rPr dirty="0" sz="2100" spc="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272424"/>
                </a:solidFill>
                <a:latin typeface="Arial"/>
                <a:cs typeface="Arial"/>
              </a:rPr>
              <a:t>Data</a:t>
            </a:r>
            <a:r>
              <a:rPr dirty="0" sz="2100" spc="-5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272424"/>
                </a:solidFill>
                <a:latin typeface="Arial"/>
                <a:cs typeface="Arial"/>
              </a:rPr>
              <a:t>Integrity</a:t>
            </a:r>
            <a:endParaRPr sz="2100">
              <a:latin typeface="Arial"/>
              <a:cs typeface="Arial"/>
            </a:endParaRPr>
          </a:p>
          <a:p>
            <a:pPr algn="just" marL="12700" marR="5080">
              <a:lnSpc>
                <a:spcPct val="135400"/>
              </a:lnSpc>
              <a:spcBef>
                <a:spcPts val="875"/>
              </a:spcBef>
            </a:pP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Implement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robust</a:t>
            </a:r>
            <a:r>
              <a:rPr dirty="0" sz="16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90">
                <a:solidFill>
                  <a:srgbClr val="272424"/>
                </a:solidFill>
                <a:latin typeface="Tahoma"/>
                <a:cs typeface="Tahoma"/>
              </a:rPr>
              <a:t>schema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constraints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6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improve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272424"/>
                </a:solidFill>
                <a:latin typeface="Tahoma"/>
                <a:cs typeface="Tahoma"/>
              </a:rPr>
              <a:t>data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quality,</a:t>
            </a:r>
            <a:r>
              <a:rPr dirty="0" sz="16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consistency,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significantly </a:t>
            </a:r>
            <a:r>
              <a:rPr dirty="0" sz="1600" spc="85">
                <a:solidFill>
                  <a:srgbClr val="272424"/>
                </a:solidFill>
                <a:latin typeface="Tahoma"/>
                <a:cs typeface="Tahoma"/>
              </a:rPr>
              <a:t>reduce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redundancy </a:t>
            </a:r>
            <a:r>
              <a:rPr dirty="0" sz="1600" spc="95">
                <a:solidFill>
                  <a:srgbClr val="272424"/>
                </a:solidFill>
                <a:latin typeface="Tahoma"/>
                <a:cs typeface="Tahoma"/>
              </a:rPr>
              <a:t>across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modules.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23900" y="5143500"/>
            <a:ext cx="6487795" cy="620395"/>
            <a:chOff x="723900" y="5143500"/>
            <a:chExt cx="6487795" cy="620395"/>
          </a:xfrm>
        </p:grpSpPr>
        <p:sp>
          <p:nvSpPr>
            <p:cNvPr id="14" name="object 14" descr=""/>
            <p:cNvSpPr/>
            <p:nvPr/>
          </p:nvSpPr>
          <p:spPr>
            <a:xfrm>
              <a:off x="723900" y="5143499"/>
              <a:ext cx="6487795" cy="620395"/>
            </a:xfrm>
            <a:custGeom>
              <a:avLst/>
              <a:gdLst/>
              <a:ahLst/>
              <a:cxnLst/>
              <a:rect l="l" t="t" r="r" b="b"/>
              <a:pathLst>
                <a:path w="6487795" h="620395">
                  <a:moveTo>
                    <a:pt x="6487668" y="332232"/>
                  </a:moveTo>
                  <a:lnTo>
                    <a:pt x="6484074" y="314426"/>
                  </a:lnTo>
                  <a:lnTo>
                    <a:pt x="6474282" y="299897"/>
                  </a:lnTo>
                  <a:lnTo>
                    <a:pt x="6459753" y="290106"/>
                  </a:lnTo>
                  <a:lnTo>
                    <a:pt x="6441948" y="286512"/>
                  </a:lnTo>
                  <a:lnTo>
                    <a:pt x="3552228" y="286512"/>
                  </a:lnTo>
                  <a:lnTo>
                    <a:pt x="3550602" y="264299"/>
                  </a:lnTo>
                  <a:lnTo>
                    <a:pt x="3540836" y="220560"/>
                  </a:lnTo>
                  <a:lnTo>
                    <a:pt x="3525139" y="179374"/>
                  </a:lnTo>
                  <a:lnTo>
                    <a:pt x="3504006" y="141249"/>
                  </a:lnTo>
                  <a:lnTo>
                    <a:pt x="3477907" y="106654"/>
                  </a:lnTo>
                  <a:lnTo>
                    <a:pt x="3447313" y="76060"/>
                  </a:lnTo>
                  <a:lnTo>
                    <a:pt x="3412718" y="49961"/>
                  </a:lnTo>
                  <a:lnTo>
                    <a:pt x="3374593" y="28829"/>
                  </a:lnTo>
                  <a:lnTo>
                    <a:pt x="3333407" y="13131"/>
                  </a:lnTo>
                  <a:lnTo>
                    <a:pt x="3289668" y="3365"/>
                  </a:lnTo>
                  <a:lnTo>
                    <a:pt x="3243834" y="0"/>
                  </a:lnTo>
                  <a:lnTo>
                    <a:pt x="3197987" y="3365"/>
                  </a:lnTo>
                  <a:lnTo>
                    <a:pt x="3154248" y="13131"/>
                  </a:lnTo>
                  <a:lnTo>
                    <a:pt x="3113062" y="28829"/>
                  </a:lnTo>
                  <a:lnTo>
                    <a:pt x="3074936" y="49961"/>
                  </a:lnTo>
                  <a:lnTo>
                    <a:pt x="3040342" y="76060"/>
                  </a:lnTo>
                  <a:lnTo>
                    <a:pt x="3009747" y="106654"/>
                  </a:lnTo>
                  <a:lnTo>
                    <a:pt x="2983649" y="141249"/>
                  </a:lnTo>
                  <a:lnTo>
                    <a:pt x="2962516" y="179374"/>
                  </a:lnTo>
                  <a:lnTo>
                    <a:pt x="2946819" y="220560"/>
                  </a:lnTo>
                  <a:lnTo>
                    <a:pt x="2937052" y="264299"/>
                  </a:lnTo>
                  <a:lnTo>
                    <a:pt x="2935427" y="286512"/>
                  </a:lnTo>
                  <a:lnTo>
                    <a:pt x="45720" y="286512"/>
                  </a:lnTo>
                  <a:lnTo>
                    <a:pt x="27914" y="290106"/>
                  </a:lnTo>
                  <a:lnTo>
                    <a:pt x="13385" y="299897"/>
                  </a:lnTo>
                  <a:lnTo>
                    <a:pt x="3581" y="314426"/>
                  </a:lnTo>
                  <a:lnTo>
                    <a:pt x="0" y="332232"/>
                  </a:lnTo>
                  <a:lnTo>
                    <a:pt x="3581" y="350050"/>
                  </a:lnTo>
                  <a:lnTo>
                    <a:pt x="13385" y="364578"/>
                  </a:lnTo>
                  <a:lnTo>
                    <a:pt x="27914" y="374370"/>
                  </a:lnTo>
                  <a:lnTo>
                    <a:pt x="45720" y="377952"/>
                  </a:lnTo>
                  <a:lnTo>
                    <a:pt x="2941955" y="377952"/>
                  </a:lnTo>
                  <a:lnTo>
                    <a:pt x="2946819" y="399719"/>
                  </a:lnTo>
                  <a:lnTo>
                    <a:pt x="2962516" y="440905"/>
                  </a:lnTo>
                  <a:lnTo>
                    <a:pt x="2983649" y="479031"/>
                  </a:lnTo>
                  <a:lnTo>
                    <a:pt x="3009747" y="513626"/>
                  </a:lnTo>
                  <a:lnTo>
                    <a:pt x="3040342" y="544220"/>
                  </a:lnTo>
                  <a:lnTo>
                    <a:pt x="3074936" y="570318"/>
                  </a:lnTo>
                  <a:lnTo>
                    <a:pt x="3113062" y="591451"/>
                  </a:lnTo>
                  <a:lnTo>
                    <a:pt x="3154248" y="607148"/>
                  </a:lnTo>
                  <a:lnTo>
                    <a:pt x="3197987" y="616915"/>
                  </a:lnTo>
                  <a:lnTo>
                    <a:pt x="3243834" y="620268"/>
                  </a:lnTo>
                  <a:lnTo>
                    <a:pt x="3289668" y="616915"/>
                  </a:lnTo>
                  <a:lnTo>
                    <a:pt x="3333407" y="607148"/>
                  </a:lnTo>
                  <a:lnTo>
                    <a:pt x="3374593" y="591451"/>
                  </a:lnTo>
                  <a:lnTo>
                    <a:pt x="3412718" y="570318"/>
                  </a:lnTo>
                  <a:lnTo>
                    <a:pt x="3447313" y="544220"/>
                  </a:lnTo>
                  <a:lnTo>
                    <a:pt x="3477907" y="513626"/>
                  </a:lnTo>
                  <a:lnTo>
                    <a:pt x="3504006" y="479031"/>
                  </a:lnTo>
                  <a:lnTo>
                    <a:pt x="3525139" y="440905"/>
                  </a:lnTo>
                  <a:lnTo>
                    <a:pt x="3540836" y="399719"/>
                  </a:lnTo>
                  <a:lnTo>
                    <a:pt x="3545687" y="377952"/>
                  </a:lnTo>
                  <a:lnTo>
                    <a:pt x="6441948" y="377952"/>
                  </a:lnTo>
                  <a:lnTo>
                    <a:pt x="6459753" y="374370"/>
                  </a:lnTo>
                  <a:lnTo>
                    <a:pt x="6474282" y="364578"/>
                  </a:lnTo>
                  <a:lnTo>
                    <a:pt x="6484074" y="350050"/>
                  </a:lnTo>
                  <a:lnTo>
                    <a:pt x="6487668" y="332232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3527" y="5297423"/>
              <a:ext cx="248412" cy="310895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940409" y="5949188"/>
            <a:ext cx="5706110" cy="1447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72424"/>
                </a:solidFill>
                <a:latin typeface="Arial"/>
                <a:cs typeface="Arial"/>
              </a:rPr>
              <a:t>Enable</a:t>
            </a:r>
            <a:r>
              <a:rPr dirty="0" sz="2100" spc="-4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272424"/>
                </a:solidFill>
                <a:latin typeface="Arial"/>
                <a:cs typeface="Arial"/>
              </a:rPr>
              <a:t>Efficient</a:t>
            </a:r>
            <a:r>
              <a:rPr dirty="0" sz="2100" spc="-1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272424"/>
                </a:solidFill>
                <a:latin typeface="Arial"/>
                <a:cs typeface="Arial"/>
              </a:rPr>
              <a:t>Querying</a:t>
            </a:r>
            <a:endParaRPr sz="2100">
              <a:latin typeface="Arial"/>
              <a:cs typeface="Arial"/>
            </a:endParaRPr>
          </a:p>
          <a:p>
            <a:pPr algn="just" marL="12700" marR="5080">
              <a:lnSpc>
                <a:spcPct val="135400"/>
              </a:lnSpc>
              <a:spcBef>
                <a:spcPts val="875"/>
              </a:spcBef>
            </a:pP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Facilitate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rapid</a:t>
            </a:r>
            <a:r>
              <a:rPr dirty="0" sz="16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accurate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retrieval</a:t>
            </a:r>
            <a:r>
              <a:rPr dirty="0" sz="16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management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decisions,</a:t>
            </a:r>
            <a:r>
              <a:rPr dirty="0" sz="160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80">
                <a:solidFill>
                  <a:srgbClr val="272424"/>
                </a:solidFill>
                <a:latin typeface="Tahoma"/>
                <a:cs typeface="Tahoma"/>
              </a:rPr>
              <a:t>passenger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information,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critical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 maintenance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scheduling.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418831" y="5143500"/>
            <a:ext cx="6487795" cy="620395"/>
            <a:chOff x="7418831" y="5143500"/>
            <a:chExt cx="6487795" cy="620395"/>
          </a:xfrm>
        </p:grpSpPr>
        <p:sp>
          <p:nvSpPr>
            <p:cNvPr id="18" name="object 18" descr=""/>
            <p:cNvSpPr/>
            <p:nvPr/>
          </p:nvSpPr>
          <p:spPr>
            <a:xfrm>
              <a:off x="7418832" y="5143499"/>
              <a:ext cx="6487795" cy="620395"/>
            </a:xfrm>
            <a:custGeom>
              <a:avLst/>
              <a:gdLst/>
              <a:ahLst/>
              <a:cxnLst/>
              <a:rect l="l" t="t" r="r" b="b"/>
              <a:pathLst>
                <a:path w="6487794" h="620395">
                  <a:moveTo>
                    <a:pt x="6487668" y="332232"/>
                  </a:moveTo>
                  <a:lnTo>
                    <a:pt x="6484074" y="314426"/>
                  </a:lnTo>
                  <a:lnTo>
                    <a:pt x="6474282" y="299897"/>
                  </a:lnTo>
                  <a:lnTo>
                    <a:pt x="6459753" y="290106"/>
                  </a:lnTo>
                  <a:lnTo>
                    <a:pt x="6441948" y="286512"/>
                  </a:lnTo>
                  <a:lnTo>
                    <a:pt x="3552228" y="286512"/>
                  </a:lnTo>
                  <a:lnTo>
                    <a:pt x="3550602" y="264299"/>
                  </a:lnTo>
                  <a:lnTo>
                    <a:pt x="3540836" y="220560"/>
                  </a:lnTo>
                  <a:lnTo>
                    <a:pt x="3525139" y="179374"/>
                  </a:lnTo>
                  <a:lnTo>
                    <a:pt x="3504006" y="141249"/>
                  </a:lnTo>
                  <a:lnTo>
                    <a:pt x="3477907" y="106654"/>
                  </a:lnTo>
                  <a:lnTo>
                    <a:pt x="3447313" y="76060"/>
                  </a:lnTo>
                  <a:lnTo>
                    <a:pt x="3412718" y="49961"/>
                  </a:lnTo>
                  <a:lnTo>
                    <a:pt x="3374593" y="28829"/>
                  </a:lnTo>
                  <a:lnTo>
                    <a:pt x="3333407" y="13131"/>
                  </a:lnTo>
                  <a:lnTo>
                    <a:pt x="3289668" y="3365"/>
                  </a:lnTo>
                  <a:lnTo>
                    <a:pt x="3243834" y="0"/>
                  </a:lnTo>
                  <a:lnTo>
                    <a:pt x="3197987" y="3365"/>
                  </a:lnTo>
                  <a:lnTo>
                    <a:pt x="3154248" y="13131"/>
                  </a:lnTo>
                  <a:lnTo>
                    <a:pt x="3113062" y="28829"/>
                  </a:lnTo>
                  <a:lnTo>
                    <a:pt x="3074936" y="49961"/>
                  </a:lnTo>
                  <a:lnTo>
                    <a:pt x="3040342" y="76060"/>
                  </a:lnTo>
                  <a:lnTo>
                    <a:pt x="3009747" y="106654"/>
                  </a:lnTo>
                  <a:lnTo>
                    <a:pt x="2983649" y="141249"/>
                  </a:lnTo>
                  <a:lnTo>
                    <a:pt x="2962516" y="179374"/>
                  </a:lnTo>
                  <a:lnTo>
                    <a:pt x="2946819" y="220560"/>
                  </a:lnTo>
                  <a:lnTo>
                    <a:pt x="2937052" y="264299"/>
                  </a:lnTo>
                  <a:lnTo>
                    <a:pt x="2935427" y="286512"/>
                  </a:lnTo>
                  <a:lnTo>
                    <a:pt x="45720" y="286512"/>
                  </a:lnTo>
                  <a:lnTo>
                    <a:pt x="27901" y="290106"/>
                  </a:lnTo>
                  <a:lnTo>
                    <a:pt x="13373" y="299897"/>
                  </a:lnTo>
                  <a:lnTo>
                    <a:pt x="3581" y="314426"/>
                  </a:lnTo>
                  <a:lnTo>
                    <a:pt x="0" y="332232"/>
                  </a:lnTo>
                  <a:lnTo>
                    <a:pt x="3581" y="350050"/>
                  </a:lnTo>
                  <a:lnTo>
                    <a:pt x="13373" y="364578"/>
                  </a:lnTo>
                  <a:lnTo>
                    <a:pt x="27901" y="374370"/>
                  </a:lnTo>
                  <a:lnTo>
                    <a:pt x="45720" y="377952"/>
                  </a:lnTo>
                  <a:lnTo>
                    <a:pt x="2941955" y="377952"/>
                  </a:lnTo>
                  <a:lnTo>
                    <a:pt x="2946819" y="399719"/>
                  </a:lnTo>
                  <a:lnTo>
                    <a:pt x="2962516" y="440905"/>
                  </a:lnTo>
                  <a:lnTo>
                    <a:pt x="2983649" y="479031"/>
                  </a:lnTo>
                  <a:lnTo>
                    <a:pt x="3009747" y="513626"/>
                  </a:lnTo>
                  <a:lnTo>
                    <a:pt x="3040342" y="544220"/>
                  </a:lnTo>
                  <a:lnTo>
                    <a:pt x="3074936" y="570318"/>
                  </a:lnTo>
                  <a:lnTo>
                    <a:pt x="3113062" y="591451"/>
                  </a:lnTo>
                  <a:lnTo>
                    <a:pt x="3154248" y="607148"/>
                  </a:lnTo>
                  <a:lnTo>
                    <a:pt x="3197987" y="616915"/>
                  </a:lnTo>
                  <a:lnTo>
                    <a:pt x="3243834" y="620268"/>
                  </a:lnTo>
                  <a:lnTo>
                    <a:pt x="3289668" y="616915"/>
                  </a:lnTo>
                  <a:lnTo>
                    <a:pt x="3333407" y="607148"/>
                  </a:lnTo>
                  <a:lnTo>
                    <a:pt x="3374593" y="591451"/>
                  </a:lnTo>
                  <a:lnTo>
                    <a:pt x="3412718" y="570318"/>
                  </a:lnTo>
                  <a:lnTo>
                    <a:pt x="3447313" y="544220"/>
                  </a:lnTo>
                  <a:lnTo>
                    <a:pt x="3477907" y="513626"/>
                  </a:lnTo>
                  <a:lnTo>
                    <a:pt x="3504006" y="479031"/>
                  </a:lnTo>
                  <a:lnTo>
                    <a:pt x="3525139" y="440905"/>
                  </a:lnTo>
                  <a:lnTo>
                    <a:pt x="3540836" y="399719"/>
                  </a:lnTo>
                  <a:lnTo>
                    <a:pt x="3545687" y="377952"/>
                  </a:lnTo>
                  <a:lnTo>
                    <a:pt x="6441948" y="377952"/>
                  </a:lnTo>
                  <a:lnTo>
                    <a:pt x="6459753" y="374370"/>
                  </a:lnTo>
                  <a:lnTo>
                    <a:pt x="6474282" y="364578"/>
                  </a:lnTo>
                  <a:lnTo>
                    <a:pt x="6484074" y="350050"/>
                  </a:lnTo>
                  <a:lnTo>
                    <a:pt x="6487668" y="332232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8459" y="5297423"/>
              <a:ext cx="248411" cy="310895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636256" y="5949188"/>
            <a:ext cx="5825490" cy="1116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72424"/>
                </a:solidFill>
                <a:latin typeface="Arial"/>
                <a:cs typeface="Arial"/>
              </a:rPr>
              <a:t>Foundation</a:t>
            </a:r>
            <a:r>
              <a:rPr dirty="0" sz="2100" spc="-8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272424"/>
                </a:solidFill>
                <a:latin typeface="Arial"/>
                <a:cs typeface="Arial"/>
              </a:rPr>
              <a:t>for</a:t>
            </a:r>
            <a:r>
              <a:rPr dirty="0" sz="2100" spc="-10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272424"/>
                </a:solidFill>
                <a:latin typeface="Arial"/>
                <a:cs typeface="Arial"/>
              </a:rPr>
              <a:t>Scalability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Provide</a:t>
            </a:r>
            <a:r>
              <a:rPr dirty="0" sz="16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6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72424"/>
                </a:solidFill>
                <a:latin typeface="Tahoma"/>
                <a:cs typeface="Tahoma"/>
              </a:rPr>
              <a:t>future-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proof,</a:t>
            </a:r>
            <a:r>
              <a:rPr dirty="0" sz="16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scalable</a:t>
            </a:r>
            <a:r>
              <a:rPr dirty="0" sz="16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272424"/>
                </a:solidFill>
                <a:latin typeface="Tahoma"/>
                <a:cs typeface="Tahoma"/>
              </a:rPr>
              <a:t>foundation</a:t>
            </a:r>
            <a:r>
              <a:rPr dirty="0" sz="16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272424"/>
                </a:solidFill>
                <a:latin typeface="Tahoma"/>
                <a:cs typeface="Tahoma"/>
              </a:rPr>
              <a:t>ready</a:t>
            </a:r>
            <a:r>
              <a:rPr dirty="0" sz="16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60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272424"/>
                </a:solidFill>
                <a:latin typeface="Tahoma"/>
                <a:cs typeface="Tahoma"/>
              </a:rPr>
              <a:t>support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600" spc="6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0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integrate</a:t>
            </a:r>
            <a:r>
              <a:rPr dirty="0" sz="1600" spc="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272424"/>
                </a:solidFill>
                <a:latin typeface="Tahoma"/>
                <a:cs typeface="Tahoma"/>
              </a:rPr>
              <a:t>upcoming</a:t>
            </a:r>
            <a:r>
              <a:rPr dirty="0" sz="1600" spc="1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272424"/>
                </a:solidFill>
                <a:latin typeface="Tahoma"/>
                <a:cs typeface="Tahoma"/>
              </a:rPr>
              <a:t>digital</a:t>
            </a:r>
            <a:r>
              <a:rPr dirty="0" sz="16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272424"/>
                </a:solidFill>
                <a:latin typeface="Tahoma"/>
                <a:cs typeface="Tahoma"/>
              </a:rPr>
              <a:t>transformation</a:t>
            </a:r>
            <a:r>
              <a:rPr dirty="0" sz="1600" spc="1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Tahoma"/>
                <a:cs typeface="Tahoma"/>
              </a:rPr>
              <a:t>initiatives.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547" y="442087"/>
            <a:ext cx="12881610" cy="5670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50" b="1">
                <a:latin typeface="Arial"/>
                <a:cs typeface="Arial"/>
              </a:rPr>
              <a:t>Advanced</a:t>
            </a:r>
            <a:r>
              <a:rPr dirty="0" sz="3550" spc="-50" b="1">
                <a:latin typeface="Arial"/>
                <a:cs typeface="Arial"/>
              </a:rPr>
              <a:t> </a:t>
            </a:r>
            <a:r>
              <a:rPr dirty="0" sz="3550" spc="-30" b="1">
                <a:latin typeface="Arial"/>
                <a:cs typeface="Arial"/>
              </a:rPr>
              <a:t>Database</a:t>
            </a:r>
            <a:r>
              <a:rPr dirty="0" sz="3550" spc="-220" b="1">
                <a:latin typeface="Arial"/>
                <a:cs typeface="Arial"/>
              </a:rPr>
              <a:t> </a:t>
            </a:r>
            <a:r>
              <a:rPr dirty="0" sz="3550" spc="-100" b="1">
                <a:latin typeface="Arial"/>
                <a:cs typeface="Arial"/>
              </a:rPr>
              <a:t>Features:</a:t>
            </a:r>
            <a:r>
              <a:rPr dirty="0" sz="3550" spc="-229" b="1">
                <a:latin typeface="Arial"/>
                <a:cs typeface="Arial"/>
              </a:rPr>
              <a:t> </a:t>
            </a:r>
            <a:r>
              <a:rPr dirty="0" sz="3550" spc="-10" b="1">
                <a:latin typeface="Arial"/>
                <a:cs typeface="Arial"/>
              </a:rPr>
              <a:t>Constraints</a:t>
            </a:r>
            <a:r>
              <a:rPr dirty="0" sz="3550" spc="-45" b="1">
                <a:latin typeface="Arial"/>
                <a:cs typeface="Arial"/>
              </a:rPr>
              <a:t> </a:t>
            </a:r>
            <a:r>
              <a:rPr dirty="0" sz="3550" b="1">
                <a:latin typeface="Arial"/>
                <a:cs typeface="Arial"/>
              </a:rPr>
              <a:t>and</a:t>
            </a:r>
            <a:r>
              <a:rPr dirty="0" sz="3550" spc="-25" b="1">
                <a:latin typeface="Arial"/>
                <a:cs typeface="Arial"/>
              </a:rPr>
              <a:t> </a:t>
            </a:r>
            <a:r>
              <a:rPr dirty="0" sz="3550" spc="-10" b="1">
                <a:latin typeface="Arial"/>
                <a:cs typeface="Arial"/>
              </a:rPr>
              <a:t>Relationships</a:t>
            </a:r>
            <a:endParaRPr sz="35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3504" y="1860804"/>
            <a:ext cx="699770" cy="1047115"/>
            <a:chOff x="603504" y="1860804"/>
            <a:chExt cx="699770" cy="1047115"/>
          </a:xfrm>
        </p:grpSpPr>
        <p:sp>
          <p:nvSpPr>
            <p:cNvPr id="5" name="object 5" descr=""/>
            <p:cNvSpPr/>
            <p:nvPr/>
          </p:nvSpPr>
          <p:spPr>
            <a:xfrm>
              <a:off x="607314" y="1864614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4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4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4000"/>
                  </a:lnTo>
                  <a:lnTo>
                    <a:pt x="3158" y="299016"/>
                  </a:lnTo>
                  <a:lnTo>
                    <a:pt x="0" y="345948"/>
                  </a:lnTo>
                  <a:lnTo>
                    <a:pt x="0" y="693420"/>
                  </a:lnTo>
                  <a:lnTo>
                    <a:pt x="3158" y="740351"/>
                  </a:lnTo>
                  <a:lnTo>
                    <a:pt x="12357" y="785368"/>
                  </a:lnTo>
                  <a:lnTo>
                    <a:pt x="27186" y="828055"/>
                  </a:lnTo>
                  <a:lnTo>
                    <a:pt x="47232" y="868002"/>
                  </a:lnTo>
                  <a:lnTo>
                    <a:pt x="72083" y="904795"/>
                  </a:lnTo>
                  <a:lnTo>
                    <a:pt x="101326" y="938022"/>
                  </a:lnTo>
                  <a:lnTo>
                    <a:pt x="134550" y="967269"/>
                  </a:lnTo>
                  <a:lnTo>
                    <a:pt x="171342" y="992124"/>
                  </a:lnTo>
                  <a:lnTo>
                    <a:pt x="211290" y="1012174"/>
                  </a:lnTo>
                  <a:lnTo>
                    <a:pt x="253982" y="1027006"/>
                  </a:lnTo>
                  <a:lnTo>
                    <a:pt x="299005" y="1036208"/>
                  </a:lnTo>
                  <a:lnTo>
                    <a:pt x="345948" y="1039368"/>
                  </a:lnTo>
                  <a:lnTo>
                    <a:pt x="392890" y="1036208"/>
                  </a:lnTo>
                  <a:lnTo>
                    <a:pt x="437913" y="1027006"/>
                  </a:lnTo>
                  <a:lnTo>
                    <a:pt x="480605" y="1012174"/>
                  </a:lnTo>
                  <a:lnTo>
                    <a:pt x="520553" y="992124"/>
                  </a:lnTo>
                  <a:lnTo>
                    <a:pt x="557345" y="967269"/>
                  </a:lnTo>
                  <a:lnTo>
                    <a:pt x="590569" y="938022"/>
                  </a:lnTo>
                  <a:lnTo>
                    <a:pt x="619812" y="904795"/>
                  </a:lnTo>
                  <a:lnTo>
                    <a:pt x="644663" y="868002"/>
                  </a:lnTo>
                  <a:lnTo>
                    <a:pt x="664709" y="828055"/>
                  </a:lnTo>
                  <a:lnTo>
                    <a:pt x="679538" y="785368"/>
                  </a:lnTo>
                  <a:lnTo>
                    <a:pt x="688737" y="740351"/>
                  </a:lnTo>
                  <a:lnTo>
                    <a:pt x="691896" y="693420"/>
                  </a:lnTo>
                  <a:lnTo>
                    <a:pt x="691896" y="345948"/>
                  </a:lnTo>
                  <a:lnTo>
                    <a:pt x="688737" y="299016"/>
                  </a:lnTo>
                  <a:lnTo>
                    <a:pt x="679538" y="254000"/>
                  </a:lnTo>
                  <a:lnTo>
                    <a:pt x="664709" y="211312"/>
                  </a:lnTo>
                  <a:lnTo>
                    <a:pt x="644663" y="171365"/>
                  </a:lnTo>
                  <a:lnTo>
                    <a:pt x="619812" y="134572"/>
                  </a:lnTo>
                  <a:lnTo>
                    <a:pt x="590569" y="101346"/>
                  </a:lnTo>
                  <a:lnTo>
                    <a:pt x="557345" y="72098"/>
                  </a:lnTo>
                  <a:lnTo>
                    <a:pt x="520553" y="47244"/>
                  </a:lnTo>
                  <a:lnTo>
                    <a:pt x="480605" y="27193"/>
                  </a:lnTo>
                  <a:lnTo>
                    <a:pt x="437913" y="12361"/>
                  </a:lnTo>
                  <a:lnTo>
                    <a:pt x="392890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7314" y="1864614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4">
                  <a:moveTo>
                    <a:pt x="0" y="345948"/>
                  </a:moveTo>
                  <a:lnTo>
                    <a:pt x="3158" y="299016"/>
                  </a:lnTo>
                  <a:lnTo>
                    <a:pt x="12357" y="254000"/>
                  </a:lnTo>
                  <a:lnTo>
                    <a:pt x="27186" y="211312"/>
                  </a:lnTo>
                  <a:lnTo>
                    <a:pt x="47232" y="171365"/>
                  </a:lnTo>
                  <a:lnTo>
                    <a:pt x="72083" y="134572"/>
                  </a:lnTo>
                  <a:lnTo>
                    <a:pt x="101326" y="101346"/>
                  </a:lnTo>
                  <a:lnTo>
                    <a:pt x="134550" y="72098"/>
                  </a:lnTo>
                  <a:lnTo>
                    <a:pt x="171342" y="47244"/>
                  </a:lnTo>
                  <a:lnTo>
                    <a:pt x="211290" y="27193"/>
                  </a:lnTo>
                  <a:lnTo>
                    <a:pt x="253982" y="12361"/>
                  </a:lnTo>
                  <a:lnTo>
                    <a:pt x="299005" y="3159"/>
                  </a:lnTo>
                  <a:lnTo>
                    <a:pt x="345948" y="0"/>
                  </a:lnTo>
                  <a:lnTo>
                    <a:pt x="392890" y="3159"/>
                  </a:lnTo>
                  <a:lnTo>
                    <a:pt x="437913" y="12361"/>
                  </a:lnTo>
                  <a:lnTo>
                    <a:pt x="480605" y="27193"/>
                  </a:lnTo>
                  <a:lnTo>
                    <a:pt x="520553" y="47243"/>
                  </a:lnTo>
                  <a:lnTo>
                    <a:pt x="557345" y="72098"/>
                  </a:lnTo>
                  <a:lnTo>
                    <a:pt x="590569" y="101345"/>
                  </a:lnTo>
                  <a:lnTo>
                    <a:pt x="619812" y="134572"/>
                  </a:lnTo>
                  <a:lnTo>
                    <a:pt x="644663" y="171365"/>
                  </a:lnTo>
                  <a:lnTo>
                    <a:pt x="664709" y="211312"/>
                  </a:lnTo>
                  <a:lnTo>
                    <a:pt x="679538" y="253999"/>
                  </a:lnTo>
                  <a:lnTo>
                    <a:pt x="688737" y="299016"/>
                  </a:lnTo>
                  <a:lnTo>
                    <a:pt x="691896" y="345948"/>
                  </a:lnTo>
                  <a:lnTo>
                    <a:pt x="691896" y="693420"/>
                  </a:lnTo>
                  <a:lnTo>
                    <a:pt x="688737" y="740351"/>
                  </a:lnTo>
                  <a:lnTo>
                    <a:pt x="679538" y="785367"/>
                  </a:lnTo>
                  <a:lnTo>
                    <a:pt x="664709" y="828055"/>
                  </a:lnTo>
                  <a:lnTo>
                    <a:pt x="644663" y="868002"/>
                  </a:lnTo>
                  <a:lnTo>
                    <a:pt x="619812" y="904795"/>
                  </a:lnTo>
                  <a:lnTo>
                    <a:pt x="590569" y="938021"/>
                  </a:lnTo>
                  <a:lnTo>
                    <a:pt x="557345" y="967269"/>
                  </a:lnTo>
                  <a:lnTo>
                    <a:pt x="520553" y="992123"/>
                  </a:lnTo>
                  <a:lnTo>
                    <a:pt x="480605" y="1012174"/>
                  </a:lnTo>
                  <a:lnTo>
                    <a:pt x="437913" y="1027006"/>
                  </a:lnTo>
                  <a:lnTo>
                    <a:pt x="392890" y="1036208"/>
                  </a:lnTo>
                  <a:lnTo>
                    <a:pt x="345948" y="1039368"/>
                  </a:lnTo>
                  <a:lnTo>
                    <a:pt x="299005" y="1036208"/>
                  </a:lnTo>
                  <a:lnTo>
                    <a:pt x="253982" y="1027006"/>
                  </a:lnTo>
                  <a:lnTo>
                    <a:pt x="211290" y="1012174"/>
                  </a:lnTo>
                  <a:lnTo>
                    <a:pt x="171342" y="992124"/>
                  </a:lnTo>
                  <a:lnTo>
                    <a:pt x="134550" y="967269"/>
                  </a:lnTo>
                  <a:lnTo>
                    <a:pt x="101326" y="938022"/>
                  </a:lnTo>
                  <a:lnTo>
                    <a:pt x="72083" y="904795"/>
                  </a:lnTo>
                  <a:lnTo>
                    <a:pt x="47232" y="868002"/>
                  </a:lnTo>
                  <a:lnTo>
                    <a:pt x="27186" y="828055"/>
                  </a:lnTo>
                  <a:lnTo>
                    <a:pt x="12357" y="785368"/>
                  </a:lnTo>
                  <a:lnTo>
                    <a:pt x="3158" y="740351"/>
                  </a:lnTo>
                  <a:lnTo>
                    <a:pt x="0" y="693420"/>
                  </a:lnTo>
                  <a:lnTo>
                    <a:pt x="0" y="34594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0" y="2220468"/>
              <a:ext cx="259079" cy="32461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93547" y="1417701"/>
            <a:ext cx="9679305" cy="1265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Robust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constraints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are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essential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for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maintaining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integrity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ensuring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reliable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operation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railway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system.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1350">
              <a:latin typeface="Tahoma"/>
              <a:cs typeface="Tahoma"/>
            </a:endParaRPr>
          </a:p>
          <a:p>
            <a:pPr marL="878205">
              <a:lnSpc>
                <a:spcPct val="100000"/>
              </a:lnSpc>
            </a:pPr>
            <a:r>
              <a:rPr dirty="0" sz="1750" spc="-10" b="1">
                <a:solidFill>
                  <a:srgbClr val="272424"/>
                </a:solidFill>
                <a:latin typeface="Arial"/>
                <a:cs typeface="Arial"/>
              </a:rPr>
              <a:t>Primary</a:t>
            </a:r>
            <a:r>
              <a:rPr dirty="0" sz="1750" spc="-11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272424"/>
                </a:solidFill>
                <a:latin typeface="Arial"/>
                <a:cs typeface="Arial"/>
              </a:rPr>
              <a:t>Keys</a:t>
            </a:r>
            <a:endParaRPr sz="1750">
              <a:latin typeface="Arial"/>
              <a:cs typeface="Arial"/>
            </a:endParaRPr>
          </a:p>
          <a:p>
            <a:pPr marL="878205">
              <a:lnSpc>
                <a:spcPct val="100000"/>
              </a:lnSpc>
              <a:spcBef>
                <a:spcPts val="1355"/>
              </a:spcBef>
            </a:pP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Auto-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incremented</a:t>
            </a:r>
            <a:r>
              <a:rPr dirty="0" sz="13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IDs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all main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tables,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guaranteeing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unique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identification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5">
                <a:solidFill>
                  <a:srgbClr val="272424"/>
                </a:solidFill>
                <a:latin typeface="Tahoma"/>
                <a:cs typeface="Tahoma"/>
              </a:rPr>
              <a:t>every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record.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3504" y="3073907"/>
            <a:ext cx="699770" cy="1045844"/>
            <a:chOff x="603504" y="3073907"/>
            <a:chExt cx="699770" cy="1045844"/>
          </a:xfrm>
        </p:grpSpPr>
        <p:sp>
          <p:nvSpPr>
            <p:cNvPr id="10" name="object 10" descr=""/>
            <p:cNvSpPr/>
            <p:nvPr/>
          </p:nvSpPr>
          <p:spPr>
            <a:xfrm>
              <a:off x="607314" y="3077717"/>
              <a:ext cx="692150" cy="1038225"/>
            </a:xfrm>
            <a:custGeom>
              <a:avLst/>
              <a:gdLst/>
              <a:ahLst/>
              <a:cxnLst/>
              <a:rect l="l" t="t" r="r" b="b"/>
              <a:pathLst>
                <a:path w="692150" h="1038225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4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4000"/>
                  </a:lnTo>
                  <a:lnTo>
                    <a:pt x="3158" y="299016"/>
                  </a:lnTo>
                  <a:lnTo>
                    <a:pt x="0" y="345948"/>
                  </a:lnTo>
                  <a:lnTo>
                    <a:pt x="0" y="691896"/>
                  </a:lnTo>
                  <a:lnTo>
                    <a:pt x="3158" y="738827"/>
                  </a:lnTo>
                  <a:lnTo>
                    <a:pt x="12357" y="783844"/>
                  </a:lnTo>
                  <a:lnTo>
                    <a:pt x="27186" y="826531"/>
                  </a:lnTo>
                  <a:lnTo>
                    <a:pt x="47232" y="866478"/>
                  </a:lnTo>
                  <a:lnTo>
                    <a:pt x="72083" y="903271"/>
                  </a:lnTo>
                  <a:lnTo>
                    <a:pt x="101326" y="936498"/>
                  </a:lnTo>
                  <a:lnTo>
                    <a:pt x="134550" y="965745"/>
                  </a:lnTo>
                  <a:lnTo>
                    <a:pt x="171342" y="990600"/>
                  </a:lnTo>
                  <a:lnTo>
                    <a:pt x="211290" y="1010650"/>
                  </a:lnTo>
                  <a:lnTo>
                    <a:pt x="253982" y="1025482"/>
                  </a:lnTo>
                  <a:lnTo>
                    <a:pt x="299005" y="1034684"/>
                  </a:lnTo>
                  <a:lnTo>
                    <a:pt x="345948" y="1037844"/>
                  </a:lnTo>
                  <a:lnTo>
                    <a:pt x="392890" y="1034684"/>
                  </a:lnTo>
                  <a:lnTo>
                    <a:pt x="437913" y="1025482"/>
                  </a:lnTo>
                  <a:lnTo>
                    <a:pt x="480605" y="1010650"/>
                  </a:lnTo>
                  <a:lnTo>
                    <a:pt x="520553" y="990600"/>
                  </a:lnTo>
                  <a:lnTo>
                    <a:pt x="557345" y="965745"/>
                  </a:lnTo>
                  <a:lnTo>
                    <a:pt x="590569" y="936498"/>
                  </a:lnTo>
                  <a:lnTo>
                    <a:pt x="619812" y="903271"/>
                  </a:lnTo>
                  <a:lnTo>
                    <a:pt x="644663" y="866478"/>
                  </a:lnTo>
                  <a:lnTo>
                    <a:pt x="664709" y="826531"/>
                  </a:lnTo>
                  <a:lnTo>
                    <a:pt x="679538" y="783844"/>
                  </a:lnTo>
                  <a:lnTo>
                    <a:pt x="688737" y="738827"/>
                  </a:lnTo>
                  <a:lnTo>
                    <a:pt x="691896" y="691896"/>
                  </a:lnTo>
                  <a:lnTo>
                    <a:pt x="691896" y="345948"/>
                  </a:lnTo>
                  <a:lnTo>
                    <a:pt x="688737" y="299016"/>
                  </a:lnTo>
                  <a:lnTo>
                    <a:pt x="679538" y="254000"/>
                  </a:lnTo>
                  <a:lnTo>
                    <a:pt x="664709" y="211312"/>
                  </a:lnTo>
                  <a:lnTo>
                    <a:pt x="644663" y="171365"/>
                  </a:lnTo>
                  <a:lnTo>
                    <a:pt x="619812" y="134572"/>
                  </a:lnTo>
                  <a:lnTo>
                    <a:pt x="590569" y="101346"/>
                  </a:lnTo>
                  <a:lnTo>
                    <a:pt x="557345" y="72098"/>
                  </a:lnTo>
                  <a:lnTo>
                    <a:pt x="520553" y="47244"/>
                  </a:lnTo>
                  <a:lnTo>
                    <a:pt x="480605" y="27193"/>
                  </a:lnTo>
                  <a:lnTo>
                    <a:pt x="437913" y="12361"/>
                  </a:lnTo>
                  <a:lnTo>
                    <a:pt x="392890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7314" y="3077717"/>
              <a:ext cx="692150" cy="1038225"/>
            </a:xfrm>
            <a:custGeom>
              <a:avLst/>
              <a:gdLst/>
              <a:ahLst/>
              <a:cxnLst/>
              <a:rect l="l" t="t" r="r" b="b"/>
              <a:pathLst>
                <a:path w="692150" h="1038225">
                  <a:moveTo>
                    <a:pt x="0" y="345948"/>
                  </a:moveTo>
                  <a:lnTo>
                    <a:pt x="3158" y="299016"/>
                  </a:lnTo>
                  <a:lnTo>
                    <a:pt x="12357" y="254000"/>
                  </a:lnTo>
                  <a:lnTo>
                    <a:pt x="27186" y="211312"/>
                  </a:lnTo>
                  <a:lnTo>
                    <a:pt x="47232" y="171365"/>
                  </a:lnTo>
                  <a:lnTo>
                    <a:pt x="72083" y="134572"/>
                  </a:lnTo>
                  <a:lnTo>
                    <a:pt x="101326" y="101346"/>
                  </a:lnTo>
                  <a:lnTo>
                    <a:pt x="134550" y="72098"/>
                  </a:lnTo>
                  <a:lnTo>
                    <a:pt x="171342" y="47244"/>
                  </a:lnTo>
                  <a:lnTo>
                    <a:pt x="211290" y="27193"/>
                  </a:lnTo>
                  <a:lnTo>
                    <a:pt x="253982" y="12361"/>
                  </a:lnTo>
                  <a:lnTo>
                    <a:pt x="299005" y="3159"/>
                  </a:lnTo>
                  <a:lnTo>
                    <a:pt x="345948" y="0"/>
                  </a:lnTo>
                  <a:lnTo>
                    <a:pt x="392890" y="3159"/>
                  </a:lnTo>
                  <a:lnTo>
                    <a:pt x="437913" y="12361"/>
                  </a:lnTo>
                  <a:lnTo>
                    <a:pt x="480605" y="27193"/>
                  </a:lnTo>
                  <a:lnTo>
                    <a:pt x="520553" y="47243"/>
                  </a:lnTo>
                  <a:lnTo>
                    <a:pt x="557345" y="72098"/>
                  </a:lnTo>
                  <a:lnTo>
                    <a:pt x="590569" y="101345"/>
                  </a:lnTo>
                  <a:lnTo>
                    <a:pt x="619812" y="134572"/>
                  </a:lnTo>
                  <a:lnTo>
                    <a:pt x="644663" y="171365"/>
                  </a:lnTo>
                  <a:lnTo>
                    <a:pt x="664709" y="211312"/>
                  </a:lnTo>
                  <a:lnTo>
                    <a:pt x="679538" y="253999"/>
                  </a:lnTo>
                  <a:lnTo>
                    <a:pt x="688737" y="299016"/>
                  </a:lnTo>
                  <a:lnTo>
                    <a:pt x="691896" y="345948"/>
                  </a:lnTo>
                  <a:lnTo>
                    <a:pt x="691896" y="691896"/>
                  </a:lnTo>
                  <a:lnTo>
                    <a:pt x="688737" y="738827"/>
                  </a:lnTo>
                  <a:lnTo>
                    <a:pt x="679538" y="783844"/>
                  </a:lnTo>
                  <a:lnTo>
                    <a:pt x="664709" y="826531"/>
                  </a:lnTo>
                  <a:lnTo>
                    <a:pt x="644663" y="866478"/>
                  </a:lnTo>
                  <a:lnTo>
                    <a:pt x="619812" y="903271"/>
                  </a:lnTo>
                  <a:lnTo>
                    <a:pt x="590569" y="936498"/>
                  </a:lnTo>
                  <a:lnTo>
                    <a:pt x="557345" y="965745"/>
                  </a:lnTo>
                  <a:lnTo>
                    <a:pt x="520553" y="990600"/>
                  </a:lnTo>
                  <a:lnTo>
                    <a:pt x="480605" y="1010650"/>
                  </a:lnTo>
                  <a:lnTo>
                    <a:pt x="437913" y="1025482"/>
                  </a:lnTo>
                  <a:lnTo>
                    <a:pt x="392890" y="1034684"/>
                  </a:lnTo>
                  <a:lnTo>
                    <a:pt x="345948" y="1037844"/>
                  </a:lnTo>
                  <a:lnTo>
                    <a:pt x="299005" y="1034684"/>
                  </a:lnTo>
                  <a:lnTo>
                    <a:pt x="253982" y="1025482"/>
                  </a:lnTo>
                  <a:lnTo>
                    <a:pt x="211290" y="1010650"/>
                  </a:lnTo>
                  <a:lnTo>
                    <a:pt x="171342" y="990600"/>
                  </a:lnTo>
                  <a:lnTo>
                    <a:pt x="134550" y="965745"/>
                  </a:lnTo>
                  <a:lnTo>
                    <a:pt x="101326" y="936498"/>
                  </a:lnTo>
                  <a:lnTo>
                    <a:pt x="72083" y="903271"/>
                  </a:lnTo>
                  <a:lnTo>
                    <a:pt x="47232" y="866478"/>
                  </a:lnTo>
                  <a:lnTo>
                    <a:pt x="27186" y="826531"/>
                  </a:lnTo>
                  <a:lnTo>
                    <a:pt x="12357" y="783844"/>
                  </a:lnTo>
                  <a:lnTo>
                    <a:pt x="3158" y="738827"/>
                  </a:lnTo>
                  <a:lnTo>
                    <a:pt x="0" y="691896"/>
                  </a:lnTo>
                  <a:lnTo>
                    <a:pt x="0" y="34594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60" y="3433571"/>
              <a:ext cx="259079" cy="3246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459483" y="3225164"/>
            <a:ext cx="8829040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 b="1">
                <a:solidFill>
                  <a:srgbClr val="272424"/>
                </a:solidFill>
                <a:latin typeface="Arial"/>
                <a:cs typeface="Arial"/>
              </a:rPr>
              <a:t>Foreign</a:t>
            </a:r>
            <a:r>
              <a:rPr dirty="0" sz="1750" spc="-8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272424"/>
                </a:solidFill>
                <a:latin typeface="Arial"/>
                <a:cs typeface="Arial"/>
              </a:rPr>
              <a:t>Keys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Strictly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enforcing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referential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integrity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between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linked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35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(e.g.,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5">
                <a:solidFill>
                  <a:srgbClr val="272424"/>
                </a:solidFill>
                <a:latin typeface="Tahoma"/>
                <a:cs typeface="Tahoma"/>
              </a:rPr>
              <a:t>Bookings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linked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3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Passengers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Trains).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03504" y="4285488"/>
            <a:ext cx="699770" cy="1047115"/>
            <a:chOff x="603504" y="4285488"/>
            <a:chExt cx="699770" cy="1047115"/>
          </a:xfrm>
        </p:grpSpPr>
        <p:sp>
          <p:nvSpPr>
            <p:cNvPr id="15" name="object 15" descr=""/>
            <p:cNvSpPr/>
            <p:nvPr/>
          </p:nvSpPr>
          <p:spPr>
            <a:xfrm>
              <a:off x="607314" y="4289298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5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4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4000"/>
                  </a:lnTo>
                  <a:lnTo>
                    <a:pt x="3158" y="299016"/>
                  </a:lnTo>
                  <a:lnTo>
                    <a:pt x="0" y="345948"/>
                  </a:lnTo>
                  <a:lnTo>
                    <a:pt x="0" y="693419"/>
                  </a:lnTo>
                  <a:lnTo>
                    <a:pt x="3158" y="740351"/>
                  </a:lnTo>
                  <a:lnTo>
                    <a:pt x="12357" y="785367"/>
                  </a:lnTo>
                  <a:lnTo>
                    <a:pt x="27186" y="828055"/>
                  </a:lnTo>
                  <a:lnTo>
                    <a:pt x="47232" y="868002"/>
                  </a:lnTo>
                  <a:lnTo>
                    <a:pt x="72083" y="904795"/>
                  </a:lnTo>
                  <a:lnTo>
                    <a:pt x="101326" y="938022"/>
                  </a:lnTo>
                  <a:lnTo>
                    <a:pt x="134550" y="967269"/>
                  </a:lnTo>
                  <a:lnTo>
                    <a:pt x="171342" y="992124"/>
                  </a:lnTo>
                  <a:lnTo>
                    <a:pt x="211290" y="1012174"/>
                  </a:lnTo>
                  <a:lnTo>
                    <a:pt x="253982" y="1027006"/>
                  </a:lnTo>
                  <a:lnTo>
                    <a:pt x="299005" y="1036208"/>
                  </a:lnTo>
                  <a:lnTo>
                    <a:pt x="345948" y="1039368"/>
                  </a:lnTo>
                  <a:lnTo>
                    <a:pt x="392890" y="1036208"/>
                  </a:lnTo>
                  <a:lnTo>
                    <a:pt x="437913" y="1027006"/>
                  </a:lnTo>
                  <a:lnTo>
                    <a:pt x="480605" y="1012174"/>
                  </a:lnTo>
                  <a:lnTo>
                    <a:pt x="520553" y="992124"/>
                  </a:lnTo>
                  <a:lnTo>
                    <a:pt x="557345" y="967269"/>
                  </a:lnTo>
                  <a:lnTo>
                    <a:pt x="590569" y="938022"/>
                  </a:lnTo>
                  <a:lnTo>
                    <a:pt x="619812" y="904795"/>
                  </a:lnTo>
                  <a:lnTo>
                    <a:pt x="644663" y="868002"/>
                  </a:lnTo>
                  <a:lnTo>
                    <a:pt x="664709" y="828055"/>
                  </a:lnTo>
                  <a:lnTo>
                    <a:pt x="679538" y="785367"/>
                  </a:lnTo>
                  <a:lnTo>
                    <a:pt x="688737" y="740351"/>
                  </a:lnTo>
                  <a:lnTo>
                    <a:pt x="691896" y="693419"/>
                  </a:lnTo>
                  <a:lnTo>
                    <a:pt x="691896" y="345948"/>
                  </a:lnTo>
                  <a:lnTo>
                    <a:pt x="688737" y="299016"/>
                  </a:lnTo>
                  <a:lnTo>
                    <a:pt x="679538" y="254000"/>
                  </a:lnTo>
                  <a:lnTo>
                    <a:pt x="664709" y="211312"/>
                  </a:lnTo>
                  <a:lnTo>
                    <a:pt x="644663" y="171365"/>
                  </a:lnTo>
                  <a:lnTo>
                    <a:pt x="619812" y="134572"/>
                  </a:lnTo>
                  <a:lnTo>
                    <a:pt x="590569" y="101346"/>
                  </a:lnTo>
                  <a:lnTo>
                    <a:pt x="557345" y="72098"/>
                  </a:lnTo>
                  <a:lnTo>
                    <a:pt x="520553" y="47244"/>
                  </a:lnTo>
                  <a:lnTo>
                    <a:pt x="480605" y="27193"/>
                  </a:lnTo>
                  <a:lnTo>
                    <a:pt x="437913" y="12361"/>
                  </a:lnTo>
                  <a:lnTo>
                    <a:pt x="392890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7314" y="4289298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5">
                  <a:moveTo>
                    <a:pt x="0" y="345948"/>
                  </a:moveTo>
                  <a:lnTo>
                    <a:pt x="3158" y="299016"/>
                  </a:lnTo>
                  <a:lnTo>
                    <a:pt x="12357" y="254000"/>
                  </a:lnTo>
                  <a:lnTo>
                    <a:pt x="27186" y="211312"/>
                  </a:lnTo>
                  <a:lnTo>
                    <a:pt x="47232" y="171365"/>
                  </a:lnTo>
                  <a:lnTo>
                    <a:pt x="72083" y="134572"/>
                  </a:lnTo>
                  <a:lnTo>
                    <a:pt x="101326" y="101346"/>
                  </a:lnTo>
                  <a:lnTo>
                    <a:pt x="134550" y="72098"/>
                  </a:lnTo>
                  <a:lnTo>
                    <a:pt x="171342" y="47244"/>
                  </a:lnTo>
                  <a:lnTo>
                    <a:pt x="211290" y="27193"/>
                  </a:lnTo>
                  <a:lnTo>
                    <a:pt x="253982" y="12361"/>
                  </a:lnTo>
                  <a:lnTo>
                    <a:pt x="299005" y="3159"/>
                  </a:lnTo>
                  <a:lnTo>
                    <a:pt x="345948" y="0"/>
                  </a:lnTo>
                  <a:lnTo>
                    <a:pt x="392890" y="3159"/>
                  </a:lnTo>
                  <a:lnTo>
                    <a:pt x="437913" y="12361"/>
                  </a:lnTo>
                  <a:lnTo>
                    <a:pt x="480605" y="27193"/>
                  </a:lnTo>
                  <a:lnTo>
                    <a:pt x="520553" y="47243"/>
                  </a:lnTo>
                  <a:lnTo>
                    <a:pt x="557345" y="72098"/>
                  </a:lnTo>
                  <a:lnTo>
                    <a:pt x="590569" y="101345"/>
                  </a:lnTo>
                  <a:lnTo>
                    <a:pt x="619812" y="134572"/>
                  </a:lnTo>
                  <a:lnTo>
                    <a:pt x="644663" y="171365"/>
                  </a:lnTo>
                  <a:lnTo>
                    <a:pt x="664709" y="211312"/>
                  </a:lnTo>
                  <a:lnTo>
                    <a:pt x="679538" y="253999"/>
                  </a:lnTo>
                  <a:lnTo>
                    <a:pt x="688737" y="299016"/>
                  </a:lnTo>
                  <a:lnTo>
                    <a:pt x="691896" y="345948"/>
                  </a:lnTo>
                  <a:lnTo>
                    <a:pt x="691896" y="693419"/>
                  </a:lnTo>
                  <a:lnTo>
                    <a:pt x="688737" y="740351"/>
                  </a:lnTo>
                  <a:lnTo>
                    <a:pt x="679538" y="785367"/>
                  </a:lnTo>
                  <a:lnTo>
                    <a:pt x="664709" y="828055"/>
                  </a:lnTo>
                  <a:lnTo>
                    <a:pt x="644663" y="868002"/>
                  </a:lnTo>
                  <a:lnTo>
                    <a:pt x="619812" y="904795"/>
                  </a:lnTo>
                  <a:lnTo>
                    <a:pt x="590569" y="938022"/>
                  </a:lnTo>
                  <a:lnTo>
                    <a:pt x="557345" y="967269"/>
                  </a:lnTo>
                  <a:lnTo>
                    <a:pt x="520553" y="992124"/>
                  </a:lnTo>
                  <a:lnTo>
                    <a:pt x="480605" y="1012174"/>
                  </a:lnTo>
                  <a:lnTo>
                    <a:pt x="437913" y="1027006"/>
                  </a:lnTo>
                  <a:lnTo>
                    <a:pt x="392890" y="1036208"/>
                  </a:lnTo>
                  <a:lnTo>
                    <a:pt x="345948" y="1039368"/>
                  </a:lnTo>
                  <a:lnTo>
                    <a:pt x="299005" y="1036208"/>
                  </a:lnTo>
                  <a:lnTo>
                    <a:pt x="253982" y="1027006"/>
                  </a:lnTo>
                  <a:lnTo>
                    <a:pt x="211290" y="1012174"/>
                  </a:lnTo>
                  <a:lnTo>
                    <a:pt x="171342" y="992124"/>
                  </a:lnTo>
                  <a:lnTo>
                    <a:pt x="134550" y="967269"/>
                  </a:lnTo>
                  <a:lnTo>
                    <a:pt x="101326" y="938021"/>
                  </a:lnTo>
                  <a:lnTo>
                    <a:pt x="72083" y="904795"/>
                  </a:lnTo>
                  <a:lnTo>
                    <a:pt x="47232" y="868002"/>
                  </a:lnTo>
                  <a:lnTo>
                    <a:pt x="27186" y="828055"/>
                  </a:lnTo>
                  <a:lnTo>
                    <a:pt x="12357" y="785367"/>
                  </a:lnTo>
                  <a:lnTo>
                    <a:pt x="3158" y="740351"/>
                  </a:lnTo>
                  <a:lnTo>
                    <a:pt x="0" y="693419"/>
                  </a:lnTo>
                  <a:lnTo>
                    <a:pt x="0" y="34594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60" y="4645152"/>
              <a:ext cx="259079" cy="32461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459483" y="4437634"/>
            <a:ext cx="6807834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 b="1">
                <a:solidFill>
                  <a:srgbClr val="272424"/>
                </a:solidFill>
                <a:latin typeface="Arial"/>
                <a:cs typeface="Arial"/>
              </a:rPr>
              <a:t>Unique</a:t>
            </a:r>
            <a:r>
              <a:rPr dirty="0" sz="1750" spc="-8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272424"/>
                </a:solidFill>
                <a:latin typeface="Arial"/>
                <a:cs typeface="Arial"/>
              </a:rPr>
              <a:t>Constraints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Preventing</a:t>
            </a:r>
            <a:r>
              <a:rPr dirty="0" sz="13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critical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duplicates,</a:t>
            </a:r>
            <a:r>
              <a:rPr dirty="0" sz="13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85">
                <a:solidFill>
                  <a:srgbClr val="272424"/>
                </a:solidFill>
                <a:latin typeface="Tahoma"/>
                <a:cs typeface="Tahoma"/>
              </a:rPr>
              <a:t>such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as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numbers</a:t>
            </a:r>
            <a:r>
              <a:rPr dirty="0" sz="13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or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80">
                <a:solidFill>
                  <a:srgbClr val="272424"/>
                </a:solidFill>
                <a:latin typeface="Tahoma"/>
                <a:cs typeface="Tahoma"/>
              </a:rPr>
              <a:t>system-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critical</a:t>
            </a:r>
            <a:r>
              <a:rPr dirty="0" sz="13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user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emails.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03504" y="5497067"/>
            <a:ext cx="699770" cy="1047115"/>
            <a:chOff x="603504" y="5497067"/>
            <a:chExt cx="699770" cy="1047115"/>
          </a:xfrm>
        </p:grpSpPr>
        <p:sp>
          <p:nvSpPr>
            <p:cNvPr id="20" name="object 20" descr=""/>
            <p:cNvSpPr/>
            <p:nvPr/>
          </p:nvSpPr>
          <p:spPr>
            <a:xfrm>
              <a:off x="607314" y="5500877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5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3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4000"/>
                  </a:lnTo>
                  <a:lnTo>
                    <a:pt x="3158" y="299016"/>
                  </a:lnTo>
                  <a:lnTo>
                    <a:pt x="0" y="345948"/>
                  </a:lnTo>
                  <a:lnTo>
                    <a:pt x="0" y="693420"/>
                  </a:lnTo>
                  <a:lnTo>
                    <a:pt x="3158" y="740351"/>
                  </a:lnTo>
                  <a:lnTo>
                    <a:pt x="12357" y="785368"/>
                  </a:lnTo>
                  <a:lnTo>
                    <a:pt x="27186" y="828055"/>
                  </a:lnTo>
                  <a:lnTo>
                    <a:pt x="47232" y="868002"/>
                  </a:lnTo>
                  <a:lnTo>
                    <a:pt x="72083" y="904795"/>
                  </a:lnTo>
                  <a:lnTo>
                    <a:pt x="101326" y="938022"/>
                  </a:lnTo>
                  <a:lnTo>
                    <a:pt x="134550" y="967269"/>
                  </a:lnTo>
                  <a:lnTo>
                    <a:pt x="171342" y="992124"/>
                  </a:lnTo>
                  <a:lnTo>
                    <a:pt x="211290" y="1012174"/>
                  </a:lnTo>
                  <a:lnTo>
                    <a:pt x="253982" y="1027006"/>
                  </a:lnTo>
                  <a:lnTo>
                    <a:pt x="299005" y="1036208"/>
                  </a:lnTo>
                  <a:lnTo>
                    <a:pt x="345948" y="1039368"/>
                  </a:lnTo>
                  <a:lnTo>
                    <a:pt x="392890" y="1036208"/>
                  </a:lnTo>
                  <a:lnTo>
                    <a:pt x="437913" y="1027006"/>
                  </a:lnTo>
                  <a:lnTo>
                    <a:pt x="480605" y="1012174"/>
                  </a:lnTo>
                  <a:lnTo>
                    <a:pt x="520553" y="992124"/>
                  </a:lnTo>
                  <a:lnTo>
                    <a:pt x="557345" y="967269"/>
                  </a:lnTo>
                  <a:lnTo>
                    <a:pt x="590569" y="938022"/>
                  </a:lnTo>
                  <a:lnTo>
                    <a:pt x="619812" y="904795"/>
                  </a:lnTo>
                  <a:lnTo>
                    <a:pt x="644663" y="868002"/>
                  </a:lnTo>
                  <a:lnTo>
                    <a:pt x="664709" y="828055"/>
                  </a:lnTo>
                  <a:lnTo>
                    <a:pt x="679538" y="785368"/>
                  </a:lnTo>
                  <a:lnTo>
                    <a:pt x="688737" y="740351"/>
                  </a:lnTo>
                  <a:lnTo>
                    <a:pt x="691896" y="693420"/>
                  </a:lnTo>
                  <a:lnTo>
                    <a:pt x="691896" y="345948"/>
                  </a:lnTo>
                  <a:lnTo>
                    <a:pt x="688737" y="299016"/>
                  </a:lnTo>
                  <a:lnTo>
                    <a:pt x="679538" y="254000"/>
                  </a:lnTo>
                  <a:lnTo>
                    <a:pt x="664709" y="211312"/>
                  </a:lnTo>
                  <a:lnTo>
                    <a:pt x="644663" y="171365"/>
                  </a:lnTo>
                  <a:lnTo>
                    <a:pt x="619812" y="134572"/>
                  </a:lnTo>
                  <a:lnTo>
                    <a:pt x="590569" y="101346"/>
                  </a:lnTo>
                  <a:lnTo>
                    <a:pt x="557345" y="72098"/>
                  </a:lnTo>
                  <a:lnTo>
                    <a:pt x="520553" y="47243"/>
                  </a:lnTo>
                  <a:lnTo>
                    <a:pt x="480605" y="27193"/>
                  </a:lnTo>
                  <a:lnTo>
                    <a:pt x="437913" y="12361"/>
                  </a:lnTo>
                  <a:lnTo>
                    <a:pt x="392890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07314" y="5500877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5">
                  <a:moveTo>
                    <a:pt x="0" y="345948"/>
                  </a:moveTo>
                  <a:lnTo>
                    <a:pt x="3158" y="299016"/>
                  </a:lnTo>
                  <a:lnTo>
                    <a:pt x="12357" y="254000"/>
                  </a:lnTo>
                  <a:lnTo>
                    <a:pt x="27186" y="211312"/>
                  </a:lnTo>
                  <a:lnTo>
                    <a:pt x="47232" y="171365"/>
                  </a:lnTo>
                  <a:lnTo>
                    <a:pt x="72083" y="134572"/>
                  </a:lnTo>
                  <a:lnTo>
                    <a:pt x="101326" y="101345"/>
                  </a:lnTo>
                  <a:lnTo>
                    <a:pt x="134550" y="72098"/>
                  </a:lnTo>
                  <a:lnTo>
                    <a:pt x="171342" y="47243"/>
                  </a:lnTo>
                  <a:lnTo>
                    <a:pt x="211290" y="27193"/>
                  </a:lnTo>
                  <a:lnTo>
                    <a:pt x="253982" y="12361"/>
                  </a:lnTo>
                  <a:lnTo>
                    <a:pt x="299005" y="3159"/>
                  </a:lnTo>
                  <a:lnTo>
                    <a:pt x="345948" y="0"/>
                  </a:lnTo>
                  <a:lnTo>
                    <a:pt x="392890" y="3159"/>
                  </a:lnTo>
                  <a:lnTo>
                    <a:pt x="437913" y="12361"/>
                  </a:lnTo>
                  <a:lnTo>
                    <a:pt x="480605" y="27193"/>
                  </a:lnTo>
                  <a:lnTo>
                    <a:pt x="520553" y="47243"/>
                  </a:lnTo>
                  <a:lnTo>
                    <a:pt x="557345" y="72098"/>
                  </a:lnTo>
                  <a:lnTo>
                    <a:pt x="590569" y="101346"/>
                  </a:lnTo>
                  <a:lnTo>
                    <a:pt x="619812" y="134572"/>
                  </a:lnTo>
                  <a:lnTo>
                    <a:pt x="644663" y="171365"/>
                  </a:lnTo>
                  <a:lnTo>
                    <a:pt x="664709" y="211312"/>
                  </a:lnTo>
                  <a:lnTo>
                    <a:pt x="679538" y="254000"/>
                  </a:lnTo>
                  <a:lnTo>
                    <a:pt x="688737" y="299016"/>
                  </a:lnTo>
                  <a:lnTo>
                    <a:pt x="691896" y="345948"/>
                  </a:lnTo>
                  <a:lnTo>
                    <a:pt x="691896" y="693420"/>
                  </a:lnTo>
                  <a:lnTo>
                    <a:pt x="688737" y="740351"/>
                  </a:lnTo>
                  <a:lnTo>
                    <a:pt x="679538" y="785368"/>
                  </a:lnTo>
                  <a:lnTo>
                    <a:pt x="664709" y="828055"/>
                  </a:lnTo>
                  <a:lnTo>
                    <a:pt x="644663" y="868002"/>
                  </a:lnTo>
                  <a:lnTo>
                    <a:pt x="619812" y="904795"/>
                  </a:lnTo>
                  <a:lnTo>
                    <a:pt x="590569" y="938022"/>
                  </a:lnTo>
                  <a:lnTo>
                    <a:pt x="557345" y="967269"/>
                  </a:lnTo>
                  <a:lnTo>
                    <a:pt x="520553" y="992124"/>
                  </a:lnTo>
                  <a:lnTo>
                    <a:pt x="480605" y="1012174"/>
                  </a:lnTo>
                  <a:lnTo>
                    <a:pt x="437913" y="1027006"/>
                  </a:lnTo>
                  <a:lnTo>
                    <a:pt x="392890" y="1036208"/>
                  </a:lnTo>
                  <a:lnTo>
                    <a:pt x="345948" y="1039368"/>
                  </a:lnTo>
                  <a:lnTo>
                    <a:pt x="299005" y="1036208"/>
                  </a:lnTo>
                  <a:lnTo>
                    <a:pt x="253982" y="1027006"/>
                  </a:lnTo>
                  <a:lnTo>
                    <a:pt x="211290" y="1012174"/>
                  </a:lnTo>
                  <a:lnTo>
                    <a:pt x="171342" y="992124"/>
                  </a:lnTo>
                  <a:lnTo>
                    <a:pt x="134550" y="967269"/>
                  </a:lnTo>
                  <a:lnTo>
                    <a:pt x="101326" y="938022"/>
                  </a:lnTo>
                  <a:lnTo>
                    <a:pt x="72083" y="904795"/>
                  </a:lnTo>
                  <a:lnTo>
                    <a:pt x="47232" y="868002"/>
                  </a:lnTo>
                  <a:lnTo>
                    <a:pt x="27186" y="828055"/>
                  </a:lnTo>
                  <a:lnTo>
                    <a:pt x="12357" y="785368"/>
                  </a:lnTo>
                  <a:lnTo>
                    <a:pt x="3158" y="740351"/>
                  </a:lnTo>
                  <a:lnTo>
                    <a:pt x="0" y="693420"/>
                  </a:lnTo>
                  <a:lnTo>
                    <a:pt x="0" y="34594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960" y="5858255"/>
              <a:ext cx="259079" cy="324612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459483" y="5650229"/>
            <a:ext cx="8006715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272424"/>
                </a:solidFill>
                <a:latin typeface="Arial"/>
                <a:cs typeface="Arial"/>
              </a:rPr>
              <a:t>CASCADE</a:t>
            </a:r>
            <a:r>
              <a:rPr dirty="0" sz="1750" spc="-8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272424"/>
                </a:solidFill>
                <a:latin typeface="Arial"/>
                <a:cs typeface="Arial"/>
              </a:rPr>
              <a:t>Operations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Configuring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automatic</a:t>
            </a:r>
            <a:r>
              <a:rPr dirty="0" sz="135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updates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or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deletions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in</a:t>
            </a:r>
            <a:r>
              <a:rPr dirty="0" sz="135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related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simplify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maintenance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routines.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03504" y="6710171"/>
            <a:ext cx="699770" cy="1047115"/>
            <a:chOff x="603504" y="6710171"/>
            <a:chExt cx="699770" cy="1047115"/>
          </a:xfrm>
        </p:grpSpPr>
        <p:sp>
          <p:nvSpPr>
            <p:cNvPr id="25" name="object 25" descr=""/>
            <p:cNvSpPr/>
            <p:nvPr/>
          </p:nvSpPr>
          <p:spPr>
            <a:xfrm>
              <a:off x="607314" y="6713981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5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4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4000"/>
                  </a:lnTo>
                  <a:lnTo>
                    <a:pt x="3158" y="299016"/>
                  </a:lnTo>
                  <a:lnTo>
                    <a:pt x="0" y="345948"/>
                  </a:lnTo>
                  <a:lnTo>
                    <a:pt x="0" y="693420"/>
                  </a:lnTo>
                  <a:lnTo>
                    <a:pt x="3158" y="740362"/>
                  </a:lnTo>
                  <a:lnTo>
                    <a:pt x="12357" y="785385"/>
                  </a:lnTo>
                  <a:lnTo>
                    <a:pt x="27186" y="828077"/>
                  </a:lnTo>
                  <a:lnTo>
                    <a:pt x="47232" y="868025"/>
                  </a:lnTo>
                  <a:lnTo>
                    <a:pt x="72083" y="904817"/>
                  </a:lnTo>
                  <a:lnTo>
                    <a:pt x="101326" y="938041"/>
                  </a:lnTo>
                  <a:lnTo>
                    <a:pt x="134550" y="967284"/>
                  </a:lnTo>
                  <a:lnTo>
                    <a:pt x="171342" y="992135"/>
                  </a:lnTo>
                  <a:lnTo>
                    <a:pt x="211290" y="1012181"/>
                  </a:lnTo>
                  <a:lnTo>
                    <a:pt x="253982" y="1027010"/>
                  </a:lnTo>
                  <a:lnTo>
                    <a:pt x="299005" y="1036209"/>
                  </a:lnTo>
                  <a:lnTo>
                    <a:pt x="345948" y="1039368"/>
                  </a:lnTo>
                  <a:lnTo>
                    <a:pt x="392890" y="1036209"/>
                  </a:lnTo>
                  <a:lnTo>
                    <a:pt x="437913" y="1027010"/>
                  </a:lnTo>
                  <a:lnTo>
                    <a:pt x="480605" y="1012181"/>
                  </a:lnTo>
                  <a:lnTo>
                    <a:pt x="520553" y="992135"/>
                  </a:lnTo>
                  <a:lnTo>
                    <a:pt x="557345" y="967284"/>
                  </a:lnTo>
                  <a:lnTo>
                    <a:pt x="590569" y="938041"/>
                  </a:lnTo>
                  <a:lnTo>
                    <a:pt x="619812" y="904817"/>
                  </a:lnTo>
                  <a:lnTo>
                    <a:pt x="644663" y="868025"/>
                  </a:lnTo>
                  <a:lnTo>
                    <a:pt x="664709" y="828077"/>
                  </a:lnTo>
                  <a:lnTo>
                    <a:pt x="679538" y="785385"/>
                  </a:lnTo>
                  <a:lnTo>
                    <a:pt x="688737" y="740362"/>
                  </a:lnTo>
                  <a:lnTo>
                    <a:pt x="691896" y="693420"/>
                  </a:lnTo>
                  <a:lnTo>
                    <a:pt x="691896" y="345948"/>
                  </a:lnTo>
                  <a:lnTo>
                    <a:pt x="688737" y="299016"/>
                  </a:lnTo>
                  <a:lnTo>
                    <a:pt x="679538" y="254000"/>
                  </a:lnTo>
                  <a:lnTo>
                    <a:pt x="664709" y="211312"/>
                  </a:lnTo>
                  <a:lnTo>
                    <a:pt x="644663" y="171365"/>
                  </a:lnTo>
                  <a:lnTo>
                    <a:pt x="619812" y="134572"/>
                  </a:lnTo>
                  <a:lnTo>
                    <a:pt x="590569" y="101346"/>
                  </a:lnTo>
                  <a:lnTo>
                    <a:pt x="557345" y="72098"/>
                  </a:lnTo>
                  <a:lnTo>
                    <a:pt x="520553" y="47244"/>
                  </a:lnTo>
                  <a:lnTo>
                    <a:pt x="480605" y="27193"/>
                  </a:lnTo>
                  <a:lnTo>
                    <a:pt x="437913" y="12361"/>
                  </a:lnTo>
                  <a:lnTo>
                    <a:pt x="392890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7314" y="6713981"/>
              <a:ext cx="692150" cy="1039494"/>
            </a:xfrm>
            <a:custGeom>
              <a:avLst/>
              <a:gdLst/>
              <a:ahLst/>
              <a:cxnLst/>
              <a:rect l="l" t="t" r="r" b="b"/>
              <a:pathLst>
                <a:path w="692150" h="1039495">
                  <a:moveTo>
                    <a:pt x="0" y="345948"/>
                  </a:moveTo>
                  <a:lnTo>
                    <a:pt x="3158" y="299016"/>
                  </a:lnTo>
                  <a:lnTo>
                    <a:pt x="12357" y="254000"/>
                  </a:lnTo>
                  <a:lnTo>
                    <a:pt x="27186" y="211312"/>
                  </a:lnTo>
                  <a:lnTo>
                    <a:pt x="47232" y="171365"/>
                  </a:lnTo>
                  <a:lnTo>
                    <a:pt x="72083" y="134572"/>
                  </a:lnTo>
                  <a:lnTo>
                    <a:pt x="101326" y="101346"/>
                  </a:lnTo>
                  <a:lnTo>
                    <a:pt x="134550" y="72098"/>
                  </a:lnTo>
                  <a:lnTo>
                    <a:pt x="171342" y="47244"/>
                  </a:lnTo>
                  <a:lnTo>
                    <a:pt x="211290" y="27193"/>
                  </a:lnTo>
                  <a:lnTo>
                    <a:pt x="253982" y="12361"/>
                  </a:lnTo>
                  <a:lnTo>
                    <a:pt x="299005" y="3159"/>
                  </a:lnTo>
                  <a:lnTo>
                    <a:pt x="345948" y="0"/>
                  </a:lnTo>
                  <a:lnTo>
                    <a:pt x="392890" y="3159"/>
                  </a:lnTo>
                  <a:lnTo>
                    <a:pt x="437913" y="12361"/>
                  </a:lnTo>
                  <a:lnTo>
                    <a:pt x="480605" y="27193"/>
                  </a:lnTo>
                  <a:lnTo>
                    <a:pt x="520553" y="47244"/>
                  </a:lnTo>
                  <a:lnTo>
                    <a:pt x="557345" y="72098"/>
                  </a:lnTo>
                  <a:lnTo>
                    <a:pt x="590569" y="101346"/>
                  </a:lnTo>
                  <a:lnTo>
                    <a:pt x="619812" y="134572"/>
                  </a:lnTo>
                  <a:lnTo>
                    <a:pt x="644663" y="171365"/>
                  </a:lnTo>
                  <a:lnTo>
                    <a:pt x="664709" y="211312"/>
                  </a:lnTo>
                  <a:lnTo>
                    <a:pt x="679538" y="254000"/>
                  </a:lnTo>
                  <a:lnTo>
                    <a:pt x="688737" y="299016"/>
                  </a:lnTo>
                  <a:lnTo>
                    <a:pt x="691896" y="345948"/>
                  </a:lnTo>
                  <a:lnTo>
                    <a:pt x="691896" y="693420"/>
                  </a:lnTo>
                  <a:lnTo>
                    <a:pt x="688737" y="740362"/>
                  </a:lnTo>
                  <a:lnTo>
                    <a:pt x="679538" y="785385"/>
                  </a:lnTo>
                  <a:lnTo>
                    <a:pt x="664709" y="828077"/>
                  </a:lnTo>
                  <a:lnTo>
                    <a:pt x="644663" y="868025"/>
                  </a:lnTo>
                  <a:lnTo>
                    <a:pt x="619812" y="904817"/>
                  </a:lnTo>
                  <a:lnTo>
                    <a:pt x="590569" y="938041"/>
                  </a:lnTo>
                  <a:lnTo>
                    <a:pt x="557345" y="967284"/>
                  </a:lnTo>
                  <a:lnTo>
                    <a:pt x="520553" y="992135"/>
                  </a:lnTo>
                  <a:lnTo>
                    <a:pt x="480605" y="1012181"/>
                  </a:lnTo>
                  <a:lnTo>
                    <a:pt x="437913" y="1027010"/>
                  </a:lnTo>
                  <a:lnTo>
                    <a:pt x="392890" y="1036209"/>
                  </a:lnTo>
                  <a:lnTo>
                    <a:pt x="345948" y="1039368"/>
                  </a:lnTo>
                  <a:lnTo>
                    <a:pt x="299005" y="1036209"/>
                  </a:lnTo>
                  <a:lnTo>
                    <a:pt x="253982" y="1027010"/>
                  </a:lnTo>
                  <a:lnTo>
                    <a:pt x="211290" y="1012181"/>
                  </a:lnTo>
                  <a:lnTo>
                    <a:pt x="171342" y="992135"/>
                  </a:lnTo>
                  <a:lnTo>
                    <a:pt x="134550" y="967284"/>
                  </a:lnTo>
                  <a:lnTo>
                    <a:pt x="101326" y="938041"/>
                  </a:lnTo>
                  <a:lnTo>
                    <a:pt x="72083" y="904817"/>
                  </a:lnTo>
                  <a:lnTo>
                    <a:pt x="47232" y="868025"/>
                  </a:lnTo>
                  <a:lnTo>
                    <a:pt x="27186" y="828077"/>
                  </a:lnTo>
                  <a:lnTo>
                    <a:pt x="12357" y="785385"/>
                  </a:lnTo>
                  <a:lnTo>
                    <a:pt x="3158" y="740362"/>
                  </a:lnTo>
                  <a:lnTo>
                    <a:pt x="0" y="693420"/>
                  </a:lnTo>
                  <a:lnTo>
                    <a:pt x="0" y="34594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60" y="7069835"/>
              <a:ext cx="259079" cy="324612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1459483" y="6862673"/>
            <a:ext cx="160147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272424"/>
                </a:solidFill>
                <a:latin typeface="Arial"/>
                <a:cs typeface="Arial"/>
              </a:rPr>
              <a:t>Data</a:t>
            </a:r>
            <a:r>
              <a:rPr dirty="0" sz="1750" spc="-6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50" spc="-25" b="1">
                <a:solidFill>
                  <a:srgbClr val="272424"/>
                </a:solidFill>
                <a:latin typeface="Arial"/>
                <a:cs typeface="Arial"/>
              </a:rPr>
              <a:t>Validation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59483" y="7300976"/>
            <a:ext cx="67627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Utilizing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168398" y="7318311"/>
            <a:ext cx="765810" cy="2120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90"/>
              </a:lnSpc>
            </a:pPr>
            <a:r>
              <a:rPr dirty="0" sz="1350">
                <a:solidFill>
                  <a:srgbClr val="272424"/>
                </a:solidFill>
                <a:latin typeface="Consolas"/>
                <a:cs typeface="Consolas"/>
              </a:rPr>
              <a:t>NOT</a:t>
            </a:r>
            <a:r>
              <a:rPr dirty="0" sz="1350" spc="-10">
                <a:solidFill>
                  <a:srgbClr val="272424"/>
                </a:solidFill>
                <a:latin typeface="Consolas"/>
                <a:cs typeface="Consolas"/>
              </a:rPr>
              <a:t> </a:t>
            </a:r>
            <a:r>
              <a:rPr dirty="0" sz="1350" spc="-20">
                <a:solidFill>
                  <a:srgbClr val="272424"/>
                </a:solidFill>
                <a:latin typeface="Consolas"/>
                <a:cs typeface="Consolas"/>
              </a:rPr>
              <a:t>NULL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53004" y="7300976"/>
            <a:ext cx="636016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precise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type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enforcement</a:t>
            </a:r>
            <a:r>
              <a:rPr dirty="0" sz="13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ensure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quality</a:t>
            </a:r>
            <a:r>
              <a:rPr dirty="0" sz="13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at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point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entry.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540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507" y="620347"/>
            <a:ext cx="587692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75"/>
              <a:t>Project</a:t>
            </a:r>
            <a:r>
              <a:rPr dirty="0" sz="2500" spc="-55"/>
              <a:t> </a:t>
            </a:r>
            <a:r>
              <a:rPr dirty="0" sz="2500" spc="65"/>
              <a:t>Overview:</a:t>
            </a:r>
            <a:r>
              <a:rPr dirty="0" sz="2500" spc="-55"/>
              <a:t> </a:t>
            </a:r>
            <a:r>
              <a:rPr dirty="0" sz="2500" spc="60"/>
              <a:t>Bus</a:t>
            </a:r>
            <a:r>
              <a:rPr dirty="0" sz="2500" spc="-50"/>
              <a:t> </a:t>
            </a:r>
            <a:r>
              <a:rPr dirty="0" sz="2500" spc="135"/>
              <a:t>Management</a:t>
            </a:r>
            <a:r>
              <a:rPr dirty="0" sz="2500" spc="-55"/>
              <a:t> </a:t>
            </a:r>
            <a:r>
              <a:rPr dirty="0" sz="2500" spc="125"/>
              <a:t>System</a:t>
            </a:r>
            <a:endParaRPr sz="2500"/>
          </a:p>
        </p:txBody>
      </p:sp>
      <p:sp>
        <p:nvSpPr>
          <p:cNvPr id="4" name="object 4" descr=""/>
          <p:cNvSpPr txBox="1"/>
          <p:nvPr/>
        </p:nvSpPr>
        <p:spPr>
          <a:xfrm>
            <a:off x="843507" y="1323082"/>
            <a:ext cx="9439275" cy="17399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850" spc="-10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Overview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10">
                <a:solidFill>
                  <a:srgbClr val="262525"/>
                </a:solidFill>
                <a:latin typeface="Century Gothic"/>
                <a:cs typeface="Century Gothic"/>
              </a:rPr>
              <a:t>&amp;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Core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Objective</a:t>
            </a:r>
            <a:endParaRPr sz="1850">
              <a:latin typeface="Century Gothic"/>
              <a:cs typeface="Century Gothic"/>
            </a:endParaRPr>
          </a:p>
          <a:p>
            <a:pPr marL="12700" marR="5080">
              <a:lnSpc>
                <a:spcPct val="135100"/>
              </a:lnSpc>
              <a:spcBef>
                <a:spcPts val="2250"/>
              </a:spcBef>
            </a:pP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12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95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75">
                <a:solidFill>
                  <a:srgbClr val="262525"/>
                </a:solidFill>
                <a:latin typeface="Century Gothic"/>
                <a:cs typeface="Century Gothic"/>
              </a:rPr>
              <a:t>(BMS)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16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foundational,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comprehensive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database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designed</a:t>
            </a: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centralize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40">
                <a:solidFill>
                  <a:srgbClr val="262525"/>
                </a:solidFill>
                <a:latin typeface="Century Gothic"/>
                <a:cs typeface="Century Gothic"/>
              </a:rPr>
              <a:t>manage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critical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aspects</a:t>
            </a:r>
            <a:r>
              <a:rPr dirty="0" sz="18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modern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transportation operations.</a:t>
            </a:r>
            <a:endParaRPr sz="18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51446" y="3460550"/>
            <a:ext cx="9723755" cy="2435860"/>
            <a:chOff x="851446" y="3460550"/>
            <a:chExt cx="9723755" cy="2435860"/>
          </a:xfrm>
        </p:grpSpPr>
        <p:sp>
          <p:nvSpPr>
            <p:cNvPr id="6" name="object 6" descr=""/>
            <p:cNvSpPr/>
            <p:nvPr/>
          </p:nvSpPr>
          <p:spPr>
            <a:xfrm>
              <a:off x="856207" y="3465301"/>
              <a:ext cx="9718040" cy="2426335"/>
            </a:xfrm>
            <a:custGeom>
              <a:avLst/>
              <a:gdLst/>
              <a:ahLst/>
              <a:cxnLst/>
              <a:rect l="l" t="t" r="r" b="b"/>
              <a:pathLst>
                <a:path w="9718040" h="2426335">
                  <a:moveTo>
                    <a:pt x="9614525" y="2426116"/>
                  </a:moveTo>
                  <a:lnTo>
                    <a:pt x="103062" y="2426116"/>
                  </a:lnTo>
                  <a:lnTo>
                    <a:pt x="63004" y="2418042"/>
                  </a:lnTo>
                  <a:lnTo>
                    <a:pt x="30272" y="2396021"/>
                  </a:lnTo>
                  <a:lnTo>
                    <a:pt x="8128" y="2363352"/>
                  </a:lnTo>
                  <a:lnTo>
                    <a:pt x="0" y="2323337"/>
                  </a:lnTo>
                  <a:lnTo>
                    <a:pt x="0" y="102778"/>
                  </a:lnTo>
                  <a:lnTo>
                    <a:pt x="8093" y="62776"/>
                  </a:lnTo>
                  <a:lnTo>
                    <a:pt x="30170" y="30106"/>
                  </a:lnTo>
                  <a:lnTo>
                    <a:pt x="62928" y="8078"/>
                  </a:lnTo>
                  <a:lnTo>
                    <a:pt x="103062" y="0"/>
                  </a:lnTo>
                  <a:lnTo>
                    <a:pt x="9614525" y="0"/>
                  </a:lnTo>
                  <a:lnTo>
                    <a:pt x="9654626" y="8078"/>
                  </a:lnTo>
                  <a:lnTo>
                    <a:pt x="9687395" y="30106"/>
                  </a:lnTo>
                  <a:lnTo>
                    <a:pt x="9709500" y="62776"/>
                  </a:lnTo>
                  <a:lnTo>
                    <a:pt x="9717608" y="102778"/>
                  </a:lnTo>
                  <a:lnTo>
                    <a:pt x="9717608" y="2323337"/>
                  </a:lnTo>
                  <a:lnTo>
                    <a:pt x="9709513" y="2363352"/>
                  </a:lnTo>
                  <a:lnTo>
                    <a:pt x="9687429" y="2396021"/>
                  </a:lnTo>
                  <a:lnTo>
                    <a:pt x="9654665" y="2418042"/>
                  </a:lnTo>
                  <a:lnTo>
                    <a:pt x="9614525" y="2426116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51446" y="3460558"/>
              <a:ext cx="9723755" cy="2435860"/>
            </a:xfrm>
            <a:custGeom>
              <a:avLst/>
              <a:gdLst/>
              <a:ahLst/>
              <a:cxnLst/>
              <a:rect l="l" t="t" r="r" b="b"/>
              <a:pathLst>
                <a:path w="9723755" h="2435860">
                  <a:moveTo>
                    <a:pt x="992708" y="625716"/>
                  </a:moveTo>
                  <a:lnTo>
                    <a:pt x="989850" y="579704"/>
                  </a:lnTo>
                  <a:lnTo>
                    <a:pt x="981494" y="535381"/>
                  </a:lnTo>
                  <a:lnTo>
                    <a:pt x="967994" y="493115"/>
                  </a:lnTo>
                  <a:lnTo>
                    <a:pt x="949693" y="453250"/>
                  </a:lnTo>
                  <a:lnTo>
                    <a:pt x="926922" y="416102"/>
                  </a:lnTo>
                  <a:lnTo>
                    <a:pt x="900049" y="382054"/>
                  </a:lnTo>
                  <a:lnTo>
                    <a:pt x="869403" y="351421"/>
                  </a:lnTo>
                  <a:lnTo>
                    <a:pt x="835342" y="324548"/>
                  </a:lnTo>
                  <a:lnTo>
                    <a:pt x="798195" y="301802"/>
                  </a:lnTo>
                  <a:lnTo>
                    <a:pt x="758317" y="283502"/>
                  </a:lnTo>
                  <a:lnTo>
                    <a:pt x="716038" y="270002"/>
                  </a:lnTo>
                  <a:lnTo>
                    <a:pt x="671728" y="261658"/>
                  </a:lnTo>
                  <a:lnTo>
                    <a:pt x="625703" y="258800"/>
                  </a:lnTo>
                  <a:lnTo>
                    <a:pt x="579691" y="261658"/>
                  </a:lnTo>
                  <a:lnTo>
                    <a:pt x="535381" y="270002"/>
                  </a:lnTo>
                  <a:lnTo>
                    <a:pt x="493115" y="283502"/>
                  </a:lnTo>
                  <a:lnTo>
                    <a:pt x="453237" y="301802"/>
                  </a:lnTo>
                  <a:lnTo>
                    <a:pt x="416102" y="324548"/>
                  </a:lnTo>
                  <a:lnTo>
                    <a:pt x="382054" y="351421"/>
                  </a:lnTo>
                  <a:lnTo>
                    <a:pt x="351421" y="382054"/>
                  </a:lnTo>
                  <a:lnTo>
                    <a:pt x="324548" y="416102"/>
                  </a:lnTo>
                  <a:lnTo>
                    <a:pt x="301802" y="453250"/>
                  </a:lnTo>
                  <a:lnTo>
                    <a:pt x="283502" y="493115"/>
                  </a:lnTo>
                  <a:lnTo>
                    <a:pt x="270014" y="535381"/>
                  </a:lnTo>
                  <a:lnTo>
                    <a:pt x="261670" y="579704"/>
                  </a:lnTo>
                  <a:lnTo>
                    <a:pt x="258800" y="625716"/>
                  </a:lnTo>
                  <a:lnTo>
                    <a:pt x="261658" y="671753"/>
                  </a:lnTo>
                  <a:lnTo>
                    <a:pt x="270002" y="716076"/>
                  </a:lnTo>
                  <a:lnTo>
                    <a:pt x="283489" y="758355"/>
                  </a:lnTo>
                  <a:lnTo>
                    <a:pt x="301777" y="798245"/>
                  </a:lnTo>
                  <a:lnTo>
                    <a:pt x="324523" y="835380"/>
                  </a:lnTo>
                  <a:lnTo>
                    <a:pt x="351383" y="869454"/>
                  </a:lnTo>
                  <a:lnTo>
                    <a:pt x="382016" y="900087"/>
                  </a:lnTo>
                  <a:lnTo>
                    <a:pt x="416064" y="926947"/>
                  </a:lnTo>
                  <a:lnTo>
                    <a:pt x="453199" y="949706"/>
                  </a:lnTo>
                  <a:lnTo>
                    <a:pt x="493077" y="967994"/>
                  </a:lnTo>
                  <a:lnTo>
                    <a:pt x="535343" y="981494"/>
                  </a:lnTo>
                  <a:lnTo>
                    <a:pt x="579678" y="989838"/>
                  </a:lnTo>
                  <a:lnTo>
                    <a:pt x="625703" y="992695"/>
                  </a:lnTo>
                  <a:lnTo>
                    <a:pt x="671715" y="989838"/>
                  </a:lnTo>
                  <a:lnTo>
                    <a:pt x="716051" y="981494"/>
                  </a:lnTo>
                  <a:lnTo>
                    <a:pt x="758317" y="967994"/>
                  </a:lnTo>
                  <a:lnTo>
                    <a:pt x="798195" y="949706"/>
                  </a:lnTo>
                  <a:lnTo>
                    <a:pt x="835342" y="926947"/>
                  </a:lnTo>
                  <a:lnTo>
                    <a:pt x="869403" y="900087"/>
                  </a:lnTo>
                  <a:lnTo>
                    <a:pt x="900049" y="869454"/>
                  </a:lnTo>
                  <a:lnTo>
                    <a:pt x="926922" y="835380"/>
                  </a:lnTo>
                  <a:lnTo>
                    <a:pt x="949680" y="798245"/>
                  </a:lnTo>
                  <a:lnTo>
                    <a:pt x="967981" y="758355"/>
                  </a:lnTo>
                  <a:lnTo>
                    <a:pt x="981494" y="716076"/>
                  </a:lnTo>
                  <a:lnTo>
                    <a:pt x="989838" y="671753"/>
                  </a:lnTo>
                  <a:lnTo>
                    <a:pt x="992708" y="625716"/>
                  </a:lnTo>
                  <a:close/>
                </a:path>
                <a:path w="9723755" h="2435860">
                  <a:moveTo>
                    <a:pt x="9723272" y="88506"/>
                  </a:moveTo>
                  <a:lnTo>
                    <a:pt x="9718637" y="65646"/>
                  </a:lnTo>
                  <a:lnTo>
                    <a:pt x="9717583" y="64096"/>
                  </a:lnTo>
                  <a:lnTo>
                    <a:pt x="9717583" y="107530"/>
                  </a:lnTo>
                  <a:lnTo>
                    <a:pt x="9717583" y="2328087"/>
                  </a:lnTo>
                  <a:lnTo>
                    <a:pt x="9709861" y="2366226"/>
                  </a:lnTo>
                  <a:lnTo>
                    <a:pt x="9688792" y="2397391"/>
                  </a:lnTo>
                  <a:lnTo>
                    <a:pt x="9657550" y="2418397"/>
                  </a:lnTo>
                  <a:lnTo>
                    <a:pt x="9619285" y="2426106"/>
                  </a:lnTo>
                  <a:lnTo>
                    <a:pt x="107823" y="2426106"/>
                  </a:lnTo>
                  <a:lnTo>
                    <a:pt x="69557" y="2418397"/>
                  </a:lnTo>
                  <a:lnTo>
                    <a:pt x="38303" y="2397391"/>
                  </a:lnTo>
                  <a:lnTo>
                    <a:pt x="17246" y="2366226"/>
                  </a:lnTo>
                  <a:lnTo>
                    <a:pt x="9525" y="2328087"/>
                  </a:lnTo>
                  <a:lnTo>
                    <a:pt x="9525" y="107530"/>
                  </a:lnTo>
                  <a:lnTo>
                    <a:pt x="17246" y="69392"/>
                  </a:lnTo>
                  <a:lnTo>
                    <a:pt x="38303" y="38239"/>
                  </a:lnTo>
                  <a:lnTo>
                    <a:pt x="69557" y="17233"/>
                  </a:lnTo>
                  <a:lnTo>
                    <a:pt x="107823" y="9537"/>
                  </a:lnTo>
                  <a:lnTo>
                    <a:pt x="9619285" y="9537"/>
                  </a:lnTo>
                  <a:lnTo>
                    <a:pt x="9657550" y="17233"/>
                  </a:lnTo>
                  <a:lnTo>
                    <a:pt x="9688792" y="38239"/>
                  </a:lnTo>
                  <a:lnTo>
                    <a:pt x="9709861" y="69392"/>
                  </a:lnTo>
                  <a:lnTo>
                    <a:pt x="9717583" y="107530"/>
                  </a:lnTo>
                  <a:lnTo>
                    <a:pt x="9717583" y="64096"/>
                  </a:lnTo>
                  <a:lnTo>
                    <a:pt x="9695523" y="31470"/>
                  </a:lnTo>
                  <a:lnTo>
                    <a:pt x="9661246" y="8432"/>
                  </a:lnTo>
                  <a:lnTo>
                    <a:pt x="9619285" y="0"/>
                  </a:lnTo>
                  <a:lnTo>
                    <a:pt x="107823" y="0"/>
                  </a:lnTo>
                  <a:lnTo>
                    <a:pt x="65849" y="8432"/>
                  </a:lnTo>
                  <a:lnTo>
                    <a:pt x="31584" y="31470"/>
                  </a:lnTo>
                  <a:lnTo>
                    <a:pt x="8470" y="65646"/>
                  </a:lnTo>
                  <a:lnTo>
                    <a:pt x="0" y="107530"/>
                  </a:lnTo>
                  <a:lnTo>
                    <a:pt x="0" y="2328087"/>
                  </a:lnTo>
                  <a:lnTo>
                    <a:pt x="8483" y="2369934"/>
                  </a:lnTo>
                  <a:lnTo>
                    <a:pt x="27051" y="2397391"/>
                  </a:lnTo>
                  <a:lnTo>
                    <a:pt x="31648" y="2404122"/>
                  </a:lnTo>
                  <a:lnTo>
                    <a:pt x="65925" y="2427186"/>
                  </a:lnTo>
                  <a:lnTo>
                    <a:pt x="66103" y="2427186"/>
                  </a:lnTo>
                  <a:lnTo>
                    <a:pt x="107823" y="2435580"/>
                  </a:lnTo>
                  <a:lnTo>
                    <a:pt x="9619285" y="2435580"/>
                  </a:lnTo>
                  <a:lnTo>
                    <a:pt x="9619653" y="2435580"/>
                  </a:lnTo>
                  <a:lnTo>
                    <a:pt x="9643008" y="2430869"/>
                  </a:lnTo>
                  <a:lnTo>
                    <a:pt x="9661246" y="2427186"/>
                  </a:lnTo>
                  <a:lnTo>
                    <a:pt x="9662846" y="2426106"/>
                  </a:lnTo>
                  <a:lnTo>
                    <a:pt x="9695523" y="2404122"/>
                  </a:lnTo>
                  <a:lnTo>
                    <a:pt x="9718637" y="2369934"/>
                  </a:lnTo>
                  <a:lnTo>
                    <a:pt x="9723272" y="2347099"/>
                  </a:lnTo>
                  <a:lnTo>
                    <a:pt x="9723272" y="88506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069" y="3879798"/>
              <a:ext cx="330232" cy="4128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97558" y="4645417"/>
            <a:ext cx="3662679" cy="88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80">
                <a:solidFill>
                  <a:srgbClr val="262525"/>
                </a:solidFill>
                <a:latin typeface="Garamond"/>
                <a:cs typeface="Garamond"/>
              </a:rPr>
              <a:t>Core</a:t>
            </a:r>
            <a:r>
              <a:rPr dirty="0" sz="250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500" spc="65">
                <a:solidFill>
                  <a:srgbClr val="262525"/>
                </a:solidFill>
                <a:latin typeface="Garamond"/>
                <a:cs typeface="Garamond"/>
              </a:rPr>
              <a:t>Project</a:t>
            </a:r>
            <a:endParaRPr sz="25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850" spc="12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95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(BMS)</a:t>
            </a:r>
            <a:endParaRPr sz="1850">
              <a:latin typeface="Century Gothic"/>
              <a:cs typeface="Century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51446" y="6131124"/>
            <a:ext cx="9723755" cy="2435860"/>
            <a:chOff x="851446" y="6131124"/>
            <a:chExt cx="9723755" cy="2435860"/>
          </a:xfrm>
        </p:grpSpPr>
        <p:sp>
          <p:nvSpPr>
            <p:cNvPr id="11" name="object 11" descr=""/>
            <p:cNvSpPr/>
            <p:nvPr/>
          </p:nvSpPr>
          <p:spPr>
            <a:xfrm>
              <a:off x="856207" y="6135898"/>
              <a:ext cx="9718040" cy="2426335"/>
            </a:xfrm>
            <a:custGeom>
              <a:avLst/>
              <a:gdLst/>
              <a:ahLst/>
              <a:cxnLst/>
              <a:rect l="l" t="t" r="r" b="b"/>
              <a:pathLst>
                <a:path w="9718040" h="2426334">
                  <a:moveTo>
                    <a:pt x="9614525" y="2426085"/>
                  </a:moveTo>
                  <a:lnTo>
                    <a:pt x="103062" y="2426085"/>
                  </a:lnTo>
                  <a:lnTo>
                    <a:pt x="63004" y="2418012"/>
                  </a:lnTo>
                  <a:lnTo>
                    <a:pt x="30272" y="2395994"/>
                  </a:lnTo>
                  <a:lnTo>
                    <a:pt x="8128" y="2363335"/>
                  </a:lnTo>
                  <a:lnTo>
                    <a:pt x="0" y="2323337"/>
                  </a:lnTo>
                  <a:lnTo>
                    <a:pt x="0" y="102748"/>
                  </a:lnTo>
                  <a:lnTo>
                    <a:pt x="8093" y="62750"/>
                  </a:lnTo>
                  <a:lnTo>
                    <a:pt x="30170" y="30091"/>
                  </a:lnTo>
                  <a:lnTo>
                    <a:pt x="62928" y="8073"/>
                  </a:lnTo>
                  <a:lnTo>
                    <a:pt x="103062" y="0"/>
                  </a:lnTo>
                  <a:lnTo>
                    <a:pt x="9614525" y="0"/>
                  </a:lnTo>
                  <a:lnTo>
                    <a:pt x="9654626" y="8073"/>
                  </a:lnTo>
                  <a:lnTo>
                    <a:pt x="9687395" y="30091"/>
                  </a:lnTo>
                  <a:lnTo>
                    <a:pt x="9709500" y="62750"/>
                  </a:lnTo>
                  <a:lnTo>
                    <a:pt x="9717608" y="102748"/>
                  </a:lnTo>
                  <a:lnTo>
                    <a:pt x="9717608" y="2323337"/>
                  </a:lnTo>
                  <a:lnTo>
                    <a:pt x="9709513" y="2363335"/>
                  </a:lnTo>
                  <a:lnTo>
                    <a:pt x="9687429" y="2395994"/>
                  </a:lnTo>
                  <a:lnTo>
                    <a:pt x="9654665" y="2418012"/>
                  </a:lnTo>
                  <a:lnTo>
                    <a:pt x="9614525" y="2426085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1446" y="6131127"/>
              <a:ext cx="9723755" cy="2435860"/>
            </a:xfrm>
            <a:custGeom>
              <a:avLst/>
              <a:gdLst/>
              <a:ahLst/>
              <a:cxnLst/>
              <a:rect l="l" t="t" r="r" b="b"/>
              <a:pathLst>
                <a:path w="9723755" h="2435859">
                  <a:moveTo>
                    <a:pt x="992708" y="625716"/>
                  </a:moveTo>
                  <a:lnTo>
                    <a:pt x="989850" y="579704"/>
                  </a:lnTo>
                  <a:lnTo>
                    <a:pt x="981494" y="535381"/>
                  </a:lnTo>
                  <a:lnTo>
                    <a:pt x="967994" y="493128"/>
                  </a:lnTo>
                  <a:lnTo>
                    <a:pt x="949693" y="453250"/>
                  </a:lnTo>
                  <a:lnTo>
                    <a:pt x="926922" y="416115"/>
                  </a:lnTo>
                  <a:lnTo>
                    <a:pt x="900049" y="382054"/>
                  </a:lnTo>
                  <a:lnTo>
                    <a:pt x="869403" y="351434"/>
                  </a:lnTo>
                  <a:lnTo>
                    <a:pt x="835342" y="324573"/>
                  </a:lnTo>
                  <a:lnTo>
                    <a:pt x="798195" y="301815"/>
                  </a:lnTo>
                  <a:lnTo>
                    <a:pt x="758317" y="283527"/>
                  </a:lnTo>
                  <a:lnTo>
                    <a:pt x="716038" y="270027"/>
                  </a:lnTo>
                  <a:lnTo>
                    <a:pt x="671728" y="261683"/>
                  </a:lnTo>
                  <a:lnTo>
                    <a:pt x="625703" y="258826"/>
                  </a:lnTo>
                  <a:lnTo>
                    <a:pt x="579691" y="261683"/>
                  </a:lnTo>
                  <a:lnTo>
                    <a:pt x="535381" y="270027"/>
                  </a:lnTo>
                  <a:lnTo>
                    <a:pt x="493115" y="283527"/>
                  </a:lnTo>
                  <a:lnTo>
                    <a:pt x="453237" y="301815"/>
                  </a:lnTo>
                  <a:lnTo>
                    <a:pt x="416102" y="324573"/>
                  </a:lnTo>
                  <a:lnTo>
                    <a:pt x="382054" y="351434"/>
                  </a:lnTo>
                  <a:lnTo>
                    <a:pt x="351421" y="382054"/>
                  </a:lnTo>
                  <a:lnTo>
                    <a:pt x="324548" y="416115"/>
                  </a:lnTo>
                  <a:lnTo>
                    <a:pt x="301802" y="453250"/>
                  </a:lnTo>
                  <a:lnTo>
                    <a:pt x="283502" y="493128"/>
                  </a:lnTo>
                  <a:lnTo>
                    <a:pt x="270014" y="535381"/>
                  </a:lnTo>
                  <a:lnTo>
                    <a:pt x="261670" y="579704"/>
                  </a:lnTo>
                  <a:lnTo>
                    <a:pt x="258800" y="625716"/>
                  </a:lnTo>
                  <a:lnTo>
                    <a:pt x="261658" y="671753"/>
                  </a:lnTo>
                  <a:lnTo>
                    <a:pt x="270002" y="716076"/>
                  </a:lnTo>
                  <a:lnTo>
                    <a:pt x="283489" y="758355"/>
                  </a:lnTo>
                  <a:lnTo>
                    <a:pt x="301777" y="798245"/>
                  </a:lnTo>
                  <a:lnTo>
                    <a:pt x="324523" y="835393"/>
                  </a:lnTo>
                  <a:lnTo>
                    <a:pt x="351383" y="869454"/>
                  </a:lnTo>
                  <a:lnTo>
                    <a:pt x="382016" y="900099"/>
                  </a:lnTo>
                  <a:lnTo>
                    <a:pt x="416064" y="926973"/>
                  </a:lnTo>
                  <a:lnTo>
                    <a:pt x="453199" y="949718"/>
                  </a:lnTo>
                  <a:lnTo>
                    <a:pt x="493077" y="968019"/>
                  </a:lnTo>
                  <a:lnTo>
                    <a:pt x="535343" y="981519"/>
                  </a:lnTo>
                  <a:lnTo>
                    <a:pt x="579678" y="989863"/>
                  </a:lnTo>
                  <a:lnTo>
                    <a:pt x="625703" y="992720"/>
                  </a:lnTo>
                  <a:lnTo>
                    <a:pt x="671715" y="989863"/>
                  </a:lnTo>
                  <a:lnTo>
                    <a:pt x="716051" y="981519"/>
                  </a:lnTo>
                  <a:lnTo>
                    <a:pt x="758317" y="968019"/>
                  </a:lnTo>
                  <a:lnTo>
                    <a:pt x="798195" y="949718"/>
                  </a:lnTo>
                  <a:lnTo>
                    <a:pt x="835342" y="926973"/>
                  </a:lnTo>
                  <a:lnTo>
                    <a:pt x="869403" y="900099"/>
                  </a:lnTo>
                  <a:lnTo>
                    <a:pt x="900049" y="869454"/>
                  </a:lnTo>
                  <a:lnTo>
                    <a:pt x="926922" y="835393"/>
                  </a:lnTo>
                  <a:lnTo>
                    <a:pt x="949680" y="798245"/>
                  </a:lnTo>
                  <a:lnTo>
                    <a:pt x="967981" y="758355"/>
                  </a:lnTo>
                  <a:lnTo>
                    <a:pt x="981494" y="716076"/>
                  </a:lnTo>
                  <a:lnTo>
                    <a:pt x="989838" y="671753"/>
                  </a:lnTo>
                  <a:lnTo>
                    <a:pt x="992708" y="625716"/>
                  </a:lnTo>
                  <a:close/>
                </a:path>
                <a:path w="9723755" h="2435859">
                  <a:moveTo>
                    <a:pt x="9723272" y="88506"/>
                  </a:moveTo>
                  <a:lnTo>
                    <a:pt x="9718637" y="65646"/>
                  </a:lnTo>
                  <a:lnTo>
                    <a:pt x="9717583" y="64096"/>
                  </a:lnTo>
                  <a:lnTo>
                    <a:pt x="9717583" y="107518"/>
                  </a:lnTo>
                  <a:lnTo>
                    <a:pt x="9717583" y="2328113"/>
                  </a:lnTo>
                  <a:lnTo>
                    <a:pt x="9709861" y="2366251"/>
                  </a:lnTo>
                  <a:lnTo>
                    <a:pt x="9688792" y="2397404"/>
                  </a:lnTo>
                  <a:lnTo>
                    <a:pt x="9657550" y="2418410"/>
                  </a:lnTo>
                  <a:lnTo>
                    <a:pt x="9619285" y="2426106"/>
                  </a:lnTo>
                  <a:lnTo>
                    <a:pt x="107823" y="2426106"/>
                  </a:lnTo>
                  <a:lnTo>
                    <a:pt x="69557" y="2418410"/>
                  </a:lnTo>
                  <a:lnTo>
                    <a:pt x="38303" y="2397404"/>
                  </a:lnTo>
                  <a:lnTo>
                    <a:pt x="17246" y="2366251"/>
                  </a:lnTo>
                  <a:lnTo>
                    <a:pt x="9525" y="2328113"/>
                  </a:lnTo>
                  <a:lnTo>
                    <a:pt x="9525" y="107518"/>
                  </a:lnTo>
                  <a:lnTo>
                    <a:pt x="17246" y="69392"/>
                  </a:lnTo>
                  <a:lnTo>
                    <a:pt x="38303" y="38239"/>
                  </a:lnTo>
                  <a:lnTo>
                    <a:pt x="69557" y="17233"/>
                  </a:lnTo>
                  <a:lnTo>
                    <a:pt x="107823" y="9525"/>
                  </a:lnTo>
                  <a:lnTo>
                    <a:pt x="9619285" y="9525"/>
                  </a:lnTo>
                  <a:lnTo>
                    <a:pt x="9657550" y="17233"/>
                  </a:lnTo>
                  <a:lnTo>
                    <a:pt x="9688792" y="38239"/>
                  </a:lnTo>
                  <a:lnTo>
                    <a:pt x="9709861" y="69392"/>
                  </a:lnTo>
                  <a:lnTo>
                    <a:pt x="9717583" y="107518"/>
                  </a:lnTo>
                  <a:lnTo>
                    <a:pt x="9717583" y="64096"/>
                  </a:lnTo>
                  <a:lnTo>
                    <a:pt x="9695523" y="31470"/>
                  </a:lnTo>
                  <a:lnTo>
                    <a:pt x="9661246" y="8432"/>
                  </a:lnTo>
                  <a:lnTo>
                    <a:pt x="9619285" y="0"/>
                  </a:lnTo>
                  <a:lnTo>
                    <a:pt x="107823" y="0"/>
                  </a:lnTo>
                  <a:lnTo>
                    <a:pt x="65849" y="8432"/>
                  </a:lnTo>
                  <a:lnTo>
                    <a:pt x="31584" y="31470"/>
                  </a:lnTo>
                  <a:lnTo>
                    <a:pt x="8470" y="65646"/>
                  </a:lnTo>
                  <a:lnTo>
                    <a:pt x="0" y="107518"/>
                  </a:lnTo>
                  <a:lnTo>
                    <a:pt x="0" y="2328113"/>
                  </a:lnTo>
                  <a:lnTo>
                    <a:pt x="8483" y="2369934"/>
                  </a:lnTo>
                  <a:lnTo>
                    <a:pt x="31635" y="2404122"/>
                  </a:lnTo>
                  <a:lnTo>
                    <a:pt x="65913" y="2427186"/>
                  </a:lnTo>
                  <a:lnTo>
                    <a:pt x="66040" y="2427186"/>
                  </a:lnTo>
                  <a:lnTo>
                    <a:pt x="107823" y="2435580"/>
                  </a:lnTo>
                  <a:lnTo>
                    <a:pt x="9619285" y="2435580"/>
                  </a:lnTo>
                  <a:lnTo>
                    <a:pt x="9619615" y="2435580"/>
                  </a:lnTo>
                  <a:lnTo>
                    <a:pt x="9643008" y="2430856"/>
                  </a:lnTo>
                  <a:lnTo>
                    <a:pt x="9661246" y="2427186"/>
                  </a:lnTo>
                  <a:lnTo>
                    <a:pt x="9662846" y="2426106"/>
                  </a:lnTo>
                  <a:lnTo>
                    <a:pt x="9695523" y="2404122"/>
                  </a:lnTo>
                  <a:lnTo>
                    <a:pt x="9718637" y="2369934"/>
                  </a:lnTo>
                  <a:lnTo>
                    <a:pt x="9723272" y="2347112"/>
                  </a:lnTo>
                  <a:lnTo>
                    <a:pt x="9723272" y="88506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069" y="6550371"/>
              <a:ext cx="330232" cy="41280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43507" y="7315983"/>
            <a:ext cx="9648825" cy="2187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0"/>
              </a:spcBef>
            </a:pPr>
            <a:r>
              <a:rPr dirty="0" sz="2500" spc="130">
                <a:solidFill>
                  <a:srgbClr val="262525"/>
                </a:solidFill>
                <a:latin typeface="Garamond"/>
                <a:cs typeface="Garamond"/>
              </a:rPr>
              <a:t>Primary</a:t>
            </a:r>
            <a:r>
              <a:rPr dirty="0" sz="250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500" spc="-20">
                <a:solidFill>
                  <a:srgbClr val="262525"/>
                </a:solidFill>
                <a:latin typeface="Garamond"/>
                <a:cs typeface="Garamond"/>
              </a:rPr>
              <a:t>Goal</a:t>
            </a:r>
            <a:endParaRPr sz="2500">
              <a:latin typeface="Garamond"/>
              <a:cs typeface="Garamond"/>
            </a:endParaRPr>
          </a:p>
          <a:p>
            <a:pPr marL="266700">
              <a:lnSpc>
                <a:spcPct val="100000"/>
              </a:lnSpc>
              <a:spcBef>
                <a:spcPts val="1545"/>
              </a:spcBef>
            </a:pP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Streamline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operations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ensure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efficient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resource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allocation.</a:t>
            </a:r>
            <a:endParaRPr sz="18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980"/>
              </a:spcBef>
            </a:pPr>
            <a:endParaRPr sz="1850">
              <a:latin typeface="Century Gothic"/>
              <a:cs typeface="Century Gothic"/>
            </a:endParaRPr>
          </a:p>
          <a:p>
            <a:pPr marL="12700" marR="5080">
              <a:lnSpc>
                <a:spcPct val="135100"/>
              </a:lnSpc>
            </a:pP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system's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60">
                <a:solidFill>
                  <a:srgbClr val="262525"/>
                </a:solidFill>
                <a:latin typeface="Century Gothic"/>
                <a:cs typeface="Century Gothic"/>
              </a:rPr>
              <a:t>broad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scope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includes</a:t>
            </a:r>
            <a:r>
              <a:rPr dirty="0" sz="18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95">
                <a:solidFill>
                  <a:srgbClr val="262525"/>
                </a:solidFill>
                <a:latin typeface="Century Gothic"/>
                <a:cs typeface="Century Gothic"/>
              </a:rPr>
              <a:t>managing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passengers, ticketing,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scheduling,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staff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logistics,</a:t>
            </a:r>
            <a:r>
              <a:rPr dirty="0" sz="1850" spc="1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1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80">
                <a:solidFill>
                  <a:srgbClr val="262525"/>
                </a:solidFill>
                <a:latin typeface="Century Gothic"/>
                <a:cs typeface="Century Gothic"/>
              </a:rPr>
              <a:t>maintenance</a:t>
            </a:r>
            <a:r>
              <a:rPr dirty="0" sz="1850" spc="1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records.</a:t>
            </a:r>
            <a:endParaRPr sz="18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5829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10"/>
              </a:spcBef>
            </a:pPr>
            <a:r>
              <a:rPr dirty="0" sz="5800" spc="195"/>
              <a:t>Database</a:t>
            </a:r>
            <a:r>
              <a:rPr dirty="0" sz="5800" spc="-195"/>
              <a:t> </a:t>
            </a:r>
            <a:r>
              <a:rPr dirty="0" sz="5800" spc="330"/>
              <a:t>Structure</a:t>
            </a:r>
            <a:r>
              <a:rPr dirty="0" sz="5800" spc="-190"/>
              <a:t> </a:t>
            </a:r>
            <a:r>
              <a:rPr dirty="0" sz="5800"/>
              <a:t>&amp;</a:t>
            </a:r>
            <a:r>
              <a:rPr dirty="0" sz="5800" spc="-195"/>
              <a:t> </a:t>
            </a:r>
            <a:r>
              <a:rPr dirty="0" sz="5800" spc="55"/>
              <a:t>Key</a:t>
            </a:r>
            <a:r>
              <a:rPr dirty="0" sz="5800" spc="-190"/>
              <a:t> </a:t>
            </a:r>
            <a:r>
              <a:rPr dirty="0" sz="5800" spc="270"/>
              <a:t>Modules</a:t>
            </a:r>
            <a:endParaRPr sz="5800"/>
          </a:p>
        </p:txBody>
      </p:sp>
      <p:sp>
        <p:nvSpPr>
          <p:cNvPr id="3" name="object 3" descr=""/>
          <p:cNvSpPr txBox="1"/>
          <p:nvPr/>
        </p:nvSpPr>
        <p:spPr>
          <a:xfrm>
            <a:off x="979536" y="2285391"/>
            <a:ext cx="15445105" cy="920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90"/>
              </a:spcBef>
            </a:pP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155">
                <a:solidFill>
                  <a:srgbClr val="262525"/>
                </a:solidFill>
                <a:latin typeface="Century Gothic"/>
                <a:cs typeface="Century Gothic"/>
              </a:rPr>
              <a:t>BMS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19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architected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as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14">
                <a:solidFill>
                  <a:srgbClr val="262525"/>
                </a:solidFill>
                <a:latin typeface="Century Gothic"/>
                <a:cs typeface="Century Gothic"/>
              </a:rPr>
              <a:t>an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interconnected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system,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utilizing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distinct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modules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55">
                <a:solidFill>
                  <a:srgbClr val="262525"/>
                </a:solidFill>
                <a:latin typeface="Century Gothic"/>
                <a:cs typeface="Century Gothic"/>
              </a:rPr>
              <a:t>manage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specialized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functions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while 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maintaining</a:t>
            </a: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integrity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platform.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39725" y="3624992"/>
            <a:ext cx="448056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768985">
              <a:lnSpc>
                <a:spcPct val="100000"/>
              </a:lnSpc>
              <a:spcBef>
                <a:spcPts val="125"/>
              </a:spcBef>
            </a:pPr>
            <a:r>
              <a:rPr dirty="0" sz="2850" spc="140">
                <a:solidFill>
                  <a:srgbClr val="262525"/>
                </a:solidFill>
                <a:latin typeface="Garamond"/>
                <a:cs typeface="Garamond"/>
              </a:rPr>
              <a:t>Passenger</a:t>
            </a:r>
            <a:r>
              <a:rPr dirty="0" sz="285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60">
                <a:solidFill>
                  <a:srgbClr val="262525"/>
                </a:solidFill>
                <a:latin typeface="Garamond"/>
                <a:cs typeface="Garamond"/>
              </a:rPr>
              <a:t>Management</a:t>
            </a:r>
            <a:endParaRPr sz="2850">
              <a:latin typeface="Garamond"/>
              <a:cs typeface="Garamond"/>
            </a:endParaRPr>
          </a:p>
          <a:p>
            <a:pPr algn="r" marR="5080">
              <a:lnSpc>
                <a:spcPct val="100000"/>
              </a:lnSpc>
              <a:spcBef>
                <a:spcPts val="1900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Customer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95">
                <a:solidFill>
                  <a:srgbClr val="262525"/>
                </a:solidFill>
                <a:latin typeface="Century Gothic"/>
                <a:cs typeface="Century Gothic"/>
              </a:rPr>
              <a:t>data,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identification,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endParaRPr sz="2150">
              <a:latin typeface="Century Gothic"/>
              <a:cs typeface="Century Gothic"/>
            </a:endParaRPr>
          </a:p>
          <a:p>
            <a:pPr algn="r" marR="5080">
              <a:lnSpc>
                <a:spcPct val="100000"/>
              </a:lnSpc>
              <a:spcBef>
                <a:spcPts val="945"/>
              </a:spcBef>
            </a:pP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history.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290828" y="3652082"/>
            <a:ext cx="5706745" cy="5706745"/>
            <a:chOff x="6290828" y="3652082"/>
            <a:chExt cx="5706745" cy="570674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5388" y="4364385"/>
              <a:ext cx="424147" cy="5301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2872" y="4707730"/>
              <a:ext cx="424147" cy="5301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9282" y="6583265"/>
              <a:ext cx="424147" cy="5301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8177" y="8115451"/>
              <a:ext cx="424147" cy="5301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0662" y="7772101"/>
              <a:ext cx="424147" cy="5301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4253" y="5896569"/>
              <a:ext cx="424147" cy="530199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2267844" y="3624992"/>
            <a:ext cx="4911725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90">
                <a:solidFill>
                  <a:srgbClr val="262525"/>
                </a:solidFill>
                <a:latin typeface="Garamond"/>
                <a:cs typeface="Garamond"/>
              </a:rPr>
              <a:t>Booking</a:t>
            </a:r>
            <a:r>
              <a:rPr dirty="0" sz="2850" spc="-10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>
                <a:solidFill>
                  <a:srgbClr val="262525"/>
                </a:solidFill>
                <a:latin typeface="Garamond"/>
                <a:cs typeface="Garamond"/>
              </a:rPr>
              <a:t>&amp;</a:t>
            </a:r>
            <a:r>
              <a:rPr dirty="0" sz="2850" spc="-10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10">
                <a:solidFill>
                  <a:srgbClr val="262525"/>
                </a:solidFill>
                <a:latin typeface="Garamond"/>
                <a:cs typeface="Garamond"/>
              </a:rPr>
              <a:t>Ticketing</a:t>
            </a:r>
            <a:endParaRPr sz="285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55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Reservations,</a:t>
            </a:r>
            <a:r>
              <a:rPr dirty="0" sz="2150" spc="1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issuance,</a:t>
            </a:r>
            <a:r>
              <a:rPr dirty="0" sz="2150" spc="1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1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payment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processing.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551369" y="5668859"/>
            <a:ext cx="4067175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85">
                <a:solidFill>
                  <a:srgbClr val="262525"/>
                </a:solidFill>
                <a:latin typeface="Garamond"/>
                <a:cs typeface="Garamond"/>
              </a:rPr>
              <a:t>Bus</a:t>
            </a:r>
            <a:r>
              <a:rPr dirty="0" sz="2850" spc="-9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>
                <a:solidFill>
                  <a:srgbClr val="262525"/>
                </a:solidFill>
                <a:latin typeface="Garamond"/>
                <a:cs typeface="Garamond"/>
              </a:rPr>
              <a:t>&amp;</a:t>
            </a:r>
            <a:r>
              <a:rPr dirty="0" sz="2850" spc="-9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20">
                <a:solidFill>
                  <a:srgbClr val="262525"/>
                </a:solidFill>
                <a:latin typeface="Garamond"/>
                <a:cs typeface="Garamond"/>
              </a:rPr>
              <a:t>Route</a:t>
            </a:r>
            <a:r>
              <a:rPr dirty="0" sz="2850" spc="-9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60">
                <a:solidFill>
                  <a:srgbClr val="262525"/>
                </a:solidFill>
                <a:latin typeface="Garamond"/>
                <a:cs typeface="Garamond"/>
              </a:rPr>
              <a:t>Management</a:t>
            </a:r>
            <a:endParaRPr sz="2850">
              <a:latin typeface="Garamond"/>
              <a:cs typeface="Garamond"/>
            </a:endParaRPr>
          </a:p>
          <a:p>
            <a:pPr marL="12700" marR="161925">
              <a:lnSpc>
                <a:spcPct val="136600"/>
              </a:lnSpc>
              <a:spcBef>
                <a:spcPts val="955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Defining</a:t>
            </a: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vehicles,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routes,</a:t>
            </a: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60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timetables.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267844" y="7712695"/>
            <a:ext cx="4568825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20">
                <a:solidFill>
                  <a:srgbClr val="262525"/>
                </a:solidFill>
                <a:latin typeface="Garamond"/>
                <a:cs typeface="Garamond"/>
              </a:rPr>
              <a:t>Operations</a:t>
            </a:r>
            <a:r>
              <a:rPr dirty="0" sz="2850" spc="-10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>
                <a:solidFill>
                  <a:srgbClr val="262525"/>
                </a:solidFill>
                <a:latin typeface="Garamond"/>
                <a:cs typeface="Garamond"/>
              </a:rPr>
              <a:t>&amp;</a:t>
            </a:r>
            <a:r>
              <a:rPr dirty="0" sz="2850" spc="-9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80">
                <a:solidFill>
                  <a:srgbClr val="262525"/>
                </a:solidFill>
                <a:latin typeface="Garamond"/>
                <a:cs typeface="Garamond"/>
              </a:rPr>
              <a:t>Staff</a:t>
            </a:r>
            <a:endParaRPr sz="285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55"/>
              </a:spcBef>
            </a:pP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Driver/conductor</a:t>
            </a:r>
            <a:r>
              <a:rPr dirty="0" sz="2150" spc="1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assignments</a:t>
            </a:r>
            <a:r>
              <a:rPr dirty="0" sz="2150" spc="1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shift</a:t>
            </a:r>
            <a:r>
              <a:rPr dirty="0" sz="21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scheduling.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25277" y="7712695"/>
            <a:ext cx="459486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9525">
              <a:lnSpc>
                <a:spcPct val="100000"/>
              </a:lnSpc>
              <a:spcBef>
                <a:spcPts val="125"/>
              </a:spcBef>
            </a:pPr>
            <a:r>
              <a:rPr dirty="0" sz="2850" spc="150">
                <a:solidFill>
                  <a:srgbClr val="262525"/>
                </a:solidFill>
                <a:latin typeface="Garamond"/>
                <a:cs typeface="Garamond"/>
              </a:rPr>
              <a:t>Maintenance</a:t>
            </a:r>
            <a:endParaRPr sz="2850">
              <a:latin typeface="Garamond"/>
              <a:cs typeface="Garamond"/>
            </a:endParaRPr>
          </a:p>
          <a:p>
            <a:pPr algn="r" marR="5080">
              <a:lnSpc>
                <a:spcPct val="100000"/>
              </a:lnSpc>
              <a:spcBef>
                <a:spcPts val="1900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Tracking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service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5">
                <a:solidFill>
                  <a:srgbClr val="262525"/>
                </a:solidFill>
                <a:latin typeface="Century Gothic"/>
                <a:cs typeface="Century Gothic"/>
              </a:rPr>
              <a:t>history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repair</a:t>
            </a:r>
            <a:endParaRPr sz="2150">
              <a:latin typeface="Century Gothic"/>
              <a:cs typeface="Century Gothic"/>
            </a:endParaRPr>
          </a:p>
          <a:p>
            <a:pPr algn="r" marR="5080">
              <a:lnSpc>
                <a:spcPct val="100000"/>
              </a:lnSpc>
              <a:spcBef>
                <a:spcPts val="945"/>
              </a:spcBef>
            </a:pP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logs.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40358" y="5668859"/>
            <a:ext cx="389636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54760">
              <a:lnSpc>
                <a:spcPct val="100000"/>
              </a:lnSpc>
              <a:spcBef>
                <a:spcPts val="125"/>
              </a:spcBef>
            </a:pPr>
            <a:r>
              <a:rPr dirty="0" sz="2850" spc="140">
                <a:solidFill>
                  <a:srgbClr val="262525"/>
                </a:solidFill>
                <a:latin typeface="Garamond"/>
                <a:cs typeface="Garamond"/>
              </a:rPr>
              <a:t>Support</a:t>
            </a:r>
            <a:r>
              <a:rPr dirty="0" sz="2850" spc="-8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30">
                <a:solidFill>
                  <a:srgbClr val="262525"/>
                </a:solidFill>
                <a:latin typeface="Garamond"/>
                <a:cs typeface="Garamond"/>
              </a:rPr>
              <a:t>Services</a:t>
            </a:r>
            <a:endParaRPr sz="2850">
              <a:latin typeface="Garamond"/>
              <a:cs typeface="Garamond"/>
            </a:endParaRPr>
          </a:p>
          <a:p>
            <a:pPr algn="r" marR="5080">
              <a:lnSpc>
                <a:spcPct val="100000"/>
              </a:lnSpc>
              <a:spcBef>
                <a:spcPts val="1900"/>
              </a:spcBef>
            </a:pP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Handling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freight,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parcels,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endParaRPr sz="2150">
              <a:latin typeface="Century Gothic"/>
              <a:cs typeface="Century Gothic"/>
            </a:endParaRPr>
          </a:p>
          <a:p>
            <a:pPr algn="r" marR="5080">
              <a:lnSpc>
                <a:spcPct val="100000"/>
              </a:lnSpc>
              <a:spcBef>
                <a:spcPts val="945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customer</a:t>
            </a:r>
            <a:r>
              <a:rPr dirty="0" sz="2150" spc="-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feedback.</a:t>
            </a:r>
            <a:endParaRPr sz="21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70" y="1041412"/>
            <a:ext cx="8504555" cy="8445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350" spc="295"/>
              <a:t>Managing</a:t>
            </a:r>
            <a:r>
              <a:rPr dirty="0" sz="5350" spc="-135"/>
              <a:t> </a:t>
            </a:r>
            <a:r>
              <a:rPr dirty="0" sz="5350" spc="210"/>
              <a:t>Buses</a:t>
            </a:r>
            <a:r>
              <a:rPr dirty="0" sz="5350" spc="-130"/>
              <a:t> </a:t>
            </a:r>
            <a:r>
              <a:rPr dirty="0" sz="5350" spc="320"/>
              <a:t>and</a:t>
            </a:r>
            <a:r>
              <a:rPr dirty="0" sz="5350" spc="-135"/>
              <a:t> </a:t>
            </a:r>
            <a:r>
              <a:rPr dirty="0" sz="5350" spc="245"/>
              <a:t>Stations</a:t>
            </a:r>
            <a:endParaRPr sz="5350"/>
          </a:p>
        </p:txBody>
      </p:sp>
      <p:sp>
        <p:nvSpPr>
          <p:cNvPr id="4" name="object 4" descr=""/>
          <p:cNvSpPr txBox="1"/>
          <p:nvPr/>
        </p:nvSpPr>
        <p:spPr>
          <a:xfrm>
            <a:off x="905570" y="2267247"/>
            <a:ext cx="9290050" cy="125412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050" spc="75">
                <a:solidFill>
                  <a:srgbClr val="262525"/>
                </a:solidFill>
                <a:latin typeface="Century Gothic"/>
                <a:cs typeface="Century Gothic"/>
              </a:rPr>
              <a:t>These</a:t>
            </a:r>
            <a:r>
              <a:rPr dirty="0" sz="2050" spc="-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two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core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define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physical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75">
                <a:solidFill>
                  <a:srgbClr val="262525"/>
                </a:solidFill>
                <a:latin typeface="Century Gothic"/>
                <a:cs typeface="Century Gothic"/>
              </a:rPr>
              <a:t>assets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(the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buses)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endParaRPr sz="2050">
              <a:latin typeface="Century Gothic"/>
              <a:cs typeface="Century Gothic"/>
            </a:endParaRPr>
          </a:p>
          <a:p>
            <a:pPr marL="12700" marR="5080">
              <a:lnSpc>
                <a:spcPct val="131100"/>
              </a:lnSpc>
            </a:pP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locations</a:t>
            </a:r>
            <a:r>
              <a:rPr dirty="0" sz="20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(the</a:t>
            </a:r>
            <a:r>
              <a:rPr dirty="0" sz="20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stations)</a:t>
            </a:r>
            <a:r>
              <a:rPr dirty="0" sz="20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that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form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logistical</a:t>
            </a:r>
            <a:r>
              <a:rPr dirty="0" sz="20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20">
                <a:solidFill>
                  <a:srgbClr val="262525"/>
                </a:solidFill>
                <a:latin typeface="Century Gothic"/>
                <a:cs typeface="Century Gothic"/>
              </a:rPr>
              <a:t>backbone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the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entire</a:t>
            </a:r>
            <a:r>
              <a:rPr dirty="0" sz="20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20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network.</a:t>
            </a:r>
            <a:endParaRPr sz="2050">
              <a:latin typeface="Century Gothic"/>
              <a:cs typeface="Century Gothic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520" y="5118384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520" y="6469318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520" y="7400513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520" y="8331737"/>
            <a:ext cx="76200" cy="762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05570" y="4152936"/>
            <a:ext cx="4177665" cy="4768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spc="114">
                <a:latin typeface="Garamond"/>
                <a:cs typeface="Garamond"/>
              </a:rPr>
              <a:t>Buses</a:t>
            </a:r>
            <a:r>
              <a:rPr dirty="0" sz="3250" spc="-90">
                <a:latin typeface="Garamond"/>
                <a:cs typeface="Garamond"/>
              </a:rPr>
              <a:t> </a:t>
            </a:r>
            <a:r>
              <a:rPr dirty="0" sz="3250" spc="65">
                <a:latin typeface="Garamond"/>
                <a:cs typeface="Garamond"/>
              </a:rPr>
              <a:t>Table</a:t>
            </a:r>
            <a:endParaRPr sz="3250">
              <a:latin typeface="Garamond"/>
              <a:cs typeface="Garamond"/>
            </a:endParaRPr>
          </a:p>
          <a:p>
            <a:pPr marL="323215" marR="5080">
              <a:lnSpc>
                <a:spcPct val="131100"/>
              </a:lnSpc>
              <a:spcBef>
                <a:spcPts val="1685"/>
              </a:spcBef>
            </a:pPr>
            <a:r>
              <a:rPr dirty="0" sz="2050" spc="-229" b="1">
                <a:solidFill>
                  <a:srgbClr val="262525"/>
                </a:solidFill>
                <a:latin typeface="Verdana"/>
                <a:cs typeface="Verdana"/>
              </a:rPr>
              <a:t>BusID,</a:t>
            </a:r>
            <a:r>
              <a:rPr dirty="0" sz="2050" spc="-16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80" b="1">
                <a:solidFill>
                  <a:srgbClr val="262525"/>
                </a:solidFill>
                <a:latin typeface="Verdana"/>
                <a:cs typeface="Verdana"/>
              </a:rPr>
              <a:t>BusNumber,</a:t>
            </a:r>
            <a:r>
              <a:rPr dirty="0" sz="2050" spc="-14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85" b="1">
                <a:solidFill>
                  <a:srgbClr val="262525"/>
                </a:solidFill>
                <a:latin typeface="Verdana"/>
                <a:cs typeface="Verdana"/>
              </a:rPr>
              <a:t>BusName: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Unique</a:t>
            </a:r>
            <a:r>
              <a:rPr dirty="0" sz="205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identifiers</a:t>
            </a:r>
            <a:r>
              <a:rPr dirty="0" sz="2050" spc="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public naming.</a:t>
            </a:r>
            <a:endParaRPr sz="2050">
              <a:latin typeface="Century Gothic"/>
              <a:cs typeface="Century Gothic"/>
            </a:endParaRPr>
          </a:p>
          <a:p>
            <a:pPr marL="323215" marR="207010">
              <a:lnSpc>
                <a:spcPct val="131100"/>
              </a:lnSpc>
              <a:spcBef>
                <a:spcPts val="965"/>
              </a:spcBef>
            </a:pPr>
            <a:r>
              <a:rPr dirty="0" sz="2050" spc="-130" b="1">
                <a:solidFill>
                  <a:srgbClr val="262525"/>
                </a:solidFill>
                <a:latin typeface="Verdana"/>
                <a:cs typeface="Verdana"/>
              </a:rPr>
              <a:t>Source,</a:t>
            </a:r>
            <a:r>
              <a:rPr dirty="0" sz="2050" spc="-19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55" b="1">
                <a:solidFill>
                  <a:srgbClr val="262525"/>
                </a:solidFill>
                <a:latin typeface="Verdana"/>
                <a:cs typeface="Verdana"/>
              </a:rPr>
              <a:t>Destination:</a:t>
            </a:r>
            <a:r>
              <a:rPr dirty="0" sz="2050" spc="-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Primary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route</a:t>
            </a:r>
            <a:r>
              <a:rPr dirty="0" sz="2050" spc="-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endpoints.</a:t>
            </a:r>
            <a:endParaRPr sz="2050">
              <a:latin typeface="Century Gothic"/>
              <a:cs typeface="Century Gothic"/>
            </a:endParaRPr>
          </a:p>
          <a:p>
            <a:pPr marL="323215" marR="84455">
              <a:lnSpc>
                <a:spcPct val="131100"/>
              </a:lnSpc>
              <a:spcBef>
                <a:spcPts val="880"/>
              </a:spcBef>
            </a:pPr>
            <a:r>
              <a:rPr dirty="0" sz="2050" spc="-145" b="1">
                <a:solidFill>
                  <a:srgbClr val="262525"/>
                </a:solidFill>
                <a:latin typeface="Verdana"/>
                <a:cs typeface="Verdana"/>
              </a:rPr>
              <a:t>TotalSeats:</a:t>
            </a:r>
            <a:r>
              <a:rPr dirty="0" sz="2050" spc="-1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Capacity</a:t>
            </a:r>
            <a:r>
              <a:rPr dirty="0" sz="20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planning </a:t>
            </a:r>
            <a:r>
              <a:rPr dirty="0" sz="20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0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bookings.</a:t>
            </a:r>
            <a:endParaRPr sz="2050">
              <a:latin typeface="Century Gothic"/>
              <a:cs typeface="Century Gothic"/>
            </a:endParaRPr>
          </a:p>
          <a:p>
            <a:pPr marL="323215" marR="142240">
              <a:lnSpc>
                <a:spcPct val="131100"/>
              </a:lnSpc>
              <a:spcBef>
                <a:spcPts val="880"/>
              </a:spcBef>
            </a:pPr>
            <a:r>
              <a:rPr dirty="0" sz="2050" spc="-140" b="1">
                <a:solidFill>
                  <a:srgbClr val="262525"/>
                </a:solidFill>
                <a:latin typeface="Verdana"/>
                <a:cs typeface="Verdana"/>
              </a:rPr>
              <a:t>Category:</a:t>
            </a:r>
            <a:r>
              <a:rPr dirty="0" sz="205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Classification</a:t>
            </a:r>
            <a:r>
              <a:rPr dirty="0" sz="20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(e.g., </a:t>
            </a:r>
            <a:r>
              <a:rPr dirty="0" sz="2050" spc="-80">
                <a:solidFill>
                  <a:srgbClr val="262525"/>
                </a:solidFill>
                <a:latin typeface="Century Gothic"/>
                <a:cs typeface="Century Gothic"/>
              </a:rPr>
              <a:t>AC,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Sleeper,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Executive).</a:t>
            </a:r>
            <a:endParaRPr sz="2050">
              <a:latin typeface="Century Gothic"/>
              <a:cs typeface="Century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9769" y="5118384"/>
            <a:ext cx="76200" cy="762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9769" y="6049609"/>
            <a:ext cx="76200" cy="762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9769" y="6980834"/>
            <a:ext cx="76200" cy="762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031819" y="4152936"/>
            <a:ext cx="4427220" cy="3416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spc="140">
                <a:latin typeface="Garamond"/>
                <a:cs typeface="Garamond"/>
              </a:rPr>
              <a:t>Stations</a:t>
            </a:r>
            <a:r>
              <a:rPr dirty="0" sz="3250" spc="-65">
                <a:latin typeface="Garamond"/>
                <a:cs typeface="Garamond"/>
              </a:rPr>
              <a:t> </a:t>
            </a:r>
            <a:r>
              <a:rPr dirty="0" sz="3250" spc="65">
                <a:latin typeface="Garamond"/>
                <a:cs typeface="Garamond"/>
              </a:rPr>
              <a:t>Table</a:t>
            </a:r>
            <a:endParaRPr sz="3250">
              <a:latin typeface="Garamond"/>
              <a:cs typeface="Garamond"/>
            </a:endParaRPr>
          </a:p>
          <a:p>
            <a:pPr marL="323215" marR="5080">
              <a:lnSpc>
                <a:spcPct val="131100"/>
              </a:lnSpc>
              <a:spcBef>
                <a:spcPts val="1685"/>
              </a:spcBef>
            </a:pPr>
            <a:r>
              <a:rPr dirty="0" sz="2050" spc="-195" b="1">
                <a:solidFill>
                  <a:srgbClr val="262525"/>
                </a:solidFill>
                <a:latin typeface="Verdana"/>
                <a:cs typeface="Verdana"/>
              </a:rPr>
              <a:t>StationID, </a:t>
            </a:r>
            <a:r>
              <a:rPr dirty="0" sz="2050" spc="-185" b="1">
                <a:solidFill>
                  <a:srgbClr val="262525"/>
                </a:solidFill>
                <a:latin typeface="Verdana"/>
                <a:cs typeface="Verdana"/>
              </a:rPr>
              <a:t>StationName:</a:t>
            </a:r>
            <a:r>
              <a:rPr dirty="0" sz="2050" spc="-8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Primary identification.</a:t>
            </a:r>
            <a:endParaRPr sz="2050">
              <a:latin typeface="Century Gothic"/>
              <a:cs typeface="Century Gothic"/>
            </a:endParaRPr>
          </a:p>
          <a:p>
            <a:pPr marL="323215" marR="109220">
              <a:lnSpc>
                <a:spcPct val="131100"/>
              </a:lnSpc>
              <a:spcBef>
                <a:spcPts val="885"/>
              </a:spcBef>
            </a:pPr>
            <a:r>
              <a:rPr dirty="0" sz="2050" spc="-100" b="1">
                <a:solidFill>
                  <a:srgbClr val="262525"/>
                </a:solidFill>
                <a:latin typeface="Verdana"/>
                <a:cs typeface="Verdana"/>
              </a:rPr>
              <a:t>City,</a:t>
            </a:r>
            <a:r>
              <a:rPr dirty="0" sz="2050" spc="-19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70" b="1">
                <a:solidFill>
                  <a:srgbClr val="262525"/>
                </a:solidFill>
                <a:latin typeface="Verdana"/>
                <a:cs typeface="Verdana"/>
              </a:rPr>
              <a:t>State:</a:t>
            </a:r>
            <a:r>
              <a:rPr dirty="0" sz="2050" spc="-8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00">
                <a:solidFill>
                  <a:srgbClr val="262525"/>
                </a:solidFill>
                <a:latin typeface="Century Gothic"/>
                <a:cs typeface="Century Gothic"/>
              </a:rPr>
              <a:t>Geographic</a:t>
            </a:r>
            <a:r>
              <a:rPr dirty="0" sz="20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location </a:t>
            </a:r>
            <a:r>
              <a:rPr dirty="0" sz="20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regional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planning.</a:t>
            </a:r>
            <a:endParaRPr sz="2050">
              <a:latin typeface="Century Gothic"/>
              <a:cs typeface="Century Gothic"/>
            </a:endParaRPr>
          </a:p>
          <a:p>
            <a:pPr marL="323215" marR="564515">
              <a:lnSpc>
                <a:spcPct val="131100"/>
              </a:lnSpc>
              <a:spcBef>
                <a:spcPts val="880"/>
              </a:spcBef>
            </a:pPr>
            <a:r>
              <a:rPr dirty="0" sz="2050" spc="-155" b="1">
                <a:solidFill>
                  <a:srgbClr val="262525"/>
                </a:solidFill>
                <a:latin typeface="Verdana"/>
                <a:cs typeface="Verdana"/>
              </a:rPr>
              <a:t>PlatformCount:</a:t>
            </a:r>
            <a:r>
              <a:rPr dirty="0" sz="2050" spc="-6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Capacity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20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0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scheduling.</a:t>
            </a:r>
            <a:endParaRPr sz="20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951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135"/>
              </a:spcBef>
            </a:pPr>
            <a:r>
              <a:rPr dirty="0" sz="4650" spc="240"/>
              <a:t>Customer</a:t>
            </a:r>
            <a:r>
              <a:rPr dirty="0" sz="4650" spc="-110"/>
              <a:t> </a:t>
            </a:r>
            <a:r>
              <a:rPr dirty="0" sz="4650" spc="285"/>
              <a:t>and</a:t>
            </a:r>
            <a:r>
              <a:rPr dirty="0" sz="4650" spc="-110"/>
              <a:t> </a:t>
            </a:r>
            <a:r>
              <a:rPr dirty="0" sz="4650" spc="210"/>
              <a:t>Reservation</a:t>
            </a:r>
            <a:r>
              <a:rPr dirty="0" sz="4650" spc="-110"/>
              <a:t> </a:t>
            </a:r>
            <a:r>
              <a:rPr dirty="0" sz="4650" spc="110"/>
              <a:t>Hub</a:t>
            </a:r>
            <a:endParaRPr sz="4650"/>
          </a:p>
        </p:txBody>
      </p:sp>
      <p:grpSp>
        <p:nvGrpSpPr>
          <p:cNvPr id="4" name="object 4" descr=""/>
          <p:cNvGrpSpPr/>
          <p:nvPr/>
        </p:nvGrpSpPr>
        <p:grpSpPr>
          <a:xfrm>
            <a:off x="775692" y="2960488"/>
            <a:ext cx="9864725" cy="2903220"/>
            <a:chOff x="775692" y="2960488"/>
            <a:chExt cx="9864725" cy="2903220"/>
          </a:xfrm>
        </p:grpSpPr>
        <p:sp>
          <p:nvSpPr>
            <p:cNvPr id="5" name="object 5" descr=""/>
            <p:cNvSpPr/>
            <p:nvPr/>
          </p:nvSpPr>
          <p:spPr>
            <a:xfrm>
              <a:off x="789979" y="2960488"/>
              <a:ext cx="9850120" cy="2903220"/>
            </a:xfrm>
            <a:custGeom>
              <a:avLst/>
              <a:gdLst/>
              <a:ahLst/>
              <a:cxnLst/>
              <a:rect l="l" t="t" r="r" b="b"/>
              <a:pathLst>
                <a:path w="9850120" h="2903220">
                  <a:moveTo>
                    <a:pt x="152400" y="2902670"/>
                  </a:moveTo>
                  <a:lnTo>
                    <a:pt x="140581" y="2902670"/>
                  </a:lnTo>
                  <a:lnTo>
                    <a:pt x="104254" y="2896850"/>
                  </a:lnTo>
                  <a:lnTo>
                    <a:pt x="62421" y="2875365"/>
                  </a:lnTo>
                  <a:lnTo>
                    <a:pt x="29422" y="2842592"/>
                  </a:lnTo>
                  <a:lnTo>
                    <a:pt x="7776" y="2801012"/>
                  </a:lnTo>
                  <a:lnTo>
                    <a:pt x="0" y="2753109"/>
                  </a:lnTo>
                  <a:lnTo>
                    <a:pt x="0" y="151458"/>
                  </a:lnTo>
                  <a:lnTo>
                    <a:pt x="7754" y="103683"/>
                  </a:lnTo>
                  <a:lnTo>
                    <a:pt x="7776" y="103552"/>
                  </a:lnTo>
                  <a:lnTo>
                    <a:pt x="29422" y="61971"/>
                  </a:lnTo>
                  <a:lnTo>
                    <a:pt x="62421" y="29197"/>
                  </a:lnTo>
                  <a:lnTo>
                    <a:pt x="104254" y="7713"/>
                  </a:lnTo>
                  <a:lnTo>
                    <a:pt x="152400" y="0"/>
                  </a:lnTo>
                  <a:lnTo>
                    <a:pt x="9697578" y="0"/>
                  </a:lnTo>
                  <a:lnTo>
                    <a:pt x="9697578" y="14286"/>
                  </a:lnTo>
                  <a:lnTo>
                    <a:pt x="152400" y="14286"/>
                  </a:lnTo>
                  <a:lnTo>
                    <a:pt x="152400" y="28575"/>
                  </a:lnTo>
                  <a:lnTo>
                    <a:pt x="104160" y="38250"/>
                  </a:lnTo>
                  <a:lnTo>
                    <a:pt x="64806" y="64616"/>
                  </a:lnTo>
                  <a:lnTo>
                    <a:pt x="38381" y="103552"/>
                  </a:lnTo>
                  <a:lnTo>
                    <a:pt x="38292" y="103683"/>
                  </a:lnTo>
                  <a:lnTo>
                    <a:pt x="28575" y="151458"/>
                  </a:lnTo>
                  <a:lnTo>
                    <a:pt x="28575" y="2753109"/>
                  </a:lnTo>
                  <a:lnTo>
                    <a:pt x="38292" y="2800878"/>
                  </a:lnTo>
                  <a:lnTo>
                    <a:pt x="64806" y="2839938"/>
                  </a:lnTo>
                  <a:lnTo>
                    <a:pt x="104160" y="2866300"/>
                  </a:lnTo>
                  <a:lnTo>
                    <a:pt x="152400" y="2875973"/>
                  </a:lnTo>
                  <a:lnTo>
                    <a:pt x="9786380" y="2875973"/>
                  </a:lnTo>
                  <a:lnTo>
                    <a:pt x="9758546" y="2890269"/>
                  </a:lnTo>
                  <a:lnTo>
                    <a:pt x="152400" y="2890269"/>
                  </a:lnTo>
                  <a:lnTo>
                    <a:pt x="152400" y="2902670"/>
                  </a:lnTo>
                  <a:close/>
                </a:path>
                <a:path w="9850120" h="2903220">
                  <a:moveTo>
                    <a:pt x="9786380" y="2875973"/>
                  </a:moveTo>
                  <a:lnTo>
                    <a:pt x="9697578" y="2875973"/>
                  </a:lnTo>
                  <a:lnTo>
                    <a:pt x="9745821" y="2866300"/>
                  </a:lnTo>
                  <a:lnTo>
                    <a:pt x="9785181" y="2839938"/>
                  </a:lnTo>
                  <a:lnTo>
                    <a:pt x="9811609" y="2801012"/>
                  </a:lnTo>
                  <a:lnTo>
                    <a:pt x="9811699" y="2800878"/>
                  </a:lnTo>
                  <a:lnTo>
                    <a:pt x="9821418" y="2753109"/>
                  </a:lnTo>
                  <a:lnTo>
                    <a:pt x="9821418" y="151458"/>
                  </a:lnTo>
                  <a:lnTo>
                    <a:pt x="9811699" y="103683"/>
                  </a:lnTo>
                  <a:lnTo>
                    <a:pt x="9785181" y="64616"/>
                  </a:lnTo>
                  <a:lnTo>
                    <a:pt x="9745821" y="38250"/>
                  </a:lnTo>
                  <a:lnTo>
                    <a:pt x="9697578" y="28575"/>
                  </a:lnTo>
                  <a:lnTo>
                    <a:pt x="152400" y="28575"/>
                  </a:lnTo>
                  <a:lnTo>
                    <a:pt x="152400" y="14286"/>
                  </a:lnTo>
                  <a:lnTo>
                    <a:pt x="9697578" y="14286"/>
                  </a:lnTo>
                  <a:lnTo>
                    <a:pt x="9697578" y="0"/>
                  </a:lnTo>
                  <a:lnTo>
                    <a:pt x="9745731" y="7713"/>
                  </a:lnTo>
                  <a:lnTo>
                    <a:pt x="9787564" y="29197"/>
                  </a:lnTo>
                  <a:lnTo>
                    <a:pt x="9820561" y="61971"/>
                  </a:lnTo>
                  <a:lnTo>
                    <a:pt x="9842204" y="103552"/>
                  </a:lnTo>
                  <a:lnTo>
                    <a:pt x="9850046" y="151458"/>
                  </a:lnTo>
                  <a:lnTo>
                    <a:pt x="9850046" y="2753109"/>
                  </a:lnTo>
                  <a:lnTo>
                    <a:pt x="9842226" y="2800878"/>
                  </a:lnTo>
                  <a:lnTo>
                    <a:pt x="9842204" y="2801012"/>
                  </a:lnTo>
                  <a:lnTo>
                    <a:pt x="9820561" y="2842592"/>
                  </a:lnTo>
                  <a:lnTo>
                    <a:pt x="9787564" y="2875365"/>
                  </a:lnTo>
                  <a:lnTo>
                    <a:pt x="9786380" y="2875973"/>
                  </a:lnTo>
                  <a:close/>
                </a:path>
                <a:path w="9850120" h="2903220">
                  <a:moveTo>
                    <a:pt x="9697578" y="2902670"/>
                  </a:moveTo>
                  <a:lnTo>
                    <a:pt x="152400" y="2902670"/>
                  </a:lnTo>
                  <a:lnTo>
                    <a:pt x="152400" y="2890269"/>
                  </a:lnTo>
                  <a:lnTo>
                    <a:pt x="9697578" y="2890269"/>
                  </a:lnTo>
                  <a:lnTo>
                    <a:pt x="9697578" y="2902670"/>
                  </a:lnTo>
                  <a:close/>
                </a:path>
                <a:path w="9850120" h="2903220">
                  <a:moveTo>
                    <a:pt x="9709398" y="2902670"/>
                  </a:moveTo>
                  <a:lnTo>
                    <a:pt x="9697578" y="2902670"/>
                  </a:lnTo>
                  <a:lnTo>
                    <a:pt x="9697578" y="2890269"/>
                  </a:lnTo>
                  <a:lnTo>
                    <a:pt x="9758546" y="2890269"/>
                  </a:lnTo>
                  <a:lnTo>
                    <a:pt x="9745731" y="2896850"/>
                  </a:lnTo>
                  <a:lnTo>
                    <a:pt x="9709398" y="2902670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75692" y="2974776"/>
              <a:ext cx="114300" cy="2875915"/>
            </a:xfrm>
            <a:custGeom>
              <a:avLst/>
              <a:gdLst/>
              <a:ahLst/>
              <a:cxnLst/>
              <a:rect l="l" t="t" r="r" b="b"/>
              <a:pathLst>
                <a:path w="114300" h="2875915">
                  <a:moveTo>
                    <a:pt x="58053" y="2875798"/>
                  </a:moveTo>
                  <a:lnTo>
                    <a:pt x="56244" y="2875798"/>
                  </a:lnTo>
                  <a:lnTo>
                    <a:pt x="34919" y="2871483"/>
                  </a:lnTo>
                  <a:lnTo>
                    <a:pt x="16752" y="2859225"/>
                  </a:lnTo>
                  <a:lnTo>
                    <a:pt x="4495" y="2841057"/>
                  </a:lnTo>
                  <a:lnTo>
                    <a:pt x="0" y="2818831"/>
                  </a:lnTo>
                  <a:lnTo>
                    <a:pt x="0" y="57148"/>
                  </a:lnTo>
                  <a:lnTo>
                    <a:pt x="4495" y="34919"/>
                  </a:lnTo>
                  <a:lnTo>
                    <a:pt x="16752" y="16751"/>
                  </a:lnTo>
                  <a:lnTo>
                    <a:pt x="34919" y="4495"/>
                  </a:lnTo>
                  <a:lnTo>
                    <a:pt x="57149" y="0"/>
                  </a:lnTo>
                  <a:lnTo>
                    <a:pt x="79379" y="4495"/>
                  </a:lnTo>
                  <a:lnTo>
                    <a:pt x="97547" y="16751"/>
                  </a:lnTo>
                  <a:lnTo>
                    <a:pt x="109803" y="34919"/>
                  </a:lnTo>
                  <a:lnTo>
                    <a:pt x="114299" y="57148"/>
                  </a:lnTo>
                  <a:lnTo>
                    <a:pt x="114299" y="2818831"/>
                  </a:lnTo>
                  <a:lnTo>
                    <a:pt x="109803" y="2841057"/>
                  </a:lnTo>
                  <a:lnTo>
                    <a:pt x="97547" y="2859225"/>
                  </a:lnTo>
                  <a:lnTo>
                    <a:pt x="79379" y="2871483"/>
                  </a:lnTo>
                  <a:lnTo>
                    <a:pt x="58053" y="2875798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4422480"/>
              <a:ext cx="66675" cy="666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4870444"/>
              <a:ext cx="66675" cy="666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5318409"/>
              <a:ext cx="66675" cy="6667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91566" y="1849280"/>
            <a:ext cx="9841230" cy="3631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 spc="-90">
                <a:solidFill>
                  <a:srgbClr val="262525"/>
                </a:solidFill>
                <a:latin typeface="Century Gothic"/>
                <a:cs typeface="Century Gothic"/>
              </a:rPr>
              <a:t>Accurate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secure</a:t>
            </a:r>
            <a:r>
              <a:rPr dirty="0" sz="1750" spc="-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20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of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passenger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0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their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associated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reservations </a:t>
            </a:r>
            <a:r>
              <a:rPr dirty="0" sz="1750" spc="14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50">
                <a:solidFill>
                  <a:srgbClr val="262525"/>
                </a:solidFill>
                <a:latin typeface="Century Gothic"/>
                <a:cs typeface="Century Gothic"/>
              </a:rPr>
              <a:t>crucial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for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regulatory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5">
                <a:solidFill>
                  <a:srgbClr val="262525"/>
                </a:solidFill>
                <a:latin typeface="Century Gothic"/>
                <a:cs typeface="Century Gothic"/>
              </a:rPr>
              <a:t>compliance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delivering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personalized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service.</a:t>
            </a: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750">
              <a:latin typeface="Century Gothic"/>
              <a:cs typeface="Century Gothic"/>
            </a:endParaRPr>
          </a:p>
          <a:p>
            <a:pPr marL="356235">
              <a:lnSpc>
                <a:spcPct val="100000"/>
              </a:lnSpc>
            </a:pPr>
            <a:r>
              <a:rPr dirty="0" sz="2800" spc="135">
                <a:solidFill>
                  <a:srgbClr val="262525"/>
                </a:solidFill>
                <a:latin typeface="Garamond"/>
                <a:cs typeface="Garamond"/>
              </a:rPr>
              <a:t>Passengers</a:t>
            </a:r>
            <a:r>
              <a:rPr dirty="0" sz="280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80">
                <a:solidFill>
                  <a:srgbClr val="262525"/>
                </a:solidFill>
                <a:latin typeface="Garamond"/>
                <a:cs typeface="Garamond"/>
              </a:rPr>
              <a:t>Table:</a:t>
            </a:r>
            <a:r>
              <a:rPr dirty="0" sz="280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35">
                <a:solidFill>
                  <a:srgbClr val="262525"/>
                </a:solidFill>
                <a:latin typeface="Garamond"/>
                <a:cs typeface="Garamond"/>
              </a:rPr>
              <a:t>Customer</a:t>
            </a:r>
            <a:r>
              <a:rPr dirty="0" sz="280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85">
                <a:solidFill>
                  <a:srgbClr val="262525"/>
                </a:solidFill>
                <a:latin typeface="Garamond"/>
                <a:cs typeface="Garamond"/>
              </a:rPr>
              <a:t>Profile</a:t>
            </a:r>
            <a:endParaRPr sz="2800">
              <a:latin typeface="Garamond"/>
              <a:cs typeface="Garamond"/>
            </a:endParaRPr>
          </a:p>
          <a:p>
            <a:pPr marL="356235">
              <a:lnSpc>
                <a:spcPct val="100000"/>
              </a:lnSpc>
              <a:spcBef>
                <a:spcPts val="1490"/>
              </a:spcBef>
            </a:pPr>
            <a:r>
              <a:rPr dirty="0" sz="1750" spc="65">
                <a:solidFill>
                  <a:srgbClr val="262525"/>
                </a:solidFill>
                <a:latin typeface="Century Gothic"/>
                <a:cs typeface="Century Gothic"/>
              </a:rPr>
              <a:t>Stores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essential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customer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details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identification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communication.</a:t>
            </a:r>
            <a:endParaRPr sz="1750">
              <a:latin typeface="Century Gothic"/>
              <a:cs typeface="Century Gothic"/>
            </a:endParaRPr>
          </a:p>
          <a:p>
            <a:pPr marL="620395" marR="6316980">
              <a:lnSpc>
                <a:spcPct val="168000"/>
              </a:lnSpc>
              <a:spcBef>
                <a:spcPts val="450"/>
              </a:spcBef>
            </a:pPr>
            <a:r>
              <a:rPr dirty="0" sz="1750" spc="-155" b="1">
                <a:solidFill>
                  <a:srgbClr val="262525"/>
                </a:solidFill>
                <a:latin typeface="Verdana"/>
                <a:cs typeface="Verdana"/>
              </a:rPr>
              <a:t>FirstName,</a:t>
            </a:r>
            <a:r>
              <a:rPr dirty="0" sz="1750" spc="-13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-160" b="1">
                <a:solidFill>
                  <a:srgbClr val="262525"/>
                </a:solidFill>
                <a:latin typeface="Verdana"/>
                <a:cs typeface="Verdana"/>
              </a:rPr>
              <a:t>LastName,</a:t>
            </a:r>
            <a:r>
              <a:rPr dirty="0" sz="1750" spc="-13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-50" b="1">
                <a:solidFill>
                  <a:srgbClr val="262525"/>
                </a:solidFill>
                <a:latin typeface="Verdana"/>
                <a:cs typeface="Verdana"/>
              </a:rPr>
              <a:t>Age </a:t>
            </a:r>
            <a:r>
              <a:rPr dirty="0" sz="1750" spc="-100" b="1">
                <a:solidFill>
                  <a:srgbClr val="262525"/>
                </a:solidFill>
                <a:latin typeface="Verdana"/>
                <a:cs typeface="Verdana"/>
              </a:rPr>
              <a:t>Contact</a:t>
            </a:r>
            <a:r>
              <a:rPr dirty="0" sz="17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(Phone/Email)</a:t>
            </a:r>
            <a:endParaRPr sz="1750">
              <a:latin typeface="Century Gothic"/>
              <a:cs typeface="Century Gothic"/>
            </a:endParaRPr>
          </a:p>
          <a:p>
            <a:pPr marL="620395">
              <a:lnSpc>
                <a:spcPct val="100000"/>
              </a:lnSpc>
              <a:spcBef>
                <a:spcPts val="1430"/>
              </a:spcBef>
            </a:pPr>
            <a:r>
              <a:rPr dirty="0" sz="1750" spc="-185" b="1">
                <a:solidFill>
                  <a:srgbClr val="262525"/>
                </a:solidFill>
                <a:latin typeface="Verdana"/>
                <a:cs typeface="Verdana"/>
              </a:rPr>
              <a:t>IDProof</a:t>
            </a:r>
            <a:r>
              <a:rPr dirty="0" sz="1750" spc="-1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55">
                <a:solidFill>
                  <a:srgbClr val="262525"/>
                </a:solidFill>
                <a:latin typeface="Century Gothic"/>
                <a:cs typeface="Century Gothic"/>
              </a:rPr>
              <a:t>(Ensures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75">
                <a:solidFill>
                  <a:srgbClr val="262525"/>
                </a:solidFill>
                <a:latin typeface="Century Gothic"/>
                <a:cs typeface="Century Gothic"/>
              </a:rPr>
              <a:t>validated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traveler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identity)</a:t>
            </a:r>
            <a:endParaRPr sz="1750">
              <a:latin typeface="Century Gothic"/>
              <a:cs typeface="Century Gothic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75691" y="6066235"/>
            <a:ext cx="9864725" cy="3350260"/>
            <a:chOff x="775691" y="6066235"/>
            <a:chExt cx="9864725" cy="3350260"/>
          </a:xfrm>
        </p:grpSpPr>
        <p:sp>
          <p:nvSpPr>
            <p:cNvPr id="12" name="object 12" descr=""/>
            <p:cNvSpPr/>
            <p:nvPr/>
          </p:nvSpPr>
          <p:spPr>
            <a:xfrm>
              <a:off x="789979" y="6066235"/>
              <a:ext cx="9850120" cy="3350260"/>
            </a:xfrm>
            <a:custGeom>
              <a:avLst/>
              <a:gdLst/>
              <a:ahLst/>
              <a:cxnLst/>
              <a:rect l="l" t="t" r="r" b="b"/>
              <a:pathLst>
                <a:path w="9850120" h="3350259">
                  <a:moveTo>
                    <a:pt x="152208" y="3349967"/>
                  </a:moveTo>
                  <a:lnTo>
                    <a:pt x="136349" y="3349967"/>
                  </a:lnTo>
                  <a:lnTo>
                    <a:pt x="104119" y="3344797"/>
                  </a:lnTo>
                  <a:lnTo>
                    <a:pt x="62339" y="3323312"/>
                  </a:lnTo>
                  <a:lnTo>
                    <a:pt x="29383" y="3290539"/>
                  </a:lnTo>
                  <a:lnTo>
                    <a:pt x="7765" y="3248959"/>
                  </a:lnTo>
                  <a:lnTo>
                    <a:pt x="0" y="3201056"/>
                  </a:lnTo>
                  <a:lnTo>
                    <a:pt x="0" y="151440"/>
                  </a:lnTo>
                  <a:lnTo>
                    <a:pt x="7750" y="103632"/>
                  </a:lnTo>
                  <a:lnTo>
                    <a:pt x="29383" y="61957"/>
                  </a:lnTo>
                  <a:lnTo>
                    <a:pt x="62339" y="29184"/>
                  </a:lnTo>
                  <a:lnTo>
                    <a:pt x="104119" y="7699"/>
                  </a:lnTo>
                  <a:lnTo>
                    <a:pt x="152208" y="0"/>
                  </a:lnTo>
                  <a:lnTo>
                    <a:pt x="9697791" y="0"/>
                  </a:lnTo>
                  <a:lnTo>
                    <a:pt x="9697791" y="14280"/>
                  </a:lnTo>
                  <a:lnTo>
                    <a:pt x="152208" y="14280"/>
                  </a:lnTo>
                  <a:lnTo>
                    <a:pt x="152208" y="28576"/>
                  </a:lnTo>
                  <a:lnTo>
                    <a:pt x="104039" y="38236"/>
                  </a:lnTo>
                  <a:lnTo>
                    <a:pt x="64746" y="64576"/>
                  </a:lnTo>
                  <a:lnTo>
                    <a:pt x="38276" y="103632"/>
                  </a:lnTo>
                  <a:lnTo>
                    <a:pt x="28575" y="151440"/>
                  </a:lnTo>
                  <a:lnTo>
                    <a:pt x="28575" y="3201056"/>
                  </a:lnTo>
                  <a:lnTo>
                    <a:pt x="38337" y="3248959"/>
                  </a:lnTo>
                  <a:lnTo>
                    <a:pt x="64746" y="3287935"/>
                  </a:lnTo>
                  <a:lnTo>
                    <a:pt x="104039" y="3314286"/>
                  </a:lnTo>
                  <a:lnTo>
                    <a:pt x="152208" y="3323951"/>
                  </a:lnTo>
                  <a:lnTo>
                    <a:pt x="9786408" y="3323951"/>
                  </a:lnTo>
                  <a:lnTo>
                    <a:pt x="9758673" y="3338216"/>
                  </a:lnTo>
                  <a:lnTo>
                    <a:pt x="152208" y="3338216"/>
                  </a:lnTo>
                  <a:lnTo>
                    <a:pt x="152208" y="3349967"/>
                  </a:lnTo>
                  <a:close/>
                </a:path>
                <a:path w="9850120" h="3350259">
                  <a:moveTo>
                    <a:pt x="9786408" y="3323951"/>
                  </a:moveTo>
                  <a:lnTo>
                    <a:pt x="9697791" y="3323951"/>
                  </a:lnTo>
                  <a:lnTo>
                    <a:pt x="9745950" y="3314286"/>
                  </a:lnTo>
                  <a:lnTo>
                    <a:pt x="9785242" y="3287935"/>
                  </a:lnTo>
                  <a:lnTo>
                    <a:pt x="9811654" y="3248959"/>
                  </a:lnTo>
                  <a:lnTo>
                    <a:pt x="9821418" y="3201056"/>
                  </a:lnTo>
                  <a:lnTo>
                    <a:pt x="9821418" y="151440"/>
                  </a:lnTo>
                  <a:lnTo>
                    <a:pt x="9811715" y="103632"/>
                  </a:lnTo>
                  <a:lnTo>
                    <a:pt x="9785242" y="64576"/>
                  </a:lnTo>
                  <a:lnTo>
                    <a:pt x="9745950" y="38236"/>
                  </a:lnTo>
                  <a:lnTo>
                    <a:pt x="9697791" y="28576"/>
                  </a:lnTo>
                  <a:lnTo>
                    <a:pt x="152208" y="28576"/>
                  </a:lnTo>
                  <a:lnTo>
                    <a:pt x="152208" y="14280"/>
                  </a:lnTo>
                  <a:lnTo>
                    <a:pt x="9697791" y="14280"/>
                  </a:lnTo>
                  <a:lnTo>
                    <a:pt x="9697791" y="0"/>
                  </a:lnTo>
                  <a:lnTo>
                    <a:pt x="9745875" y="7699"/>
                  </a:lnTo>
                  <a:lnTo>
                    <a:pt x="9787650" y="29184"/>
                  </a:lnTo>
                  <a:lnTo>
                    <a:pt x="9820601" y="61957"/>
                  </a:lnTo>
                  <a:lnTo>
                    <a:pt x="9842230" y="103632"/>
                  </a:lnTo>
                  <a:lnTo>
                    <a:pt x="9850046" y="151440"/>
                  </a:lnTo>
                  <a:lnTo>
                    <a:pt x="9850046" y="3201056"/>
                  </a:lnTo>
                  <a:lnTo>
                    <a:pt x="9842214" y="3248959"/>
                  </a:lnTo>
                  <a:lnTo>
                    <a:pt x="9820601" y="3290539"/>
                  </a:lnTo>
                  <a:lnTo>
                    <a:pt x="9787650" y="3323312"/>
                  </a:lnTo>
                  <a:lnTo>
                    <a:pt x="9786408" y="3323951"/>
                  </a:lnTo>
                  <a:close/>
                </a:path>
                <a:path w="9850120" h="3350259">
                  <a:moveTo>
                    <a:pt x="9697791" y="3349967"/>
                  </a:moveTo>
                  <a:lnTo>
                    <a:pt x="152208" y="3349967"/>
                  </a:lnTo>
                  <a:lnTo>
                    <a:pt x="152208" y="3338216"/>
                  </a:lnTo>
                  <a:lnTo>
                    <a:pt x="9697791" y="3338216"/>
                  </a:lnTo>
                  <a:lnTo>
                    <a:pt x="9697791" y="3349967"/>
                  </a:lnTo>
                  <a:close/>
                </a:path>
                <a:path w="9850120" h="3350259">
                  <a:moveTo>
                    <a:pt x="9713649" y="3349967"/>
                  </a:moveTo>
                  <a:lnTo>
                    <a:pt x="9697791" y="3349967"/>
                  </a:lnTo>
                  <a:lnTo>
                    <a:pt x="9697791" y="3338216"/>
                  </a:lnTo>
                  <a:lnTo>
                    <a:pt x="9758673" y="3338216"/>
                  </a:lnTo>
                  <a:lnTo>
                    <a:pt x="9745875" y="3344797"/>
                  </a:lnTo>
                  <a:lnTo>
                    <a:pt x="9713649" y="334996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5691" y="6080515"/>
              <a:ext cx="114300" cy="3324225"/>
            </a:xfrm>
            <a:custGeom>
              <a:avLst/>
              <a:gdLst/>
              <a:ahLst/>
              <a:cxnLst/>
              <a:rect l="l" t="t" r="r" b="b"/>
              <a:pathLst>
                <a:path w="114300" h="3324225">
                  <a:moveTo>
                    <a:pt x="57149" y="3323935"/>
                  </a:moveTo>
                  <a:lnTo>
                    <a:pt x="34920" y="3319441"/>
                  </a:lnTo>
                  <a:lnTo>
                    <a:pt x="16752" y="3307190"/>
                  </a:lnTo>
                  <a:lnTo>
                    <a:pt x="4496" y="3289023"/>
                  </a:lnTo>
                  <a:lnTo>
                    <a:pt x="0" y="3266785"/>
                  </a:lnTo>
                  <a:lnTo>
                    <a:pt x="0" y="57149"/>
                  </a:lnTo>
                  <a:lnTo>
                    <a:pt x="4496" y="34924"/>
                  </a:lnTo>
                  <a:lnTo>
                    <a:pt x="16752" y="16756"/>
                  </a:lnTo>
                  <a:lnTo>
                    <a:pt x="34920" y="4497"/>
                  </a:lnTo>
                  <a:lnTo>
                    <a:pt x="57149" y="0"/>
                  </a:lnTo>
                  <a:lnTo>
                    <a:pt x="79380" y="4497"/>
                  </a:lnTo>
                  <a:lnTo>
                    <a:pt x="97548" y="16756"/>
                  </a:lnTo>
                  <a:lnTo>
                    <a:pt x="109804" y="34924"/>
                  </a:lnTo>
                  <a:lnTo>
                    <a:pt x="114299" y="57149"/>
                  </a:lnTo>
                  <a:lnTo>
                    <a:pt x="114299" y="3266785"/>
                  </a:lnTo>
                  <a:lnTo>
                    <a:pt x="109804" y="3289023"/>
                  </a:lnTo>
                  <a:lnTo>
                    <a:pt x="97548" y="3307190"/>
                  </a:lnTo>
                  <a:lnTo>
                    <a:pt x="79380" y="3319441"/>
                  </a:lnTo>
                  <a:lnTo>
                    <a:pt x="57149" y="3323935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7528209"/>
              <a:ext cx="66675" cy="666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7976204"/>
              <a:ext cx="66675" cy="666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8424168"/>
              <a:ext cx="66675" cy="666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33" y="8872133"/>
              <a:ext cx="66675" cy="66675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135658" y="6275377"/>
            <a:ext cx="7526655" cy="27590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95">
                <a:solidFill>
                  <a:srgbClr val="262525"/>
                </a:solidFill>
                <a:latin typeface="Garamond"/>
                <a:cs typeface="Garamond"/>
              </a:rPr>
              <a:t>Bookings</a:t>
            </a:r>
            <a:r>
              <a:rPr dirty="0" sz="2800" spc="-7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80">
                <a:solidFill>
                  <a:srgbClr val="262525"/>
                </a:solidFill>
                <a:latin typeface="Garamond"/>
                <a:cs typeface="Garamond"/>
              </a:rPr>
              <a:t>Table:</a:t>
            </a:r>
            <a:r>
              <a:rPr dirty="0" sz="2800" spc="-7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30">
                <a:solidFill>
                  <a:srgbClr val="262525"/>
                </a:solidFill>
                <a:latin typeface="Garamond"/>
                <a:cs typeface="Garamond"/>
              </a:rPr>
              <a:t>Reservation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85">
                <a:solidFill>
                  <a:srgbClr val="262525"/>
                </a:solidFill>
                <a:latin typeface="Garamond"/>
                <a:cs typeface="Garamond"/>
              </a:rPr>
              <a:t>Details</a:t>
            </a:r>
            <a:endParaRPr sz="2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750" spc="95">
                <a:solidFill>
                  <a:srgbClr val="262525"/>
                </a:solidFill>
                <a:latin typeface="Century Gothic"/>
                <a:cs typeface="Century Gothic"/>
              </a:rPr>
              <a:t>Links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specific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services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tracks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85">
                <a:solidFill>
                  <a:srgbClr val="262525"/>
                </a:solidFill>
                <a:latin typeface="Century Gothic"/>
                <a:cs typeface="Century Gothic"/>
              </a:rPr>
              <a:t>payment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status.</a:t>
            </a:r>
            <a:endParaRPr sz="1750">
              <a:latin typeface="Century Gothic"/>
              <a:cs typeface="Century Gothic"/>
            </a:endParaRPr>
          </a:p>
          <a:p>
            <a:pPr marL="276225">
              <a:lnSpc>
                <a:spcPct val="100000"/>
              </a:lnSpc>
              <a:spcBef>
                <a:spcPts val="1880"/>
              </a:spcBef>
            </a:pPr>
            <a:r>
              <a:rPr dirty="0" sz="1750" spc="95">
                <a:solidFill>
                  <a:srgbClr val="262525"/>
                </a:solidFill>
                <a:latin typeface="Century Gothic"/>
                <a:cs typeface="Century Gothic"/>
              </a:rPr>
              <a:t>Links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70" b="1">
                <a:solidFill>
                  <a:srgbClr val="262525"/>
                </a:solidFill>
                <a:latin typeface="Verdana"/>
                <a:cs typeface="Verdana"/>
              </a:rPr>
              <a:t>PassengerID</a:t>
            </a:r>
            <a:r>
              <a:rPr dirty="0" sz="1750" spc="-1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25" b="1">
                <a:solidFill>
                  <a:srgbClr val="262525"/>
                </a:solidFill>
                <a:latin typeface="Verdana"/>
                <a:cs typeface="Verdana"/>
              </a:rPr>
              <a:t>BusID</a:t>
            </a:r>
            <a:r>
              <a:rPr dirty="0" sz="1750" spc="-1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(Foreign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Keys)</a:t>
            </a:r>
            <a:endParaRPr sz="1750">
              <a:latin typeface="Century Gothic"/>
              <a:cs typeface="Century Gothic"/>
            </a:endParaRPr>
          </a:p>
          <a:p>
            <a:pPr marL="276225" marR="4348480">
              <a:lnSpc>
                <a:spcPct val="168000"/>
              </a:lnSpc>
            </a:pPr>
            <a:r>
              <a:rPr dirty="0" sz="1750" spc="-160" b="1">
                <a:solidFill>
                  <a:srgbClr val="262525"/>
                </a:solidFill>
                <a:latin typeface="Verdana"/>
                <a:cs typeface="Verdana"/>
              </a:rPr>
              <a:t>SeatNumber,</a:t>
            </a:r>
            <a:r>
              <a:rPr dirty="0" sz="1750" spc="-125" b="1">
                <a:solidFill>
                  <a:srgbClr val="262525"/>
                </a:solidFill>
                <a:latin typeface="Verdana"/>
                <a:cs typeface="Verdana"/>
              </a:rPr>
              <a:t> JourneyDate </a:t>
            </a:r>
            <a:r>
              <a:rPr dirty="0" sz="1750" spc="-150" b="1">
                <a:solidFill>
                  <a:srgbClr val="262525"/>
                </a:solidFill>
                <a:latin typeface="Verdana"/>
                <a:cs typeface="Verdana"/>
              </a:rPr>
              <a:t>Fare</a:t>
            </a:r>
            <a:r>
              <a:rPr dirty="0" sz="17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(Transaction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value)</a:t>
            </a:r>
            <a:endParaRPr sz="1750">
              <a:latin typeface="Century Gothic"/>
              <a:cs typeface="Century Gothic"/>
            </a:endParaRPr>
          </a:p>
          <a:p>
            <a:pPr marL="276225">
              <a:lnSpc>
                <a:spcPct val="100000"/>
              </a:lnSpc>
              <a:spcBef>
                <a:spcPts val="1425"/>
              </a:spcBef>
            </a:pPr>
            <a:r>
              <a:rPr dirty="0" sz="1750" spc="-145" b="1">
                <a:solidFill>
                  <a:srgbClr val="262525"/>
                </a:solidFill>
                <a:latin typeface="Verdana"/>
                <a:cs typeface="Verdana"/>
              </a:rPr>
              <a:t>BookingStatus</a:t>
            </a:r>
            <a:r>
              <a:rPr dirty="0" sz="1750" spc="-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(Confirmed,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90">
                <a:solidFill>
                  <a:srgbClr val="262525"/>
                </a:solidFill>
                <a:latin typeface="Century Gothic"/>
                <a:cs typeface="Century Gothic"/>
              </a:rPr>
              <a:t>Cancelled,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Pending)</a:t>
            </a:r>
            <a:endParaRPr sz="17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8328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135"/>
              </a:spcBef>
            </a:pPr>
            <a:r>
              <a:rPr dirty="0" sz="4150" spc="180"/>
              <a:t>Organizing</a:t>
            </a:r>
            <a:r>
              <a:rPr dirty="0" sz="4150" spc="-130"/>
              <a:t> </a:t>
            </a:r>
            <a:r>
              <a:rPr dirty="0" sz="4150" spc="195"/>
              <a:t>Journeys:</a:t>
            </a:r>
            <a:r>
              <a:rPr dirty="0" sz="4150" spc="-130"/>
              <a:t> </a:t>
            </a:r>
            <a:r>
              <a:rPr dirty="0" sz="4150" spc="180"/>
              <a:t>Routes</a:t>
            </a:r>
            <a:r>
              <a:rPr dirty="0" sz="4150" spc="-130"/>
              <a:t> </a:t>
            </a:r>
            <a:r>
              <a:rPr dirty="0" sz="4150"/>
              <a:t>&amp;</a:t>
            </a:r>
            <a:r>
              <a:rPr dirty="0" sz="4150" spc="-130"/>
              <a:t> </a:t>
            </a:r>
            <a:r>
              <a:rPr dirty="0" sz="4150" spc="215"/>
              <a:t>Schedules</a:t>
            </a:r>
            <a:endParaRPr sz="4150"/>
          </a:p>
        </p:txBody>
      </p:sp>
      <p:grpSp>
        <p:nvGrpSpPr>
          <p:cNvPr id="3" name="object 3" descr=""/>
          <p:cNvGrpSpPr/>
          <p:nvPr/>
        </p:nvGrpSpPr>
        <p:grpSpPr>
          <a:xfrm>
            <a:off x="711250" y="4801209"/>
            <a:ext cx="16865600" cy="843280"/>
            <a:chOff x="711250" y="4801209"/>
            <a:chExt cx="16865600" cy="843280"/>
          </a:xfrm>
        </p:grpSpPr>
        <p:sp>
          <p:nvSpPr>
            <p:cNvPr id="4" name="object 4" descr=""/>
            <p:cNvSpPr/>
            <p:nvPr/>
          </p:nvSpPr>
          <p:spPr>
            <a:xfrm>
              <a:off x="711238" y="4801221"/>
              <a:ext cx="16865600" cy="638810"/>
            </a:xfrm>
            <a:custGeom>
              <a:avLst/>
              <a:gdLst/>
              <a:ahLst/>
              <a:cxnLst/>
              <a:rect l="l" t="t" r="r" b="b"/>
              <a:pathLst>
                <a:path w="16865600" h="638810">
                  <a:moveTo>
                    <a:pt x="16865537" y="616115"/>
                  </a:moveTo>
                  <a:lnTo>
                    <a:pt x="16859161" y="609714"/>
                  </a:lnTo>
                  <a:lnTo>
                    <a:pt x="5587377" y="609714"/>
                  </a:lnTo>
                  <a:lnTo>
                    <a:pt x="5593689" y="603377"/>
                  </a:lnTo>
                  <a:lnTo>
                    <a:pt x="5593689" y="6362"/>
                  </a:lnTo>
                  <a:lnTo>
                    <a:pt x="5587327" y="0"/>
                  </a:lnTo>
                  <a:lnTo>
                    <a:pt x="5571502" y="0"/>
                  </a:lnTo>
                  <a:lnTo>
                    <a:pt x="5565140" y="6362"/>
                  </a:lnTo>
                  <a:lnTo>
                    <a:pt x="5565229" y="603377"/>
                  </a:lnTo>
                  <a:lnTo>
                    <a:pt x="5571439" y="609714"/>
                  </a:lnTo>
                  <a:lnTo>
                    <a:pt x="6388" y="609714"/>
                  </a:lnTo>
                  <a:lnTo>
                    <a:pt x="0" y="616115"/>
                  </a:lnTo>
                  <a:lnTo>
                    <a:pt x="0" y="631939"/>
                  </a:lnTo>
                  <a:lnTo>
                    <a:pt x="6388" y="638302"/>
                  </a:lnTo>
                  <a:lnTo>
                    <a:pt x="16859161" y="638302"/>
                  </a:lnTo>
                  <a:lnTo>
                    <a:pt x="16865537" y="631939"/>
                  </a:lnTo>
                  <a:lnTo>
                    <a:pt x="16865537" y="61611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62075" y="518233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71856" y="457200"/>
                  </a:moveTo>
                  <a:lnTo>
                    <a:pt x="85344" y="457200"/>
                  </a:lnTo>
                  <a:lnTo>
                    <a:pt x="52116" y="450495"/>
                  </a:lnTo>
                  <a:lnTo>
                    <a:pt x="24989" y="432210"/>
                  </a:lnTo>
                  <a:lnTo>
                    <a:pt x="6704" y="405083"/>
                  </a:lnTo>
                  <a:lnTo>
                    <a:pt x="0" y="371856"/>
                  </a:lnTo>
                  <a:lnTo>
                    <a:pt x="0" y="85344"/>
                  </a:lnTo>
                  <a:lnTo>
                    <a:pt x="6704" y="52129"/>
                  </a:lnTo>
                  <a:lnTo>
                    <a:pt x="24989" y="25001"/>
                  </a:lnTo>
                  <a:lnTo>
                    <a:pt x="52116" y="6708"/>
                  </a:lnTo>
                  <a:lnTo>
                    <a:pt x="85344" y="0"/>
                  </a:lnTo>
                  <a:lnTo>
                    <a:pt x="371856" y="0"/>
                  </a:lnTo>
                  <a:lnTo>
                    <a:pt x="405083" y="6708"/>
                  </a:lnTo>
                  <a:lnTo>
                    <a:pt x="432210" y="25001"/>
                  </a:lnTo>
                  <a:lnTo>
                    <a:pt x="450495" y="52129"/>
                  </a:lnTo>
                  <a:lnTo>
                    <a:pt x="457200" y="85344"/>
                  </a:lnTo>
                  <a:lnTo>
                    <a:pt x="457200" y="371856"/>
                  </a:lnTo>
                  <a:lnTo>
                    <a:pt x="450495" y="405083"/>
                  </a:lnTo>
                  <a:lnTo>
                    <a:pt x="432210" y="432210"/>
                  </a:lnTo>
                  <a:lnTo>
                    <a:pt x="405083" y="450495"/>
                  </a:lnTo>
                  <a:lnTo>
                    <a:pt x="371856" y="45720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57305" y="517758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90114" y="466725"/>
                  </a:moveTo>
                  <a:lnTo>
                    <a:pt x="55046" y="459648"/>
                  </a:lnTo>
                  <a:lnTo>
                    <a:pt x="26395" y="440324"/>
                  </a:lnTo>
                  <a:lnTo>
                    <a:pt x="7072" y="411674"/>
                  </a:lnTo>
                  <a:lnTo>
                    <a:pt x="0" y="376606"/>
                  </a:lnTo>
                  <a:lnTo>
                    <a:pt x="0" y="90094"/>
                  </a:lnTo>
                  <a:lnTo>
                    <a:pt x="26395" y="26402"/>
                  </a:lnTo>
                  <a:lnTo>
                    <a:pt x="90114" y="0"/>
                  </a:lnTo>
                  <a:lnTo>
                    <a:pt x="376626" y="0"/>
                  </a:lnTo>
                  <a:lnTo>
                    <a:pt x="376626" y="4750"/>
                  </a:lnTo>
                  <a:lnTo>
                    <a:pt x="90114" y="4750"/>
                  </a:lnTo>
                  <a:lnTo>
                    <a:pt x="90114" y="9535"/>
                  </a:lnTo>
                  <a:lnTo>
                    <a:pt x="33131" y="33138"/>
                  </a:lnTo>
                  <a:lnTo>
                    <a:pt x="9525" y="90094"/>
                  </a:lnTo>
                  <a:lnTo>
                    <a:pt x="9525" y="376606"/>
                  </a:lnTo>
                  <a:lnTo>
                    <a:pt x="15859" y="407972"/>
                  </a:lnTo>
                  <a:lnTo>
                    <a:pt x="33131" y="433588"/>
                  </a:lnTo>
                  <a:lnTo>
                    <a:pt x="58748" y="450861"/>
                  </a:lnTo>
                  <a:lnTo>
                    <a:pt x="90114" y="457195"/>
                  </a:lnTo>
                  <a:lnTo>
                    <a:pt x="415312" y="457195"/>
                  </a:lnTo>
                  <a:lnTo>
                    <a:pt x="411676" y="459648"/>
                  </a:lnTo>
                  <a:lnTo>
                    <a:pt x="400291" y="461950"/>
                  </a:lnTo>
                  <a:lnTo>
                    <a:pt x="90114" y="461950"/>
                  </a:lnTo>
                  <a:lnTo>
                    <a:pt x="90114" y="466725"/>
                  </a:lnTo>
                  <a:close/>
                </a:path>
                <a:path w="466725" h="466725">
                  <a:moveTo>
                    <a:pt x="415312" y="457195"/>
                  </a:moveTo>
                  <a:lnTo>
                    <a:pt x="376626" y="457195"/>
                  </a:lnTo>
                  <a:lnTo>
                    <a:pt x="407974" y="450861"/>
                  </a:lnTo>
                  <a:lnTo>
                    <a:pt x="433581" y="433588"/>
                  </a:lnTo>
                  <a:lnTo>
                    <a:pt x="450851" y="407972"/>
                  </a:lnTo>
                  <a:lnTo>
                    <a:pt x="457184" y="376606"/>
                  </a:lnTo>
                  <a:lnTo>
                    <a:pt x="457184" y="90094"/>
                  </a:lnTo>
                  <a:lnTo>
                    <a:pt x="450851" y="58746"/>
                  </a:lnTo>
                  <a:lnTo>
                    <a:pt x="433581" y="33138"/>
                  </a:lnTo>
                  <a:lnTo>
                    <a:pt x="407974" y="15869"/>
                  </a:lnTo>
                  <a:lnTo>
                    <a:pt x="376626" y="9535"/>
                  </a:lnTo>
                  <a:lnTo>
                    <a:pt x="90114" y="9535"/>
                  </a:lnTo>
                  <a:lnTo>
                    <a:pt x="90114" y="4750"/>
                  </a:lnTo>
                  <a:lnTo>
                    <a:pt x="376626" y="4750"/>
                  </a:lnTo>
                  <a:lnTo>
                    <a:pt x="376626" y="0"/>
                  </a:lnTo>
                  <a:lnTo>
                    <a:pt x="411676" y="7082"/>
                  </a:lnTo>
                  <a:lnTo>
                    <a:pt x="440317" y="26402"/>
                  </a:lnTo>
                  <a:lnTo>
                    <a:pt x="459638" y="55043"/>
                  </a:lnTo>
                  <a:lnTo>
                    <a:pt x="466725" y="90094"/>
                  </a:lnTo>
                  <a:lnTo>
                    <a:pt x="466725" y="376606"/>
                  </a:lnTo>
                  <a:lnTo>
                    <a:pt x="459638" y="411674"/>
                  </a:lnTo>
                  <a:lnTo>
                    <a:pt x="440317" y="440324"/>
                  </a:lnTo>
                  <a:lnTo>
                    <a:pt x="415312" y="457195"/>
                  </a:lnTo>
                  <a:close/>
                </a:path>
                <a:path w="466725" h="466725">
                  <a:moveTo>
                    <a:pt x="376626" y="466725"/>
                  </a:moveTo>
                  <a:lnTo>
                    <a:pt x="90114" y="466725"/>
                  </a:lnTo>
                  <a:lnTo>
                    <a:pt x="90114" y="461950"/>
                  </a:lnTo>
                  <a:lnTo>
                    <a:pt x="376626" y="461950"/>
                  </a:lnTo>
                  <a:lnTo>
                    <a:pt x="376626" y="466725"/>
                  </a:lnTo>
                  <a:close/>
                </a:path>
                <a:path w="466725" h="466725">
                  <a:moveTo>
                    <a:pt x="376677" y="466725"/>
                  </a:moveTo>
                  <a:lnTo>
                    <a:pt x="376626" y="461950"/>
                  </a:lnTo>
                  <a:lnTo>
                    <a:pt x="400291" y="461950"/>
                  </a:lnTo>
                  <a:lnTo>
                    <a:pt x="376677" y="46672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218742" y="5160163"/>
            <a:ext cx="14351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95">
                <a:solidFill>
                  <a:srgbClr val="262525"/>
                </a:solidFill>
                <a:latin typeface="Garamond"/>
                <a:cs typeface="Garamond"/>
              </a:rPr>
              <a:t>1</a:t>
            </a:r>
            <a:endParaRPr sz="2500">
              <a:latin typeface="Garamond"/>
              <a:cs typeface="Garamond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025" y="3574145"/>
            <a:ext cx="66675" cy="666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025" y="3970324"/>
            <a:ext cx="66675" cy="666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025" y="4366503"/>
            <a:ext cx="66675" cy="6667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98550" y="1935490"/>
            <a:ext cx="15484475" cy="25787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Precise</a:t>
            </a:r>
            <a:r>
              <a:rPr dirty="0" sz="15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route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45">
                <a:solidFill>
                  <a:srgbClr val="262525"/>
                </a:solidFill>
                <a:latin typeface="Century Gothic"/>
                <a:cs typeface="Century Gothic"/>
              </a:rPr>
              <a:t>planning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14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5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25">
                <a:solidFill>
                  <a:srgbClr val="262525"/>
                </a:solidFill>
                <a:latin typeface="Century Gothic"/>
                <a:cs typeface="Century Gothic"/>
              </a:rPr>
              <a:t>schedule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85">
                <a:solidFill>
                  <a:srgbClr val="262525"/>
                </a:solidFill>
                <a:latin typeface="Century Gothic"/>
                <a:cs typeface="Century Gothic"/>
              </a:rPr>
              <a:t>adherence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35">
                <a:solidFill>
                  <a:srgbClr val="262525"/>
                </a:solidFill>
                <a:latin typeface="Century Gothic"/>
                <a:cs typeface="Century Gothic"/>
              </a:rPr>
              <a:t>are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vital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customer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satisfaction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14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5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50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20">
                <a:solidFill>
                  <a:srgbClr val="262525"/>
                </a:solidFill>
                <a:latin typeface="Century Gothic"/>
                <a:cs typeface="Century Gothic"/>
              </a:rPr>
              <a:t>efficiency.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55">
                <a:solidFill>
                  <a:srgbClr val="262525"/>
                </a:solidFill>
                <a:latin typeface="Century Gothic"/>
                <a:cs typeface="Century Gothic"/>
              </a:rPr>
              <a:t>These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30">
                <a:solidFill>
                  <a:srgbClr val="262525"/>
                </a:solidFill>
                <a:latin typeface="Century Gothic"/>
                <a:cs typeface="Century Gothic"/>
              </a:rPr>
              <a:t>define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70">
                <a:solidFill>
                  <a:srgbClr val="262525"/>
                </a:solidFill>
                <a:latin typeface="Century Gothic"/>
                <a:cs typeface="Century Gothic"/>
              </a:rPr>
              <a:t>movement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262525"/>
                </a:solidFill>
                <a:latin typeface="Century Gothic"/>
                <a:cs typeface="Century Gothic"/>
              </a:rPr>
              <a:t>network.</a:t>
            </a:r>
            <a:endParaRPr sz="15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550">
              <a:latin typeface="Century Gothic"/>
              <a:cs typeface="Century Gothic"/>
            </a:endParaRPr>
          </a:p>
          <a:p>
            <a:pPr algn="ctr" marR="4291965">
              <a:lnSpc>
                <a:spcPct val="100000"/>
              </a:lnSpc>
            </a:pPr>
            <a:r>
              <a:rPr dirty="0" sz="2500" spc="95">
                <a:solidFill>
                  <a:srgbClr val="262525"/>
                </a:solidFill>
                <a:latin typeface="Garamond"/>
                <a:cs typeface="Garamond"/>
              </a:rPr>
              <a:t>Routes</a:t>
            </a:r>
            <a:r>
              <a:rPr dirty="0" sz="2500" spc="-7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500" spc="55">
                <a:solidFill>
                  <a:srgbClr val="262525"/>
                </a:solidFill>
                <a:latin typeface="Garamond"/>
                <a:cs typeface="Garamond"/>
              </a:rPr>
              <a:t>Table</a:t>
            </a:r>
            <a:endParaRPr sz="2500">
              <a:latin typeface="Garamond"/>
              <a:cs typeface="Garamond"/>
            </a:endParaRPr>
          </a:p>
          <a:p>
            <a:pPr algn="ctr" marR="4291965">
              <a:lnSpc>
                <a:spcPct val="100000"/>
              </a:lnSpc>
              <a:spcBef>
                <a:spcPts val="1360"/>
              </a:spcBef>
            </a:pP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Defines</a:t>
            </a:r>
            <a:r>
              <a:rPr dirty="0" sz="15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5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262525"/>
                </a:solidFill>
                <a:latin typeface="Century Gothic"/>
                <a:cs typeface="Century Gothic"/>
              </a:rPr>
              <a:t>physical</a:t>
            </a:r>
            <a:r>
              <a:rPr dirty="0" sz="15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characteristics</a:t>
            </a:r>
            <a:r>
              <a:rPr dirty="0" sz="15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5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5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262525"/>
                </a:solidFill>
                <a:latin typeface="Century Gothic"/>
                <a:cs typeface="Century Gothic"/>
              </a:rPr>
              <a:t>journey.</a:t>
            </a:r>
            <a:endParaRPr sz="1550">
              <a:latin typeface="Century Gothic"/>
              <a:cs typeface="Century Gothic"/>
            </a:endParaRPr>
          </a:p>
          <a:p>
            <a:pPr marL="450850">
              <a:lnSpc>
                <a:spcPct val="100000"/>
              </a:lnSpc>
              <a:spcBef>
                <a:spcPts val="1660"/>
              </a:spcBef>
            </a:pPr>
            <a:r>
              <a:rPr dirty="0" sz="1550" spc="-40" b="1">
                <a:solidFill>
                  <a:srgbClr val="262525"/>
                </a:solidFill>
                <a:latin typeface="Verdana"/>
                <a:cs typeface="Verdana"/>
              </a:rPr>
              <a:t>RouteID</a:t>
            </a:r>
            <a:endParaRPr sz="1550">
              <a:latin typeface="Verdana"/>
              <a:cs typeface="Verdana"/>
            </a:endParaRPr>
          </a:p>
          <a:p>
            <a:pPr marL="450850" marR="10471150">
              <a:lnSpc>
                <a:spcPct val="167700"/>
              </a:lnSpc>
            </a:pPr>
            <a:r>
              <a:rPr dirty="0" sz="1550" spc="-110" b="1">
                <a:solidFill>
                  <a:srgbClr val="262525"/>
                </a:solidFill>
                <a:latin typeface="Verdana"/>
                <a:cs typeface="Verdana"/>
              </a:rPr>
              <a:t>SourceStation,</a:t>
            </a:r>
            <a:r>
              <a:rPr dirty="0" sz="1550" spc="-4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550" spc="-60" b="1">
                <a:solidFill>
                  <a:srgbClr val="262525"/>
                </a:solidFill>
                <a:latin typeface="Verdana"/>
                <a:cs typeface="Verdana"/>
              </a:rPr>
              <a:t>DestinationStation </a:t>
            </a:r>
            <a:r>
              <a:rPr dirty="0" sz="1550" spc="-105" b="1">
                <a:solidFill>
                  <a:srgbClr val="262525"/>
                </a:solidFill>
                <a:latin typeface="Verdana"/>
                <a:cs typeface="Verdana"/>
              </a:rPr>
              <a:t>TotalDistance,</a:t>
            </a:r>
            <a:r>
              <a:rPr dirty="0" sz="1550" spc="-114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550" spc="-125" b="1">
                <a:solidFill>
                  <a:srgbClr val="262525"/>
                </a:solidFill>
                <a:latin typeface="Verdana"/>
                <a:cs typeface="Verdana"/>
              </a:rPr>
              <a:t>Duration</a:t>
            </a:r>
            <a:r>
              <a:rPr dirty="0" sz="1550" spc="-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(For</a:t>
            </a:r>
            <a:r>
              <a:rPr dirty="0" sz="1550" spc="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75">
                <a:solidFill>
                  <a:srgbClr val="262525"/>
                </a:solidFill>
                <a:latin typeface="Century Gothic"/>
                <a:cs typeface="Century Gothic"/>
              </a:rPr>
              <a:t>accurate</a:t>
            </a:r>
            <a:r>
              <a:rPr dirty="0" sz="155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25">
                <a:solidFill>
                  <a:srgbClr val="262525"/>
                </a:solidFill>
                <a:latin typeface="Century Gothic"/>
                <a:cs typeface="Century Gothic"/>
              </a:rPr>
              <a:t>planning)</a:t>
            </a:r>
            <a:endParaRPr sz="1550">
              <a:latin typeface="Century Gothic"/>
              <a:cs typeface="Century Gothic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1763821" y="5177580"/>
            <a:ext cx="466725" cy="843280"/>
            <a:chOff x="11763821" y="5177580"/>
            <a:chExt cx="466725" cy="843280"/>
          </a:xfrm>
        </p:grpSpPr>
        <p:sp>
          <p:nvSpPr>
            <p:cNvPr id="13" name="object 13" descr=""/>
            <p:cNvSpPr/>
            <p:nvPr/>
          </p:nvSpPr>
          <p:spPr>
            <a:xfrm>
              <a:off x="11982906" y="5410931"/>
              <a:ext cx="28575" cy="610235"/>
            </a:xfrm>
            <a:custGeom>
              <a:avLst/>
              <a:gdLst/>
              <a:ahLst/>
              <a:cxnLst/>
              <a:rect l="l" t="t" r="r" b="b"/>
              <a:pathLst>
                <a:path w="28575" h="610235">
                  <a:moveTo>
                    <a:pt x="22189" y="609813"/>
                  </a:moveTo>
                  <a:lnTo>
                    <a:pt x="6370" y="609813"/>
                  </a:lnTo>
                  <a:lnTo>
                    <a:pt x="89" y="603412"/>
                  </a:lnTo>
                  <a:lnTo>
                    <a:pt x="0" y="6400"/>
                  </a:lnTo>
                  <a:lnTo>
                    <a:pt x="6370" y="0"/>
                  </a:lnTo>
                  <a:lnTo>
                    <a:pt x="22189" y="0"/>
                  </a:lnTo>
                  <a:lnTo>
                    <a:pt x="28559" y="6400"/>
                  </a:lnTo>
                  <a:lnTo>
                    <a:pt x="28559" y="603412"/>
                  </a:lnTo>
                  <a:lnTo>
                    <a:pt x="22189" y="60981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768571" y="518233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71856" y="457200"/>
                  </a:moveTo>
                  <a:lnTo>
                    <a:pt x="85344" y="457200"/>
                  </a:lnTo>
                  <a:lnTo>
                    <a:pt x="52129" y="450495"/>
                  </a:lnTo>
                  <a:lnTo>
                    <a:pt x="25001" y="432210"/>
                  </a:lnTo>
                  <a:lnTo>
                    <a:pt x="6708" y="405083"/>
                  </a:lnTo>
                  <a:lnTo>
                    <a:pt x="0" y="371856"/>
                  </a:lnTo>
                  <a:lnTo>
                    <a:pt x="0" y="85344"/>
                  </a:lnTo>
                  <a:lnTo>
                    <a:pt x="6708" y="52129"/>
                  </a:lnTo>
                  <a:lnTo>
                    <a:pt x="25001" y="25001"/>
                  </a:lnTo>
                  <a:lnTo>
                    <a:pt x="52129" y="6708"/>
                  </a:lnTo>
                  <a:lnTo>
                    <a:pt x="85344" y="0"/>
                  </a:lnTo>
                  <a:lnTo>
                    <a:pt x="371856" y="0"/>
                  </a:lnTo>
                  <a:lnTo>
                    <a:pt x="405083" y="6708"/>
                  </a:lnTo>
                  <a:lnTo>
                    <a:pt x="432210" y="25001"/>
                  </a:lnTo>
                  <a:lnTo>
                    <a:pt x="450495" y="52129"/>
                  </a:lnTo>
                  <a:lnTo>
                    <a:pt x="457200" y="85344"/>
                  </a:lnTo>
                  <a:lnTo>
                    <a:pt x="457200" y="371856"/>
                  </a:lnTo>
                  <a:lnTo>
                    <a:pt x="450495" y="405083"/>
                  </a:lnTo>
                  <a:lnTo>
                    <a:pt x="432210" y="432210"/>
                  </a:lnTo>
                  <a:lnTo>
                    <a:pt x="405083" y="450495"/>
                  </a:lnTo>
                  <a:lnTo>
                    <a:pt x="371856" y="45720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763821" y="517758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90094" y="466725"/>
                  </a:moveTo>
                  <a:lnTo>
                    <a:pt x="55043" y="459648"/>
                  </a:lnTo>
                  <a:lnTo>
                    <a:pt x="26402" y="440324"/>
                  </a:lnTo>
                  <a:lnTo>
                    <a:pt x="7082" y="411674"/>
                  </a:lnTo>
                  <a:lnTo>
                    <a:pt x="0" y="376606"/>
                  </a:lnTo>
                  <a:lnTo>
                    <a:pt x="0" y="90094"/>
                  </a:lnTo>
                  <a:lnTo>
                    <a:pt x="26402" y="26402"/>
                  </a:lnTo>
                  <a:lnTo>
                    <a:pt x="90094" y="0"/>
                  </a:lnTo>
                  <a:lnTo>
                    <a:pt x="376606" y="0"/>
                  </a:lnTo>
                  <a:lnTo>
                    <a:pt x="376606" y="4750"/>
                  </a:lnTo>
                  <a:lnTo>
                    <a:pt x="90094" y="4750"/>
                  </a:lnTo>
                  <a:lnTo>
                    <a:pt x="90094" y="9535"/>
                  </a:lnTo>
                  <a:lnTo>
                    <a:pt x="33138" y="33138"/>
                  </a:lnTo>
                  <a:lnTo>
                    <a:pt x="9535" y="90094"/>
                  </a:lnTo>
                  <a:lnTo>
                    <a:pt x="9535" y="376606"/>
                  </a:lnTo>
                  <a:lnTo>
                    <a:pt x="15869" y="407972"/>
                  </a:lnTo>
                  <a:lnTo>
                    <a:pt x="33138" y="433588"/>
                  </a:lnTo>
                  <a:lnTo>
                    <a:pt x="58745" y="450861"/>
                  </a:lnTo>
                  <a:lnTo>
                    <a:pt x="90094" y="457195"/>
                  </a:lnTo>
                  <a:lnTo>
                    <a:pt x="415310" y="457195"/>
                  </a:lnTo>
                  <a:lnTo>
                    <a:pt x="411674" y="459648"/>
                  </a:lnTo>
                  <a:lnTo>
                    <a:pt x="400283" y="461950"/>
                  </a:lnTo>
                  <a:lnTo>
                    <a:pt x="90094" y="461950"/>
                  </a:lnTo>
                  <a:lnTo>
                    <a:pt x="90094" y="466725"/>
                  </a:lnTo>
                  <a:close/>
                </a:path>
                <a:path w="466725" h="466725">
                  <a:moveTo>
                    <a:pt x="415310" y="457195"/>
                  </a:moveTo>
                  <a:lnTo>
                    <a:pt x="376606" y="457195"/>
                  </a:lnTo>
                  <a:lnTo>
                    <a:pt x="407971" y="450861"/>
                  </a:lnTo>
                  <a:lnTo>
                    <a:pt x="433588" y="433588"/>
                  </a:lnTo>
                  <a:lnTo>
                    <a:pt x="450861" y="407972"/>
                  </a:lnTo>
                  <a:lnTo>
                    <a:pt x="457195" y="376606"/>
                  </a:lnTo>
                  <a:lnTo>
                    <a:pt x="457195" y="90094"/>
                  </a:lnTo>
                  <a:lnTo>
                    <a:pt x="450861" y="58746"/>
                  </a:lnTo>
                  <a:lnTo>
                    <a:pt x="433588" y="33138"/>
                  </a:lnTo>
                  <a:lnTo>
                    <a:pt x="407971" y="15869"/>
                  </a:lnTo>
                  <a:lnTo>
                    <a:pt x="376606" y="9535"/>
                  </a:lnTo>
                  <a:lnTo>
                    <a:pt x="90094" y="9535"/>
                  </a:lnTo>
                  <a:lnTo>
                    <a:pt x="90094" y="4750"/>
                  </a:lnTo>
                  <a:lnTo>
                    <a:pt x="376606" y="4750"/>
                  </a:lnTo>
                  <a:lnTo>
                    <a:pt x="376606" y="0"/>
                  </a:lnTo>
                  <a:lnTo>
                    <a:pt x="411674" y="7082"/>
                  </a:lnTo>
                  <a:lnTo>
                    <a:pt x="440324" y="26402"/>
                  </a:lnTo>
                  <a:lnTo>
                    <a:pt x="459647" y="55043"/>
                  </a:lnTo>
                  <a:lnTo>
                    <a:pt x="466725" y="90094"/>
                  </a:lnTo>
                  <a:lnTo>
                    <a:pt x="466725" y="376606"/>
                  </a:lnTo>
                  <a:lnTo>
                    <a:pt x="459647" y="411674"/>
                  </a:lnTo>
                  <a:lnTo>
                    <a:pt x="440324" y="440324"/>
                  </a:lnTo>
                  <a:lnTo>
                    <a:pt x="415310" y="457195"/>
                  </a:lnTo>
                  <a:close/>
                </a:path>
                <a:path w="466725" h="466725">
                  <a:moveTo>
                    <a:pt x="376606" y="466725"/>
                  </a:moveTo>
                  <a:lnTo>
                    <a:pt x="90094" y="466725"/>
                  </a:lnTo>
                  <a:lnTo>
                    <a:pt x="90094" y="461950"/>
                  </a:lnTo>
                  <a:lnTo>
                    <a:pt x="376606" y="461950"/>
                  </a:lnTo>
                  <a:lnTo>
                    <a:pt x="376606" y="466725"/>
                  </a:lnTo>
                  <a:close/>
                </a:path>
                <a:path w="466725" h="466725">
                  <a:moveTo>
                    <a:pt x="376657" y="466725"/>
                  </a:moveTo>
                  <a:lnTo>
                    <a:pt x="376606" y="461950"/>
                  </a:lnTo>
                  <a:lnTo>
                    <a:pt x="400283" y="461950"/>
                  </a:lnTo>
                  <a:lnTo>
                    <a:pt x="376657" y="46672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899193" y="5160163"/>
            <a:ext cx="1955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10">
                <a:solidFill>
                  <a:srgbClr val="262525"/>
                </a:solidFill>
                <a:latin typeface="Garamond"/>
                <a:cs typeface="Garamond"/>
              </a:rPr>
              <a:t>2</a:t>
            </a:r>
            <a:endParaRPr sz="2500">
              <a:latin typeface="Garamond"/>
              <a:cs typeface="Garamond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8551" y="7286518"/>
            <a:ext cx="66675" cy="666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8551" y="7682696"/>
            <a:ext cx="66675" cy="666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8551" y="8078875"/>
            <a:ext cx="66675" cy="66675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711249" y="8539013"/>
            <a:ext cx="16865600" cy="863600"/>
            <a:chOff x="711249" y="8539013"/>
            <a:chExt cx="16865600" cy="863600"/>
          </a:xfrm>
        </p:grpSpPr>
        <p:sp>
          <p:nvSpPr>
            <p:cNvPr id="21" name="object 21" descr=""/>
            <p:cNvSpPr/>
            <p:nvPr/>
          </p:nvSpPr>
          <p:spPr>
            <a:xfrm>
              <a:off x="711249" y="8539013"/>
              <a:ext cx="16865600" cy="863600"/>
            </a:xfrm>
            <a:custGeom>
              <a:avLst/>
              <a:gdLst/>
              <a:ahLst/>
              <a:cxnLst/>
              <a:rect l="l" t="t" r="r" b="b"/>
              <a:pathLst>
                <a:path w="16865600" h="863600">
                  <a:moveTo>
                    <a:pt x="16780093" y="863497"/>
                  </a:moveTo>
                  <a:lnTo>
                    <a:pt x="85344" y="863497"/>
                  </a:lnTo>
                  <a:lnTo>
                    <a:pt x="52118" y="856773"/>
                  </a:lnTo>
                  <a:lnTo>
                    <a:pt x="24991" y="838481"/>
                  </a:lnTo>
                  <a:lnTo>
                    <a:pt x="6705" y="811326"/>
                  </a:lnTo>
                  <a:lnTo>
                    <a:pt x="0" y="778082"/>
                  </a:lnTo>
                  <a:lnTo>
                    <a:pt x="0" y="85332"/>
                  </a:lnTo>
                  <a:lnTo>
                    <a:pt x="6705" y="52105"/>
                  </a:lnTo>
                  <a:lnTo>
                    <a:pt x="24991" y="24978"/>
                  </a:lnTo>
                  <a:lnTo>
                    <a:pt x="52118" y="6692"/>
                  </a:lnTo>
                  <a:lnTo>
                    <a:pt x="85344" y="0"/>
                  </a:lnTo>
                  <a:lnTo>
                    <a:pt x="16780093" y="0"/>
                  </a:lnTo>
                  <a:lnTo>
                    <a:pt x="16813321" y="6692"/>
                  </a:lnTo>
                  <a:lnTo>
                    <a:pt x="16840448" y="24978"/>
                  </a:lnTo>
                  <a:lnTo>
                    <a:pt x="16858733" y="52105"/>
                  </a:lnTo>
                  <a:lnTo>
                    <a:pt x="16865192" y="84118"/>
                  </a:lnTo>
                  <a:lnTo>
                    <a:pt x="16865192" y="779294"/>
                  </a:lnTo>
                  <a:lnTo>
                    <a:pt x="16858722" y="811326"/>
                  </a:lnTo>
                  <a:lnTo>
                    <a:pt x="16840380" y="838481"/>
                  </a:lnTo>
                  <a:lnTo>
                    <a:pt x="16813245" y="856773"/>
                  </a:lnTo>
                  <a:lnTo>
                    <a:pt x="16813066" y="856773"/>
                  </a:lnTo>
                  <a:lnTo>
                    <a:pt x="16780093" y="863497"/>
                  </a:lnTo>
                  <a:close/>
                </a:path>
              </a:pathLst>
            </a:custGeom>
            <a:solidFill>
              <a:srgbClr val="B3E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" y="8853190"/>
              <a:ext cx="254031" cy="20314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358900" y="6171489"/>
            <a:ext cx="14291944" cy="286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985000">
              <a:lnSpc>
                <a:spcPct val="100000"/>
              </a:lnSpc>
              <a:spcBef>
                <a:spcPts val="100"/>
              </a:spcBef>
            </a:pPr>
            <a:r>
              <a:rPr dirty="0" sz="2500" spc="105">
                <a:solidFill>
                  <a:srgbClr val="262525"/>
                </a:solidFill>
                <a:latin typeface="Garamond"/>
                <a:cs typeface="Garamond"/>
              </a:rPr>
              <a:t>BusSchedules</a:t>
            </a:r>
            <a:r>
              <a:rPr dirty="0" sz="2500" spc="-5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500" spc="45">
                <a:solidFill>
                  <a:srgbClr val="262525"/>
                </a:solidFill>
                <a:latin typeface="Garamond"/>
                <a:cs typeface="Garamond"/>
              </a:rPr>
              <a:t>Table</a:t>
            </a:r>
            <a:endParaRPr sz="2500">
              <a:latin typeface="Garamond"/>
              <a:cs typeface="Garamond"/>
            </a:endParaRPr>
          </a:p>
          <a:p>
            <a:pPr algn="ctr" marL="6985000">
              <a:lnSpc>
                <a:spcPct val="100000"/>
              </a:lnSpc>
              <a:spcBef>
                <a:spcPts val="1360"/>
              </a:spcBef>
            </a:pP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Defines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the time-</a:t>
            </a:r>
            <a:r>
              <a:rPr dirty="0" sz="1550" spc="-70">
                <a:solidFill>
                  <a:srgbClr val="262525"/>
                </a:solidFill>
                <a:latin typeface="Century Gothic"/>
                <a:cs typeface="Century Gothic"/>
              </a:rPr>
              <a:t>bound</a:t>
            </a:r>
            <a:r>
              <a:rPr dirty="0" sz="15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events</a:t>
            </a:r>
            <a:r>
              <a:rPr dirty="0" sz="15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of </a:t>
            </a:r>
            <a:r>
              <a:rPr dirty="0" sz="1550" spc="-20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5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262525"/>
                </a:solidFill>
                <a:latin typeface="Century Gothic"/>
                <a:cs typeface="Century Gothic"/>
              </a:rPr>
              <a:t>trip.</a:t>
            </a:r>
            <a:endParaRPr sz="1550">
              <a:latin typeface="Century Gothic"/>
              <a:cs typeface="Century Gothic"/>
            </a:endParaRPr>
          </a:p>
          <a:p>
            <a:pPr marL="5497195" marR="6057265">
              <a:lnSpc>
                <a:spcPct val="167700"/>
              </a:lnSpc>
              <a:spcBef>
                <a:spcPts val="400"/>
              </a:spcBef>
            </a:pPr>
            <a:r>
              <a:rPr dirty="0" sz="1550" spc="-135" b="1">
                <a:solidFill>
                  <a:srgbClr val="262525"/>
                </a:solidFill>
                <a:latin typeface="Verdana"/>
                <a:cs typeface="Verdana"/>
              </a:rPr>
              <a:t>ScheduleID,</a:t>
            </a:r>
            <a:r>
              <a:rPr dirty="0" sz="1550" spc="-114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550" spc="-20" b="1">
                <a:solidFill>
                  <a:srgbClr val="262525"/>
                </a:solidFill>
                <a:latin typeface="Verdana"/>
                <a:cs typeface="Verdana"/>
              </a:rPr>
              <a:t>BusID </a:t>
            </a:r>
            <a:r>
              <a:rPr dirty="0" sz="1550" spc="-120" b="1">
                <a:solidFill>
                  <a:srgbClr val="262525"/>
                </a:solidFill>
                <a:latin typeface="Verdana"/>
                <a:cs typeface="Verdana"/>
              </a:rPr>
              <a:t>DepartureTime,</a:t>
            </a:r>
            <a:r>
              <a:rPr dirty="0" sz="1550" spc="-100" b="1">
                <a:solidFill>
                  <a:srgbClr val="262525"/>
                </a:solidFill>
                <a:latin typeface="Verdana"/>
                <a:cs typeface="Verdana"/>
              </a:rPr>
              <a:t> ArrivalTime</a:t>
            </a:r>
            <a:endParaRPr sz="1550">
              <a:latin typeface="Verdana"/>
              <a:cs typeface="Verdana"/>
            </a:endParaRPr>
          </a:p>
          <a:p>
            <a:pPr marL="5497195">
              <a:lnSpc>
                <a:spcPct val="100000"/>
              </a:lnSpc>
              <a:spcBef>
                <a:spcPts val="1260"/>
              </a:spcBef>
            </a:pPr>
            <a:r>
              <a:rPr dirty="0" sz="1550" spc="-135" b="1">
                <a:solidFill>
                  <a:srgbClr val="262525"/>
                </a:solidFill>
                <a:latin typeface="Verdana"/>
                <a:cs typeface="Verdana"/>
              </a:rPr>
              <a:t>PlatformNumber</a:t>
            </a:r>
            <a:r>
              <a:rPr dirty="0" sz="1550" spc="-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550">
                <a:solidFill>
                  <a:srgbClr val="262525"/>
                </a:solidFill>
                <a:latin typeface="Century Gothic"/>
                <a:cs typeface="Century Gothic"/>
              </a:rPr>
              <a:t>(Facilitates</a:t>
            </a:r>
            <a:r>
              <a:rPr dirty="0" sz="15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262525"/>
                </a:solidFill>
                <a:latin typeface="Century Gothic"/>
                <a:cs typeface="Century Gothic"/>
              </a:rPr>
              <a:t>terminal</a:t>
            </a:r>
            <a:r>
              <a:rPr dirty="0" sz="15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550" spc="-10">
                <a:solidFill>
                  <a:srgbClr val="262525"/>
                </a:solidFill>
                <a:latin typeface="Century Gothic"/>
                <a:cs typeface="Century Gothic"/>
              </a:rPr>
              <a:t>logistics)</a:t>
            </a:r>
            <a:endParaRPr sz="15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5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5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550" spc="-114" b="1">
                <a:latin typeface="Verdana"/>
                <a:cs typeface="Verdana"/>
              </a:rPr>
              <a:t>Benefit:</a:t>
            </a:r>
            <a:r>
              <a:rPr dirty="0" sz="1550" spc="-65" b="1">
                <a:latin typeface="Verdana"/>
                <a:cs typeface="Verdana"/>
              </a:rPr>
              <a:t> </a:t>
            </a:r>
            <a:r>
              <a:rPr dirty="0" sz="1550" spc="60">
                <a:latin typeface="Century Gothic"/>
                <a:cs typeface="Century Gothic"/>
              </a:rPr>
              <a:t>The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structure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ensures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buses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run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 spc="-10">
                <a:latin typeface="Century Gothic"/>
                <a:cs typeface="Century Gothic"/>
              </a:rPr>
              <a:t>on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time,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minimizing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delays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 spc="-114">
                <a:latin typeface="Century Gothic"/>
                <a:cs typeface="Century Gothic"/>
              </a:rPr>
              <a:t>and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 spc="-30">
                <a:latin typeface="Century Gothic"/>
                <a:cs typeface="Century Gothic"/>
              </a:rPr>
              <a:t>allowing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the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system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to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 spc="-65">
                <a:latin typeface="Century Gothic"/>
                <a:cs typeface="Century Gothic"/>
              </a:rPr>
              <a:t>generate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real-time,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 spc="-75">
                <a:latin typeface="Century Gothic"/>
                <a:cs typeface="Century Gothic"/>
              </a:rPr>
              <a:t>accurate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 spc="-20">
                <a:latin typeface="Century Gothic"/>
                <a:cs typeface="Century Gothic"/>
              </a:rPr>
              <a:t>timetables</a:t>
            </a:r>
            <a:r>
              <a:rPr dirty="0" sz="1550" spc="40">
                <a:latin typeface="Century Gothic"/>
                <a:cs typeface="Century Gothic"/>
              </a:rPr>
              <a:t> </a:t>
            </a:r>
            <a:r>
              <a:rPr dirty="0" sz="1550">
                <a:latin typeface="Century Gothic"/>
                <a:cs typeface="Century Gothic"/>
              </a:rPr>
              <a:t>for</a:t>
            </a:r>
            <a:r>
              <a:rPr dirty="0" sz="1550" spc="35">
                <a:latin typeface="Century Gothic"/>
                <a:cs typeface="Century Gothic"/>
              </a:rPr>
              <a:t> </a:t>
            </a:r>
            <a:r>
              <a:rPr dirty="0" sz="1550" spc="-10">
                <a:latin typeface="Century Gothic"/>
                <a:cs typeface="Century Gothic"/>
              </a:rPr>
              <a:t>passengers.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536" y="1521716"/>
            <a:ext cx="10344785" cy="911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00" spc="290"/>
              <a:t>Human</a:t>
            </a:r>
            <a:r>
              <a:rPr dirty="0" sz="5800" spc="-204"/>
              <a:t> </a:t>
            </a:r>
            <a:r>
              <a:rPr dirty="0" sz="5800" spc="265"/>
              <a:t>Resources</a:t>
            </a:r>
            <a:r>
              <a:rPr dirty="0" sz="5800" spc="-204"/>
              <a:t> </a:t>
            </a:r>
            <a:r>
              <a:rPr dirty="0" sz="5800"/>
              <a:t>&amp;</a:t>
            </a:r>
            <a:r>
              <a:rPr dirty="0" sz="5800" spc="-204"/>
              <a:t> </a:t>
            </a:r>
            <a:r>
              <a:rPr dirty="0" sz="5800" spc="170"/>
              <a:t>Bus</a:t>
            </a:r>
            <a:r>
              <a:rPr dirty="0" sz="5800" spc="-204"/>
              <a:t> </a:t>
            </a:r>
            <a:r>
              <a:rPr dirty="0" sz="5800" spc="195"/>
              <a:t>Upkeep</a:t>
            </a:r>
            <a:endParaRPr sz="5800"/>
          </a:p>
        </p:txBody>
      </p:sp>
      <p:sp>
        <p:nvSpPr>
          <p:cNvPr id="3" name="object 3" descr=""/>
          <p:cNvSpPr txBox="1"/>
          <p:nvPr/>
        </p:nvSpPr>
        <p:spPr>
          <a:xfrm>
            <a:off x="979536" y="2974614"/>
            <a:ext cx="15810865" cy="920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90"/>
              </a:spcBef>
            </a:pP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Operations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module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integrates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65">
                <a:solidFill>
                  <a:srgbClr val="262525"/>
                </a:solidFill>
                <a:latin typeface="Century Gothic"/>
                <a:cs typeface="Century Gothic"/>
              </a:rPr>
              <a:t>staff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assignment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vehicle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health,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ensuring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that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every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scheduled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trip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19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14">
                <a:solidFill>
                  <a:srgbClr val="262525"/>
                </a:solidFill>
                <a:latin typeface="Century Gothic"/>
                <a:cs typeface="Century Gothic"/>
              </a:rPr>
              <a:t>manned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by qualified</a:t>
            </a:r>
            <a:r>
              <a:rPr dirty="0" sz="2150" spc="-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personnel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driven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by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4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safe,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reliable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vehicle.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79536" y="4559783"/>
            <a:ext cx="5721985" cy="1033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00">
                <a:solidFill>
                  <a:srgbClr val="262525"/>
                </a:solidFill>
                <a:latin typeface="Garamond"/>
                <a:cs typeface="Garamond"/>
              </a:rPr>
              <a:t>Staff</a:t>
            </a:r>
            <a:r>
              <a:rPr dirty="0" sz="2850" spc="-8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80">
                <a:solidFill>
                  <a:srgbClr val="262525"/>
                </a:solidFill>
                <a:latin typeface="Garamond"/>
                <a:cs typeface="Garamond"/>
              </a:rPr>
              <a:t>Table</a:t>
            </a:r>
            <a:endParaRPr sz="285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 sz="2150" spc="105">
                <a:solidFill>
                  <a:srgbClr val="262525"/>
                </a:solidFill>
                <a:latin typeface="Century Gothic"/>
                <a:cs typeface="Century Gothic"/>
              </a:rPr>
              <a:t>Tracks</a:t>
            </a:r>
            <a:r>
              <a:rPr dirty="0" sz="21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personnel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their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assignments.</a:t>
            </a:r>
            <a:endParaRPr sz="2150">
              <a:latin typeface="Century Gothic"/>
              <a:cs typeface="Century Gothic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486" y="6024265"/>
            <a:ext cx="85725" cy="8572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09339" y="5857641"/>
            <a:ext cx="5430520" cy="14643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-190" b="1">
                <a:solidFill>
                  <a:srgbClr val="262525"/>
                </a:solidFill>
                <a:latin typeface="Verdana"/>
                <a:cs typeface="Verdana"/>
              </a:rPr>
              <a:t>StaffID,</a:t>
            </a:r>
            <a:r>
              <a:rPr dirty="0" sz="2150" spc="-17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 spc="-20" b="1">
                <a:solidFill>
                  <a:srgbClr val="262525"/>
                </a:solidFill>
                <a:latin typeface="Verdana"/>
                <a:cs typeface="Verdana"/>
              </a:rPr>
              <a:t>Name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150" spc="-180" b="1">
                <a:solidFill>
                  <a:srgbClr val="262525"/>
                </a:solidFill>
                <a:latin typeface="Verdana"/>
                <a:cs typeface="Verdana"/>
              </a:rPr>
              <a:t>Role</a:t>
            </a:r>
            <a:r>
              <a:rPr dirty="0" sz="2150" spc="-4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(Driver,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Conductor,</a:t>
            </a:r>
            <a:r>
              <a:rPr dirty="0" sz="2150" spc="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Mechanic)</a:t>
            </a:r>
            <a:endParaRPr sz="21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150" spc="-235" b="1">
                <a:solidFill>
                  <a:srgbClr val="262525"/>
                </a:solidFill>
                <a:latin typeface="Verdana"/>
                <a:cs typeface="Verdana"/>
              </a:rPr>
              <a:t>BusID,</a:t>
            </a:r>
            <a:r>
              <a:rPr dirty="0" sz="2150" spc="-2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 spc="-135" b="1">
                <a:solidFill>
                  <a:srgbClr val="262525"/>
                </a:solidFill>
                <a:latin typeface="Verdana"/>
                <a:cs typeface="Verdana"/>
              </a:rPr>
              <a:t>Shift</a:t>
            </a:r>
            <a:r>
              <a:rPr dirty="0" sz="2150" spc="-9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(Current</a:t>
            </a:r>
            <a:r>
              <a:rPr dirty="0" sz="21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assignment</a:t>
            </a:r>
            <a:r>
              <a:rPr dirty="0" sz="21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details)</a:t>
            </a:r>
            <a:endParaRPr sz="2150">
              <a:latin typeface="Century Gothic"/>
              <a:cs typeface="Century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486" y="6577020"/>
            <a:ext cx="85725" cy="857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486" y="7129774"/>
            <a:ext cx="85725" cy="8572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308419" y="4559783"/>
            <a:ext cx="6373495" cy="1033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35">
                <a:solidFill>
                  <a:srgbClr val="262525"/>
                </a:solidFill>
                <a:latin typeface="Garamond"/>
                <a:cs typeface="Garamond"/>
              </a:rPr>
              <a:t>MaintenanceLogs</a:t>
            </a:r>
            <a:r>
              <a:rPr dirty="0" sz="2850" spc="-3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70">
                <a:solidFill>
                  <a:srgbClr val="262525"/>
                </a:solidFill>
                <a:latin typeface="Garamond"/>
                <a:cs typeface="Garamond"/>
              </a:rPr>
              <a:t>Table</a:t>
            </a:r>
            <a:endParaRPr sz="285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Documents</a:t>
            </a:r>
            <a:r>
              <a:rPr dirty="0" sz="21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repairs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service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requirements.</a:t>
            </a:r>
            <a:endParaRPr sz="2150">
              <a:latin typeface="Century Gothic"/>
              <a:cs typeface="Century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6369" y="6024265"/>
            <a:ext cx="85725" cy="8572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638222" y="5857641"/>
            <a:ext cx="6708140" cy="14643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-229" b="1">
                <a:solidFill>
                  <a:srgbClr val="262525"/>
                </a:solidFill>
                <a:latin typeface="Verdana"/>
                <a:cs typeface="Verdana"/>
              </a:rPr>
              <a:t>LogID,</a:t>
            </a:r>
            <a:r>
              <a:rPr dirty="0" sz="2150" spc="-17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 spc="-235" b="1">
                <a:solidFill>
                  <a:srgbClr val="262525"/>
                </a:solidFill>
                <a:latin typeface="Verdana"/>
                <a:cs typeface="Verdana"/>
              </a:rPr>
              <a:t>BusID,</a:t>
            </a:r>
            <a:r>
              <a:rPr dirty="0" sz="2150" spc="-17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 spc="-60" b="1">
                <a:solidFill>
                  <a:srgbClr val="262525"/>
                </a:solidFill>
                <a:latin typeface="Verdana"/>
                <a:cs typeface="Verdana"/>
              </a:rPr>
              <a:t>MechanicID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150" spc="-175" b="1">
                <a:solidFill>
                  <a:srgbClr val="262525"/>
                </a:solidFill>
                <a:latin typeface="Verdana"/>
                <a:cs typeface="Verdana"/>
              </a:rPr>
              <a:t>IssueReported,</a:t>
            </a:r>
            <a:r>
              <a:rPr dirty="0" sz="2150" spc="-9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 spc="-30" b="1">
                <a:solidFill>
                  <a:srgbClr val="262525"/>
                </a:solidFill>
                <a:latin typeface="Verdana"/>
                <a:cs typeface="Verdana"/>
              </a:rPr>
              <a:t>ActionTaken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150" spc="-175" b="1">
                <a:solidFill>
                  <a:srgbClr val="262525"/>
                </a:solidFill>
                <a:latin typeface="Verdana"/>
                <a:cs typeface="Verdana"/>
              </a:rPr>
              <a:t>NextDueDate</a:t>
            </a:r>
            <a:r>
              <a:rPr dirty="0" sz="215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(Predictive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90">
                <a:solidFill>
                  <a:srgbClr val="262525"/>
                </a:solidFill>
                <a:latin typeface="Century Gothic"/>
                <a:cs typeface="Century Gothic"/>
              </a:rPr>
              <a:t>maintenance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scheduling)</a:t>
            </a:r>
            <a:endParaRPr sz="2150">
              <a:latin typeface="Century Gothic"/>
              <a:cs typeface="Century Gothic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6369" y="6577020"/>
            <a:ext cx="85725" cy="857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6369" y="7129774"/>
            <a:ext cx="85725" cy="8572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79536" y="7735696"/>
            <a:ext cx="16313150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-195" b="1">
                <a:solidFill>
                  <a:srgbClr val="262525"/>
                </a:solidFill>
                <a:latin typeface="Verdana"/>
                <a:cs typeface="Verdana"/>
              </a:rPr>
              <a:t>Importance:</a:t>
            </a:r>
            <a:r>
              <a:rPr dirty="0" sz="2150" spc="-13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Proper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logging</a:t>
            </a:r>
            <a:r>
              <a:rPr dirty="0" sz="21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ensures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vehicle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safety,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85">
                <a:solidFill>
                  <a:srgbClr val="262525"/>
                </a:solidFill>
                <a:latin typeface="Century Gothic"/>
                <a:cs typeface="Century Gothic"/>
              </a:rPr>
              <a:t>compliance,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proactive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service,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minimizing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unexpected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breakdowns.</a:t>
            </a:r>
            <a:endParaRPr sz="21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859" y="380007"/>
            <a:ext cx="66344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35"/>
              <a:t>Beyond</a:t>
            </a:r>
            <a:r>
              <a:rPr dirty="0" sz="3350" spc="-60"/>
              <a:t> </a:t>
            </a:r>
            <a:r>
              <a:rPr dirty="0" sz="3350" spc="155"/>
              <a:t>Passengers:</a:t>
            </a:r>
            <a:r>
              <a:rPr dirty="0" sz="3350" spc="-60"/>
              <a:t> </a:t>
            </a:r>
            <a:r>
              <a:rPr dirty="0" sz="3350" spc="150"/>
              <a:t>Freight</a:t>
            </a:r>
            <a:r>
              <a:rPr dirty="0" sz="3350" spc="-60"/>
              <a:t> </a:t>
            </a:r>
            <a:r>
              <a:rPr dirty="0" sz="3350" spc="155"/>
              <a:t>Services</a:t>
            </a:r>
            <a:endParaRPr sz="3350"/>
          </a:p>
        </p:txBody>
      </p:sp>
      <p:sp>
        <p:nvSpPr>
          <p:cNvPr id="3" name="object 3" descr=""/>
          <p:cNvSpPr txBox="1"/>
          <p:nvPr/>
        </p:nvSpPr>
        <p:spPr>
          <a:xfrm>
            <a:off x="563859" y="1296950"/>
            <a:ext cx="1322768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25">
                <a:solidFill>
                  <a:srgbClr val="262525"/>
                </a:solidFill>
                <a:latin typeface="Century Gothic"/>
                <a:cs typeface="Century Gothic"/>
              </a:rPr>
              <a:t>Integrating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freight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10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50">
                <a:solidFill>
                  <a:srgbClr val="262525"/>
                </a:solidFill>
                <a:latin typeface="Century Gothic"/>
                <a:cs typeface="Century Gothic"/>
              </a:rPr>
              <a:t>parcel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logistics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allows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1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30">
                <a:solidFill>
                  <a:srgbClr val="262525"/>
                </a:solidFill>
                <a:latin typeface="Century Gothic"/>
                <a:cs typeface="Century Gothic"/>
              </a:rPr>
              <a:t>operator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45">
                <a:solidFill>
                  <a:srgbClr val="262525"/>
                </a:solidFill>
                <a:latin typeface="Century Gothic"/>
                <a:cs typeface="Century Gothic"/>
              </a:rPr>
              <a:t>leverage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existing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routes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10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10">
                <a:solidFill>
                  <a:srgbClr val="262525"/>
                </a:solidFill>
                <a:latin typeface="Century Gothic"/>
                <a:cs typeface="Century Gothic"/>
              </a:rPr>
              <a:t>vehicles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60">
                <a:solidFill>
                  <a:srgbClr val="262525"/>
                </a:solidFill>
                <a:latin typeface="Century Gothic"/>
                <a:cs typeface="Century Gothic"/>
              </a:rPr>
              <a:t>generate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45">
                <a:solidFill>
                  <a:srgbClr val="262525"/>
                </a:solidFill>
                <a:latin typeface="Century Gothic"/>
                <a:cs typeface="Century Gothic"/>
              </a:rPr>
              <a:t>additional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30">
                <a:solidFill>
                  <a:srgbClr val="262525"/>
                </a:solidFill>
                <a:latin typeface="Century Gothic"/>
                <a:cs typeface="Century Gothic"/>
              </a:rPr>
              <a:t>revenue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streams,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diversifying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1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2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>
                <a:solidFill>
                  <a:srgbClr val="262525"/>
                </a:solidFill>
                <a:latin typeface="Century Gothic"/>
                <a:cs typeface="Century Gothic"/>
              </a:rPr>
              <a:t>business</a:t>
            </a:r>
            <a:r>
              <a:rPr dirty="0" sz="12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250" spc="-10">
                <a:solidFill>
                  <a:srgbClr val="262525"/>
                </a:solidFill>
                <a:latin typeface="Century Gothic"/>
                <a:cs typeface="Century Gothic"/>
              </a:rPr>
              <a:t>model.</a:t>
            </a:r>
            <a:endParaRPr sz="125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560" y="1771948"/>
            <a:ext cx="17134910" cy="749979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539909" y="5264435"/>
            <a:ext cx="158686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0">
                <a:solidFill>
                  <a:srgbClr val="FFFFFF"/>
                </a:solidFill>
                <a:latin typeface="Garamond"/>
                <a:cs typeface="Garamond"/>
              </a:rPr>
              <a:t>FreightBookings</a:t>
            </a:r>
            <a:endParaRPr sz="1750">
              <a:latin typeface="Garamond"/>
              <a:cs typeface="Garamond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786147" y="5509677"/>
            <a:ext cx="70104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0">
                <a:solidFill>
                  <a:srgbClr val="FFFFFF"/>
                </a:solidFill>
                <a:latin typeface="Garamond"/>
                <a:cs typeface="Garamond"/>
              </a:rPr>
              <a:t>Parcels</a:t>
            </a:r>
            <a:endParaRPr sz="1750">
              <a:latin typeface="Garamond"/>
              <a:cs typeface="Garamond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623869" y="7793083"/>
            <a:ext cx="581025" cy="225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00" spc="-10">
                <a:solidFill>
                  <a:srgbClr val="262525"/>
                </a:solidFill>
                <a:latin typeface="Century Gothic"/>
                <a:cs typeface="Century Gothic"/>
              </a:rPr>
              <a:t>Weight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287731" y="3301413"/>
            <a:ext cx="7832725" cy="4965700"/>
            <a:chOff x="5287731" y="3301413"/>
            <a:chExt cx="7832725" cy="496570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3957" y="7794506"/>
              <a:ext cx="460153" cy="43985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4599" y="3301415"/>
              <a:ext cx="465636" cy="43986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4576" y="7826958"/>
              <a:ext cx="460055" cy="43984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7731" y="3301413"/>
              <a:ext cx="460055" cy="43986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3557453" y="3333706"/>
            <a:ext cx="683260" cy="225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00" spc="-10">
                <a:solidFill>
                  <a:srgbClr val="262525"/>
                </a:solidFill>
                <a:latin typeface="Century Gothic"/>
                <a:cs typeface="Century Gothic"/>
              </a:rPr>
              <a:t>ParcelID</a:t>
            </a:r>
            <a:endParaRPr sz="1300">
              <a:latin typeface="Century Gothic"/>
              <a:cs typeface="Century 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29840" y="7759859"/>
            <a:ext cx="1033780" cy="225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00" spc="-25">
                <a:solidFill>
                  <a:srgbClr val="262525"/>
                </a:solidFill>
                <a:latin typeface="Century Gothic"/>
                <a:cs typeface="Century Gothic"/>
              </a:rPr>
              <a:t>BookingDate</a:t>
            </a:r>
            <a:endParaRPr sz="1300">
              <a:latin typeface="Century Gothic"/>
              <a:cs typeface="Century 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053982" y="3333706"/>
            <a:ext cx="826135" cy="225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00" spc="-10">
                <a:solidFill>
                  <a:srgbClr val="262525"/>
                </a:solidFill>
                <a:latin typeface="Century Gothic"/>
                <a:cs typeface="Century Gothic"/>
              </a:rPr>
              <a:t>BookingID</a:t>
            </a:r>
            <a:endParaRPr sz="1300">
              <a:latin typeface="Century Gothic"/>
              <a:cs typeface="Century Gothic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05134" y="101914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63859" y="9569762"/>
            <a:ext cx="405892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5">
                <a:latin typeface="Garamond"/>
                <a:cs typeface="Garamond"/>
              </a:rPr>
              <a:t>FreightBookings</a:t>
            </a:r>
            <a:r>
              <a:rPr dirty="0" sz="2000" spc="-50">
                <a:latin typeface="Garamond"/>
                <a:cs typeface="Garamond"/>
              </a:rPr>
              <a:t> </a:t>
            </a:r>
            <a:r>
              <a:rPr dirty="0" sz="2000" spc="50">
                <a:latin typeface="Garamond"/>
                <a:cs typeface="Garamond"/>
              </a:rPr>
              <a:t>Table</a:t>
            </a:r>
            <a:r>
              <a:rPr dirty="0" sz="2000" spc="-45">
                <a:latin typeface="Garamond"/>
                <a:cs typeface="Garamond"/>
              </a:rPr>
              <a:t> </a:t>
            </a:r>
            <a:r>
              <a:rPr dirty="0" sz="2000" spc="60">
                <a:latin typeface="Garamond"/>
                <a:cs typeface="Garamond"/>
              </a:rPr>
              <a:t>(Larger</a:t>
            </a:r>
            <a:r>
              <a:rPr dirty="0" sz="2000" spc="-45">
                <a:latin typeface="Garamond"/>
                <a:cs typeface="Garamond"/>
              </a:rPr>
              <a:t> </a:t>
            </a:r>
            <a:r>
              <a:rPr dirty="0" sz="2000" spc="-10">
                <a:latin typeface="Garamond"/>
                <a:cs typeface="Garamond"/>
              </a:rPr>
              <a:t>Cargo)</a:t>
            </a:r>
            <a:endParaRPr sz="2000">
              <a:latin typeface="Garamond"/>
              <a:cs typeface="Garamond"/>
            </a:endParaRPr>
          </a:p>
          <a:p>
            <a:pPr marL="200660">
              <a:lnSpc>
                <a:spcPct val="100000"/>
              </a:lnSpc>
              <a:spcBef>
                <a:spcPts val="1670"/>
              </a:spcBef>
            </a:pPr>
            <a:r>
              <a:rPr dirty="0" sz="1250" spc="-130" b="1">
                <a:solidFill>
                  <a:srgbClr val="262525"/>
                </a:solidFill>
                <a:latin typeface="Verdana"/>
                <a:cs typeface="Verdana"/>
              </a:rPr>
              <a:t>FreightID,</a:t>
            </a:r>
            <a:r>
              <a:rPr dirty="0" sz="1250" spc="-7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250" spc="-25" b="1">
                <a:solidFill>
                  <a:srgbClr val="262525"/>
                </a:solidFill>
                <a:latin typeface="Verdana"/>
                <a:cs typeface="Verdana"/>
              </a:rPr>
              <a:t>CustomerName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383008" y="101914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341733" y="9569762"/>
            <a:ext cx="3683000" cy="732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latin typeface="Garamond"/>
                <a:cs typeface="Garamond"/>
              </a:rPr>
              <a:t>Parcels</a:t>
            </a:r>
            <a:r>
              <a:rPr dirty="0" sz="2000" spc="-45">
                <a:latin typeface="Garamond"/>
                <a:cs typeface="Garamond"/>
              </a:rPr>
              <a:t> </a:t>
            </a:r>
            <a:r>
              <a:rPr dirty="0" sz="2000" spc="50">
                <a:latin typeface="Garamond"/>
                <a:cs typeface="Garamond"/>
              </a:rPr>
              <a:t>Table</a:t>
            </a:r>
            <a:r>
              <a:rPr dirty="0" sz="2000" spc="-40">
                <a:latin typeface="Garamond"/>
                <a:cs typeface="Garamond"/>
              </a:rPr>
              <a:t> </a:t>
            </a:r>
            <a:r>
              <a:rPr dirty="0" sz="2000" spc="80">
                <a:latin typeface="Garamond"/>
                <a:cs typeface="Garamond"/>
              </a:rPr>
              <a:t>(Smaller</a:t>
            </a:r>
            <a:r>
              <a:rPr dirty="0" sz="2000" spc="-40">
                <a:latin typeface="Garamond"/>
                <a:cs typeface="Garamond"/>
              </a:rPr>
              <a:t> </a:t>
            </a:r>
            <a:r>
              <a:rPr dirty="0" sz="2000" spc="70">
                <a:latin typeface="Garamond"/>
                <a:cs typeface="Garamond"/>
              </a:rPr>
              <a:t>Shipments)</a:t>
            </a:r>
            <a:endParaRPr sz="2000">
              <a:latin typeface="Garamond"/>
              <a:cs typeface="Garamond"/>
            </a:endParaRPr>
          </a:p>
          <a:p>
            <a:pPr marL="200660">
              <a:lnSpc>
                <a:spcPct val="100000"/>
              </a:lnSpc>
              <a:spcBef>
                <a:spcPts val="1670"/>
              </a:spcBef>
            </a:pPr>
            <a:r>
              <a:rPr dirty="0" sz="1250" spc="-125" b="1">
                <a:solidFill>
                  <a:srgbClr val="262525"/>
                </a:solidFill>
                <a:latin typeface="Verdana"/>
                <a:cs typeface="Verdana"/>
              </a:rPr>
              <a:t>ParcelID,</a:t>
            </a:r>
            <a:r>
              <a:rPr dirty="0" sz="1250" spc="-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250" spc="-114" b="1">
                <a:solidFill>
                  <a:srgbClr val="262525"/>
                </a:solidFill>
                <a:latin typeface="Verdana"/>
                <a:cs typeface="Verdana"/>
              </a:rPr>
              <a:t>SenderName,</a:t>
            </a:r>
            <a:r>
              <a:rPr dirty="0" sz="1250" spc="-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250" spc="-25" b="1">
                <a:solidFill>
                  <a:srgbClr val="262525"/>
                </a:solidFill>
                <a:latin typeface="Verdana"/>
                <a:cs typeface="Verdana"/>
              </a:rPr>
              <a:t>ReceiverName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7754" rIns="0" bIns="0" rtlCol="0" vert="horz">
            <a:spAutoFit/>
          </a:bodyPr>
          <a:lstStyle/>
          <a:p>
            <a:pPr marL="279400">
              <a:lnSpc>
                <a:spcPct val="100000"/>
              </a:lnSpc>
              <a:spcBef>
                <a:spcPts val="125"/>
              </a:spcBef>
            </a:pPr>
            <a:r>
              <a:rPr dirty="0" sz="5600" spc="200"/>
              <a:t>Powerful</a:t>
            </a:r>
            <a:r>
              <a:rPr dirty="0" sz="5600" spc="-150"/>
              <a:t> </a:t>
            </a:r>
            <a:r>
              <a:rPr dirty="0" sz="5600" spc="254"/>
              <a:t>Queries</a:t>
            </a:r>
            <a:r>
              <a:rPr dirty="0" sz="5600" spc="-150"/>
              <a:t> </a:t>
            </a:r>
            <a:r>
              <a:rPr dirty="0" sz="5600" spc="190"/>
              <a:t>for</a:t>
            </a:r>
            <a:r>
              <a:rPr dirty="0" sz="5600" spc="-150"/>
              <a:t> </a:t>
            </a:r>
            <a:r>
              <a:rPr dirty="0" sz="5600" spc="235"/>
              <a:t>Insights</a:t>
            </a:r>
            <a:endParaRPr sz="5600"/>
          </a:p>
        </p:txBody>
      </p:sp>
      <p:sp>
        <p:nvSpPr>
          <p:cNvPr id="4" name="object 4" descr=""/>
          <p:cNvSpPr txBox="1"/>
          <p:nvPr/>
        </p:nvSpPr>
        <p:spPr>
          <a:xfrm>
            <a:off x="944116" y="2816813"/>
            <a:ext cx="9277985" cy="1311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95"/>
              </a:spcBef>
            </a:pPr>
            <a:r>
              <a:rPr dirty="0" sz="2100" spc="95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90">
                <a:solidFill>
                  <a:srgbClr val="262525"/>
                </a:solidFill>
                <a:latin typeface="Century Gothic"/>
                <a:cs typeface="Century Gothic"/>
              </a:rPr>
              <a:t>system's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0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design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enables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95">
                <a:solidFill>
                  <a:srgbClr val="262525"/>
                </a:solidFill>
                <a:latin typeface="Century Gothic"/>
                <a:cs typeface="Century Gothic"/>
              </a:rPr>
              <a:t>SQL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queries,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transforming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raw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transactional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 into </a:t>
            </a:r>
            <a:r>
              <a:rPr dirty="0" sz="2100" spc="-90">
                <a:solidFill>
                  <a:srgbClr val="262525"/>
                </a:solidFill>
                <a:latin typeface="Century Gothic"/>
                <a:cs typeface="Century Gothic"/>
              </a:rPr>
              <a:t>actionable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70">
                <a:solidFill>
                  <a:srgbClr val="262525"/>
                </a:solidFill>
                <a:latin typeface="Century Gothic"/>
                <a:cs typeface="Century Gothic"/>
              </a:rPr>
              <a:t>business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intelligence 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management.</a:t>
            </a:r>
            <a:endParaRPr sz="210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52053" y="4570659"/>
            <a:ext cx="9526270" cy="4967605"/>
            <a:chOff x="952053" y="4570659"/>
            <a:chExt cx="9526270" cy="4967605"/>
          </a:xfrm>
        </p:grpSpPr>
        <p:sp>
          <p:nvSpPr>
            <p:cNvPr id="6" name="object 6" descr=""/>
            <p:cNvSpPr/>
            <p:nvPr/>
          </p:nvSpPr>
          <p:spPr>
            <a:xfrm>
              <a:off x="956815" y="4575413"/>
              <a:ext cx="9516745" cy="4961890"/>
            </a:xfrm>
            <a:custGeom>
              <a:avLst/>
              <a:gdLst/>
              <a:ahLst/>
              <a:cxnLst/>
              <a:rect l="l" t="t" r="r" b="b"/>
              <a:pathLst>
                <a:path w="9516745" h="4961890">
                  <a:moveTo>
                    <a:pt x="9401446" y="4961869"/>
                  </a:moveTo>
                  <a:lnTo>
                    <a:pt x="114967" y="4961869"/>
                  </a:lnTo>
                  <a:lnTo>
                    <a:pt x="70201" y="4952896"/>
                  </a:lnTo>
                  <a:lnTo>
                    <a:pt x="33659" y="4928307"/>
                  </a:lnTo>
                  <a:lnTo>
                    <a:pt x="9029" y="4891802"/>
                  </a:lnTo>
                  <a:lnTo>
                    <a:pt x="0" y="4847082"/>
                  </a:lnTo>
                  <a:lnTo>
                    <a:pt x="0" y="114787"/>
                  </a:lnTo>
                  <a:lnTo>
                    <a:pt x="9029" y="70131"/>
                  </a:lnTo>
                  <a:lnTo>
                    <a:pt x="33659" y="33642"/>
                  </a:lnTo>
                  <a:lnTo>
                    <a:pt x="70201" y="9028"/>
                  </a:lnTo>
                  <a:lnTo>
                    <a:pt x="114967" y="0"/>
                  </a:lnTo>
                  <a:lnTo>
                    <a:pt x="9401446" y="0"/>
                  </a:lnTo>
                  <a:lnTo>
                    <a:pt x="9446182" y="9028"/>
                  </a:lnTo>
                  <a:lnTo>
                    <a:pt x="9482728" y="33642"/>
                  </a:lnTo>
                  <a:lnTo>
                    <a:pt x="9507376" y="70131"/>
                  </a:lnTo>
                  <a:lnTo>
                    <a:pt x="9516416" y="114787"/>
                  </a:lnTo>
                  <a:lnTo>
                    <a:pt x="9516416" y="4847082"/>
                  </a:lnTo>
                  <a:lnTo>
                    <a:pt x="9507380" y="4891802"/>
                  </a:lnTo>
                  <a:lnTo>
                    <a:pt x="9482712" y="4928307"/>
                  </a:lnTo>
                  <a:lnTo>
                    <a:pt x="9446029" y="4952896"/>
                  </a:lnTo>
                  <a:lnTo>
                    <a:pt x="9401446" y="4961869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52053" y="4570659"/>
              <a:ext cx="9526270" cy="4967605"/>
            </a:xfrm>
            <a:custGeom>
              <a:avLst/>
              <a:gdLst/>
              <a:ahLst/>
              <a:cxnLst/>
              <a:rect l="l" t="t" r="r" b="b"/>
              <a:pathLst>
                <a:path w="9526270" h="4967605">
                  <a:moveTo>
                    <a:pt x="119729" y="4967547"/>
                  </a:moveTo>
                  <a:lnTo>
                    <a:pt x="100624" y="4967547"/>
                  </a:lnTo>
                  <a:lnTo>
                    <a:pt x="73134" y="4962035"/>
                  </a:lnTo>
                  <a:lnTo>
                    <a:pt x="35076" y="4936433"/>
                  </a:lnTo>
                  <a:lnTo>
                    <a:pt x="9412" y="4898417"/>
                  </a:lnTo>
                  <a:lnTo>
                    <a:pt x="0" y="4851835"/>
                  </a:lnTo>
                  <a:lnTo>
                    <a:pt x="0" y="119541"/>
                  </a:lnTo>
                  <a:lnTo>
                    <a:pt x="9412" y="73010"/>
                  </a:lnTo>
                  <a:lnTo>
                    <a:pt x="35076" y="35012"/>
                  </a:lnTo>
                  <a:lnTo>
                    <a:pt x="73134" y="9393"/>
                  </a:lnTo>
                  <a:lnTo>
                    <a:pt x="119729" y="0"/>
                  </a:lnTo>
                  <a:lnTo>
                    <a:pt x="9406208" y="0"/>
                  </a:lnTo>
                  <a:lnTo>
                    <a:pt x="9406208" y="4753"/>
                  </a:lnTo>
                  <a:lnTo>
                    <a:pt x="119729" y="4753"/>
                  </a:lnTo>
                  <a:lnTo>
                    <a:pt x="119729" y="9539"/>
                  </a:lnTo>
                  <a:lnTo>
                    <a:pt x="76832" y="18180"/>
                  </a:lnTo>
                  <a:lnTo>
                    <a:pt x="41803" y="41748"/>
                  </a:lnTo>
                  <a:lnTo>
                    <a:pt x="18186" y="76713"/>
                  </a:lnTo>
                  <a:lnTo>
                    <a:pt x="9526" y="119541"/>
                  </a:lnTo>
                  <a:lnTo>
                    <a:pt x="9526" y="4851835"/>
                  </a:lnTo>
                  <a:lnTo>
                    <a:pt x="18186" y="4894668"/>
                  </a:lnTo>
                  <a:lnTo>
                    <a:pt x="41803" y="4929643"/>
                  </a:lnTo>
                  <a:lnTo>
                    <a:pt x="76832" y="4953222"/>
                  </a:lnTo>
                  <a:lnTo>
                    <a:pt x="120556" y="4962035"/>
                  </a:lnTo>
                  <a:lnTo>
                    <a:pt x="9452556" y="4962035"/>
                  </a:lnTo>
                  <a:lnTo>
                    <a:pt x="9429795" y="4966623"/>
                  </a:lnTo>
                  <a:lnTo>
                    <a:pt x="119729" y="4966623"/>
                  </a:lnTo>
                  <a:lnTo>
                    <a:pt x="119729" y="4967547"/>
                  </a:lnTo>
                  <a:close/>
                </a:path>
                <a:path w="9526270" h="4967605">
                  <a:moveTo>
                    <a:pt x="9452734" y="4962035"/>
                  </a:moveTo>
                  <a:lnTo>
                    <a:pt x="9405381" y="4962035"/>
                  </a:lnTo>
                  <a:lnTo>
                    <a:pt x="9449108" y="4953222"/>
                  </a:lnTo>
                  <a:lnTo>
                    <a:pt x="9484142" y="4929643"/>
                  </a:lnTo>
                  <a:lnTo>
                    <a:pt x="9507762" y="4894668"/>
                  </a:lnTo>
                  <a:lnTo>
                    <a:pt x="9516424" y="4851835"/>
                  </a:lnTo>
                  <a:lnTo>
                    <a:pt x="9516424" y="119541"/>
                  </a:lnTo>
                  <a:lnTo>
                    <a:pt x="9507724" y="76713"/>
                  </a:lnTo>
                  <a:lnTo>
                    <a:pt x="9484108" y="41748"/>
                  </a:lnTo>
                  <a:lnTo>
                    <a:pt x="9449096" y="18180"/>
                  </a:lnTo>
                  <a:lnTo>
                    <a:pt x="9406208" y="9539"/>
                  </a:lnTo>
                  <a:lnTo>
                    <a:pt x="119729" y="9539"/>
                  </a:lnTo>
                  <a:lnTo>
                    <a:pt x="119729" y="4753"/>
                  </a:lnTo>
                  <a:lnTo>
                    <a:pt x="9406208" y="4753"/>
                  </a:lnTo>
                  <a:lnTo>
                    <a:pt x="9406208" y="0"/>
                  </a:lnTo>
                  <a:lnTo>
                    <a:pt x="9452811" y="9393"/>
                  </a:lnTo>
                  <a:lnTo>
                    <a:pt x="9490878" y="35012"/>
                  </a:lnTo>
                  <a:lnTo>
                    <a:pt x="9516549" y="73010"/>
                  </a:lnTo>
                  <a:lnTo>
                    <a:pt x="9525891" y="119541"/>
                  </a:lnTo>
                  <a:lnTo>
                    <a:pt x="9525891" y="4851835"/>
                  </a:lnTo>
                  <a:lnTo>
                    <a:pt x="9517297" y="4894668"/>
                  </a:lnTo>
                  <a:lnTo>
                    <a:pt x="9516514" y="4898417"/>
                  </a:lnTo>
                  <a:lnTo>
                    <a:pt x="9495418" y="4929643"/>
                  </a:lnTo>
                  <a:lnTo>
                    <a:pt x="9490776" y="4936433"/>
                  </a:lnTo>
                  <a:lnTo>
                    <a:pt x="9452734" y="4962035"/>
                  </a:lnTo>
                  <a:close/>
                </a:path>
                <a:path w="9526270" h="4967605">
                  <a:moveTo>
                    <a:pt x="9406208" y="4967547"/>
                  </a:moveTo>
                  <a:lnTo>
                    <a:pt x="119729" y="4967547"/>
                  </a:lnTo>
                  <a:lnTo>
                    <a:pt x="119729" y="4966623"/>
                  </a:lnTo>
                  <a:lnTo>
                    <a:pt x="9406208" y="4966623"/>
                  </a:lnTo>
                  <a:lnTo>
                    <a:pt x="9406208" y="4967547"/>
                  </a:lnTo>
                  <a:close/>
                </a:path>
                <a:path w="9526270" h="4967605">
                  <a:moveTo>
                    <a:pt x="9425212" y="4967547"/>
                  </a:moveTo>
                  <a:lnTo>
                    <a:pt x="9406208" y="4967547"/>
                  </a:lnTo>
                  <a:lnTo>
                    <a:pt x="9406208" y="4966623"/>
                  </a:lnTo>
                  <a:lnTo>
                    <a:pt x="9429795" y="4966623"/>
                  </a:lnTo>
                  <a:lnTo>
                    <a:pt x="9425212" y="496754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66340" y="4584953"/>
              <a:ext cx="4749165" cy="2908935"/>
            </a:xfrm>
            <a:custGeom>
              <a:avLst/>
              <a:gdLst/>
              <a:ahLst/>
              <a:cxnLst/>
              <a:rect l="l" t="t" r="r" b="b"/>
              <a:pathLst>
                <a:path w="4749165" h="2908934">
                  <a:moveTo>
                    <a:pt x="4633810" y="2908828"/>
                  </a:moveTo>
                  <a:lnTo>
                    <a:pt x="114873" y="2908828"/>
                  </a:lnTo>
                  <a:lnTo>
                    <a:pt x="70161" y="2899802"/>
                  </a:lnTo>
                  <a:lnTo>
                    <a:pt x="33647" y="2875185"/>
                  </a:lnTo>
                  <a:lnTo>
                    <a:pt x="9027" y="2838670"/>
                  </a:lnTo>
                  <a:lnTo>
                    <a:pt x="0" y="2793949"/>
                  </a:lnTo>
                  <a:lnTo>
                    <a:pt x="0" y="114879"/>
                  </a:lnTo>
                  <a:lnTo>
                    <a:pt x="9027" y="70157"/>
                  </a:lnTo>
                  <a:lnTo>
                    <a:pt x="33647" y="33642"/>
                  </a:lnTo>
                  <a:lnTo>
                    <a:pt x="70161" y="9025"/>
                  </a:lnTo>
                  <a:lnTo>
                    <a:pt x="114873" y="0"/>
                  </a:lnTo>
                  <a:lnTo>
                    <a:pt x="4633810" y="0"/>
                  </a:lnTo>
                  <a:lnTo>
                    <a:pt x="4678531" y="9025"/>
                  </a:lnTo>
                  <a:lnTo>
                    <a:pt x="4715046" y="33642"/>
                  </a:lnTo>
                  <a:lnTo>
                    <a:pt x="4739663" y="70157"/>
                  </a:lnTo>
                  <a:lnTo>
                    <a:pt x="4748689" y="114879"/>
                  </a:lnTo>
                  <a:lnTo>
                    <a:pt x="4748689" y="2793949"/>
                  </a:lnTo>
                  <a:lnTo>
                    <a:pt x="4739663" y="2838670"/>
                  </a:lnTo>
                  <a:lnTo>
                    <a:pt x="4715046" y="2875185"/>
                  </a:lnTo>
                  <a:lnTo>
                    <a:pt x="4678531" y="2899802"/>
                  </a:lnTo>
                  <a:lnTo>
                    <a:pt x="4633810" y="2908828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227037" y="4794841"/>
            <a:ext cx="3717290" cy="22771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JOINs</a:t>
            </a:r>
            <a:r>
              <a:rPr dirty="0" sz="2800" spc="-14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&amp;</a:t>
            </a:r>
            <a:r>
              <a:rPr dirty="0" sz="2800" spc="-14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Garamond"/>
                <a:cs typeface="Garamond"/>
              </a:rPr>
              <a:t>Subqueries</a:t>
            </a:r>
            <a:endParaRPr sz="2800">
              <a:latin typeface="Garamond"/>
              <a:cs typeface="Garamond"/>
            </a:endParaRPr>
          </a:p>
          <a:p>
            <a:pPr algn="just" marL="12700" marR="5080">
              <a:lnSpc>
                <a:spcPct val="133900"/>
              </a:lnSpc>
              <a:spcBef>
                <a:spcPts val="855"/>
              </a:spcBef>
            </a:pPr>
            <a:r>
              <a:rPr dirty="0" sz="2100" spc="-60">
                <a:solidFill>
                  <a:srgbClr val="FFFFFF"/>
                </a:solidFill>
                <a:latin typeface="Century Gothic"/>
                <a:cs typeface="Century Gothic"/>
              </a:rPr>
              <a:t>Combining</a:t>
            </a:r>
            <a:r>
              <a:rPr dirty="0" sz="21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bus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Century Gothic"/>
                <a:cs typeface="Century Gothic"/>
              </a:rPr>
              <a:t>schedule </a:t>
            </a:r>
            <a:r>
              <a:rPr dirty="0" sz="2100" spc="-145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2100" spc="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dirty="0" sz="2100" spc="-90">
                <a:solidFill>
                  <a:srgbClr val="FFFFFF"/>
                </a:solidFill>
                <a:latin typeface="Century Gothic"/>
                <a:cs typeface="Century Gothic"/>
              </a:rPr>
              <a:t>complete</a:t>
            </a:r>
            <a:r>
              <a:rPr dirty="0" sz="210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trip</a:t>
            </a:r>
            <a:r>
              <a:rPr dirty="0" sz="2100" spc="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entury Gothic"/>
                <a:cs typeface="Century Gothic"/>
              </a:rPr>
              <a:t>views, </a:t>
            </a:r>
            <a:r>
              <a:rPr dirty="0" sz="2100" spc="-135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finding</a:t>
            </a:r>
            <a:r>
              <a:rPr dirty="0" sz="2100" spc="-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dirty="0" sz="2100" spc="-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most</a:t>
            </a:r>
            <a:r>
              <a:rPr dirty="0" sz="2100" spc="-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Century Gothic"/>
                <a:cs typeface="Century Gothic"/>
              </a:rPr>
              <a:t>booked </a:t>
            </a:r>
            <a:r>
              <a:rPr dirty="0" sz="2100" spc="-10">
                <a:solidFill>
                  <a:srgbClr val="FFFFFF"/>
                </a:solidFill>
                <a:latin typeface="Century Gothic"/>
                <a:cs typeface="Century Gothic"/>
              </a:rPr>
              <a:t>routes.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714999" y="4584953"/>
            <a:ext cx="38100" cy="2908935"/>
          </a:xfrm>
          <a:custGeom>
            <a:avLst/>
            <a:gdLst/>
            <a:ahLst/>
            <a:cxnLst/>
            <a:rect l="l" t="t" r="r" b="b"/>
            <a:pathLst>
              <a:path w="38100" h="2908934">
                <a:moveTo>
                  <a:pt x="19049" y="2908828"/>
                </a:moveTo>
                <a:lnTo>
                  <a:pt x="11650" y="2907326"/>
                </a:lnTo>
                <a:lnTo>
                  <a:pt x="5593" y="2903235"/>
                </a:lnTo>
                <a:lnTo>
                  <a:pt x="1502" y="2897178"/>
                </a:lnTo>
                <a:lnTo>
                  <a:pt x="0" y="2889778"/>
                </a:lnTo>
                <a:lnTo>
                  <a:pt x="0" y="19049"/>
                </a:lnTo>
                <a:lnTo>
                  <a:pt x="1502" y="11650"/>
                </a:lnTo>
                <a:lnTo>
                  <a:pt x="5593" y="5593"/>
                </a:lnTo>
                <a:lnTo>
                  <a:pt x="11650" y="1502"/>
                </a:lnTo>
                <a:lnTo>
                  <a:pt x="19049" y="0"/>
                </a:lnTo>
                <a:lnTo>
                  <a:pt x="26449" y="1502"/>
                </a:lnTo>
                <a:lnTo>
                  <a:pt x="32506" y="5593"/>
                </a:lnTo>
                <a:lnTo>
                  <a:pt x="36597" y="11650"/>
                </a:lnTo>
                <a:lnTo>
                  <a:pt x="38099" y="19049"/>
                </a:lnTo>
                <a:lnTo>
                  <a:pt x="38099" y="2889778"/>
                </a:lnTo>
                <a:lnTo>
                  <a:pt x="36597" y="2897178"/>
                </a:lnTo>
                <a:lnTo>
                  <a:pt x="32506" y="2903235"/>
                </a:lnTo>
                <a:lnTo>
                  <a:pt x="26449" y="2907326"/>
                </a:lnTo>
                <a:lnTo>
                  <a:pt x="19049" y="2908828"/>
                </a:lnTo>
                <a:close/>
              </a:path>
            </a:pathLst>
          </a:custGeom>
          <a:solidFill>
            <a:srgbClr val="1897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14999" y="4584953"/>
            <a:ext cx="4749165" cy="2908935"/>
          </a:xfrm>
          <a:prstGeom prst="rect">
            <a:avLst/>
          </a:prstGeom>
          <a:solidFill>
            <a:srgbClr val="007DBD"/>
          </a:solidFill>
        </p:spPr>
        <p:txBody>
          <a:bodyPr wrap="square" lIns="0" tIns="224154" rIns="0" bIns="0" rtlCol="0" vert="horz">
            <a:spAutoFit/>
          </a:bodyPr>
          <a:lstStyle/>
          <a:p>
            <a:pPr marL="273050">
              <a:lnSpc>
                <a:spcPct val="100000"/>
              </a:lnSpc>
              <a:spcBef>
                <a:spcPts val="1764"/>
              </a:spcBef>
            </a:pPr>
            <a:r>
              <a:rPr dirty="0" sz="2800" spc="130">
                <a:solidFill>
                  <a:srgbClr val="FFFFFF"/>
                </a:solidFill>
                <a:latin typeface="Garamond"/>
                <a:cs typeface="Garamond"/>
              </a:rPr>
              <a:t>Aggregate</a:t>
            </a:r>
            <a:r>
              <a:rPr dirty="0" sz="2800" spc="-5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Garamond"/>
                <a:cs typeface="Garamond"/>
              </a:rPr>
              <a:t>Functions</a:t>
            </a:r>
            <a:endParaRPr sz="2800">
              <a:latin typeface="Garamond"/>
              <a:cs typeface="Garamond"/>
            </a:endParaRPr>
          </a:p>
          <a:p>
            <a:pPr marL="273050" marR="384810">
              <a:lnSpc>
                <a:spcPct val="133900"/>
              </a:lnSpc>
              <a:spcBef>
                <a:spcPts val="850"/>
              </a:spcBef>
            </a:pPr>
            <a:r>
              <a:rPr dirty="0" sz="2100" spc="-65">
                <a:solidFill>
                  <a:srgbClr val="FFFFFF"/>
                </a:solidFill>
                <a:latin typeface="Century Gothic"/>
                <a:cs typeface="Century Gothic"/>
              </a:rPr>
              <a:t>Calculating</a:t>
            </a:r>
            <a:r>
              <a:rPr dirty="0" sz="2100" spc="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key</a:t>
            </a:r>
            <a:r>
              <a:rPr dirty="0" sz="2100" spc="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metrics:</a:t>
            </a:r>
            <a:r>
              <a:rPr dirty="0" sz="2100" spc="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10" b="1">
                <a:solidFill>
                  <a:srgbClr val="FFFFFF"/>
                </a:solidFill>
                <a:latin typeface="Verdana"/>
                <a:cs typeface="Verdana"/>
              </a:rPr>
              <a:t>SUM </a:t>
            </a:r>
            <a:r>
              <a:rPr dirty="0" sz="2100" spc="-25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dirty="0" sz="2100" spc="-30">
                <a:solidFill>
                  <a:srgbClr val="FFFFFF"/>
                </a:solidFill>
                <a:latin typeface="Century Gothic"/>
                <a:cs typeface="Century Gothic"/>
              </a:rPr>
              <a:t>revenue,</a:t>
            </a:r>
            <a:r>
              <a:rPr dirty="0" sz="21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10" b="1">
                <a:solidFill>
                  <a:srgbClr val="FFFFFF"/>
                </a:solidFill>
                <a:latin typeface="Verdana"/>
                <a:cs typeface="Verdana"/>
              </a:rPr>
              <a:t>COUNT</a:t>
            </a:r>
            <a:r>
              <a:rPr dirty="0" sz="2100" spc="-1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dirty="0" sz="2100" spc="-10">
                <a:solidFill>
                  <a:srgbClr val="FFFFFF"/>
                </a:solidFill>
                <a:latin typeface="Century Gothic"/>
                <a:cs typeface="Century Gothic"/>
              </a:rPr>
              <a:t> bookings, </a:t>
            </a:r>
            <a:r>
              <a:rPr dirty="0" sz="2100" spc="-135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55" b="1">
                <a:solidFill>
                  <a:srgbClr val="FFFFFF"/>
                </a:solidFill>
                <a:latin typeface="Verdana"/>
                <a:cs typeface="Verdana"/>
              </a:rPr>
              <a:t>AVG</a:t>
            </a:r>
            <a:r>
              <a:rPr dirty="0" sz="210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fare</a:t>
            </a:r>
            <a:r>
              <a:rPr dirty="0" sz="2100" spc="-1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per</a:t>
            </a:r>
            <a:r>
              <a:rPr dirty="0" sz="2100" spc="-5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entury Gothic"/>
                <a:cs typeface="Century Gothic"/>
              </a:rPr>
              <a:t>route.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66340" y="7493782"/>
            <a:ext cx="9497695" cy="38100"/>
          </a:xfrm>
          <a:custGeom>
            <a:avLst/>
            <a:gdLst/>
            <a:ahLst/>
            <a:cxnLst/>
            <a:rect l="l" t="t" r="r" b="b"/>
            <a:pathLst>
              <a:path w="9497695" h="38100">
                <a:moveTo>
                  <a:pt x="9478240" y="38099"/>
                </a:moveTo>
                <a:lnTo>
                  <a:pt x="19049" y="38099"/>
                </a:lnTo>
                <a:lnTo>
                  <a:pt x="11653" y="36597"/>
                </a:lnTo>
                <a:lnTo>
                  <a:pt x="5596" y="32506"/>
                </a:lnTo>
                <a:lnTo>
                  <a:pt x="1503" y="26449"/>
                </a:lnTo>
                <a:lnTo>
                  <a:pt x="0" y="19049"/>
                </a:lnTo>
                <a:lnTo>
                  <a:pt x="1503" y="11662"/>
                </a:lnTo>
                <a:lnTo>
                  <a:pt x="5596" y="5604"/>
                </a:lnTo>
                <a:lnTo>
                  <a:pt x="11653" y="1506"/>
                </a:lnTo>
                <a:lnTo>
                  <a:pt x="19049" y="0"/>
                </a:lnTo>
                <a:lnTo>
                  <a:pt x="9478240" y="0"/>
                </a:lnTo>
                <a:lnTo>
                  <a:pt x="9485627" y="1506"/>
                </a:lnTo>
                <a:lnTo>
                  <a:pt x="9491685" y="5604"/>
                </a:lnTo>
                <a:lnTo>
                  <a:pt x="9495784" y="11662"/>
                </a:lnTo>
                <a:lnTo>
                  <a:pt x="9497290" y="19049"/>
                </a:lnTo>
                <a:lnTo>
                  <a:pt x="9495784" y="26449"/>
                </a:lnTo>
                <a:lnTo>
                  <a:pt x="9491685" y="32506"/>
                </a:lnTo>
                <a:lnTo>
                  <a:pt x="9485627" y="36597"/>
                </a:lnTo>
                <a:lnTo>
                  <a:pt x="9478240" y="38099"/>
                </a:lnTo>
                <a:close/>
              </a:path>
            </a:pathLst>
          </a:custGeom>
          <a:solidFill>
            <a:srgbClr val="1897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66341" y="7531882"/>
            <a:ext cx="9495155" cy="1996439"/>
          </a:xfrm>
          <a:prstGeom prst="rect">
            <a:avLst/>
          </a:prstGeom>
          <a:solidFill>
            <a:srgbClr val="007DBD"/>
          </a:solidFill>
        </p:spPr>
        <p:txBody>
          <a:bodyPr wrap="square" lIns="0" tIns="186055" rIns="0" bIns="0" rtlCol="0" vert="horz">
            <a:spAutoFit/>
          </a:bodyPr>
          <a:lstStyle/>
          <a:p>
            <a:pPr marL="273050">
              <a:lnSpc>
                <a:spcPct val="100000"/>
              </a:lnSpc>
              <a:spcBef>
                <a:spcPts val="1465"/>
              </a:spcBef>
            </a:pPr>
            <a:r>
              <a:rPr dirty="0" sz="2800" spc="130">
                <a:solidFill>
                  <a:srgbClr val="FFFFFF"/>
                </a:solidFill>
                <a:latin typeface="Garamond"/>
                <a:cs typeface="Garamond"/>
              </a:rPr>
              <a:t>Window</a:t>
            </a:r>
            <a:r>
              <a:rPr dirty="0" sz="2800" spc="-6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Garamond"/>
                <a:cs typeface="Garamond"/>
              </a:rPr>
              <a:t>Functions</a:t>
            </a:r>
            <a:endParaRPr sz="2800">
              <a:latin typeface="Garamond"/>
              <a:cs typeface="Garamond"/>
            </a:endParaRPr>
          </a:p>
          <a:p>
            <a:pPr marL="273050" marR="1913255">
              <a:lnSpc>
                <a:spcPct val="133900"/>
              </a:lnSpc>
              <a:spcBef>
                <a:spcPts val="850"/>
              </a:spcBef>
            </a:pPr>
            <a:r>
              <a:rPr dirty="0" sz="2100" spc="75">
                <a:solidFill>
                  <a:srgbClr val="FFFFFF"/>
                </a:solidFill>
                <a:latin typeface="Century Gothic"/>
                <a:cs typeface="Century Gothic"/>
              </a:rPr>
              <a:t>Using</a:t>
            </a:r>
            <a:r>
              <a:rPr dirty="0" sz="21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210" b="1">
                <a:solidFill>
                  <a:srgbClr val="FFFFFF"/>
                </a:solidFill>
                <a:latin typeface="Verdana"/>
                <a:cs typeface="Verdana"/>
              </a:rPr>
              <a:t>RANK()</a:t>
            </a:r>
            <a:r>
              <a:rPr dirty="0" sz="210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Century Gothic"/>
                <a:cs typeface="Century Gothic"/>
              </a:rPr>
              <a:t>segment</a:t>
            </a:r>
            <a:r>
              <a:rPr dirty="0" sz="21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Century Gothic"/>
                <a:cs typeface="Century Gothic"/>
              </a:rPr>
              <a:t>sort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Century Gothic"/>
                <a:cs typeface="Century Gothic"/>
              </a:rPr>
              <a:t>assets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Century Gothic"/>
                <a:cs typeface="Century Gothic"/>
              </a:rPr>
              <a:t>(e.g.,</a:t>
            </a:r>
            <a:r>
              <a:rPr dirty="0" sz="21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buses</a:t>
            </a:r>
            <a:r>
              <a:rPr dirty="0" sz="21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Century Gothic"/>
                <a:cs typeface="Century Gothic"/>
              </a:rPr>
              <a:t>by </a:t>
            </a:r>
            <a:r>
              <a:rPr dirty="0" sz="2100" spc="-95">
                <a:solidFill>
                  <a:srgbClr val="FFFFFF"/>
                </a:solidFill>
                <a:latin typeface="Century Gothic"/>
                <a:cs typeface="Century Gothic"/>
              </a:rPr>
              <a:t>maintenance</a:t>
            </a:r>
            <a:r>
              <a:rPr dirty="0" sz="2100" spc="-35">
                <a:solidFill>
                  <a:srgbClr val="FFFFFF"/>
                </a:solidFill>
                <a:latin typeface="Century Gothic"/>
                <a:cs typeface="Century Gothic"/>
              </a:rPr>
              <a:t> frequency</a:t>
            </a:r>
            <a:r>
              <a:rPr dirty="0" sz="2100" spc="-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or</a:t>
            </a:r>
            <a:r>
              <a:rPr dirty="0" sz="2100" spc="-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FFFFFF"/>
                </a:solidFill>
                <a:latin typeface="Century Gothic"/>
                <a:cs typeface="Century Gothic"/>
              </a:rPr>
              <a:t>passenger</a:t>
            </a:r>
            <a:r>
              <a:rPr dirty="0" sz="2100" spc="-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entury Gothic"/>
                <a:cs typeface="Century Gothic"/>
              </a:rPr>
              <a:t>volume).</a:t>
            </a:r>
            <a:endParaRPr sz="21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851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25"/>
              </a:spcBef>
            </a:pPr>
            <a:r>
              <a:rPr dirty="0" sz="4600" spc="185"/>
              <a:t>Enhancing</a:t>
            </a:r>
            <a:r>
              <a:rPr dirty="0" sz="4600" spc="-114"/>
              <a:t> </a:t>
            </a:r>
            <a:r>
              <a:rPr dirty="0" sz="4600" spc="215"/>
              <a:t>Functionality</a:t>
            </a:r>
            <a:r>
              <a:rPr dirty="0" sz="4600" spc="-114"/>
              <a:t> </a:t>
            </a:r>
            <a:r>
              <a:rPr dirty="0" sz="4600" spc="210"/>
              <a:t>with</a:t>
            </a:r>
            <a:r>
              <a:rPr dirty="0" sz="4600" spc="-114"/>
              <a:t> </a:t>
            </a:r>
            <a:r>
              <a:rPr dirty="0" sz="4600" spc="-25"/>
              <a:t>SQL</a:t>
            </a:r>
            <a:endParaRPr sz="4600"/>
          </a:p>
        </p:txBody>
      </p:sp>
      <p:sp>
        <p:nvSpPr>
          <p:cNvPr id="4" name="object 4" descr=""/>
          <p:cNvSpPr txBox="1"/>
          <p:nvPr/>
        </p:nvSpPr>
        <p:spPr>
          <a:xfrm>
            <a:off x="772220" y="1876618"/>
            <a:ext cx="865378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</a:pP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Beyond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standard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queries,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use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40">
                <a:solidFill>
                  <a:srgbClr val="262525"/>
                </a:solidFill>
                <a:latin typeface="Century Gothic"/>
                <a:cs typeface="Century Gothic"/>
              </a:rPr>
              <a:t>advanced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65">
                <a:solidFill>
                  <a:srgbClr val="262525"/>
                </a:solidFill>
                <a:latin typeface="Century Gothic"/>
                <a:cs typeface="Century Gothic"/>
              </a:rPr>
              <a:t>SQL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features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like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14">
                <a:solidFill>
                  <a:srgbClr val="262525"/>
                </a:solidFill>
                <a:latin typeface="Century Gothic"/>
                <a:cs typeface="Century Gothic"/>
              </a:rPr>
              <a:t>UDFs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Stored Procedures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drastically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improves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performance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45">
                <a:solidFill>
                  <a:srgbClr val="262525"/>
                </a:solidFill>
                <a:latin typeface="Century Gothic"/>
                <a:cs typeface="Century Gothic"/>
              </a:rPr>
              <a:t>code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reusability.</a:t>
            </a:r>
            <a:endParaRPr sz="175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84910" y="2964814"/>
            <a:ext cx="4818380" cy="673100"/>
          </a:xfrm>
          <a:custGeom>
            <a:avLst/>
            <a:gdLst/>
            <a:ahLst/>
            <a:cxnLst/>
            <a:rect l="l" t="t" r="r" b="b"/>
            <a:pathLst>
              <a:path w="4818380" h="673100">
                <a:moveTo>
                  <a:pt x="4817859" y="364921"/>
                </a:moveTo>
                <a:lnTo>
                  <a:pt x="4813363" y="342696"/>
                </a:lnTo>
                <a:lnTo>
                  <a:pt x="4801095" y="324523"/>
                </a:lnTo>
                <a:lnTo>
                  <a:pt x="4782934" y="312267"/>
                </a:lnTo>
                <a:lnTo>
                  <a:pt x="4760709" y="307771"/>
                </a:lnTo>
                <a:lnTo>
                  <a:pt x="2743441" y="307771"/>
                </a:lnTo>
                <a:lnTo>
                  <a:pt x="2742298" y="290766"/>
                </a:lnTo>
                <a:lnTo>
                  <a:pt x="2733357" y="246976"/>
                </a:lnTo>
                <a:lnTo>
                  <a:pt x="2718930" y="205447"/>
                </a:lnTo>
                <a:lnTo>
                  <a:pt x="2699435" y="166598"/>
                </a:lnTo>
                <a:lnTo>
                  <a:pt x="2675280" y="130822"/>
                </a:lnTo>
                <a:lnTo>
                  <a:pt x="2646832" y="98513"/>
                </a:lnTo>
                <a:lnTo>
                  <a:pt x="2614523" y="70078"/>
                </a:lnTo>
                <a:lnTo>
                  <a:pt x="2578747" y="45923"/>
                </a:lnTo>
                <a:lnTo>
                  <a:pt x="2539898" y="26428"/>
                </a:lnTo>
                <a:lnTo>
                  <a:pt x="2498382" y="12014"/>
                </a:lnTo>
                <a:lnTo>
                  <a:pt x="2454592" y="3060"/>
                </a:lnTo>
                <a:lnTo>
                  <a:pt x="2408936" y="0"/>
                </a:lnTo>
                <a:lnTo>
                  <a:pt x="2363266" y="3060"/>
                </a:lnTo>
                <a:lnTo>
                  <a:pt x="2319490" y="12014"/>
                </a:lnTo>
                <a:lnTo>
                  <a:pt x="2277961" y="26428"/>
                </a:lnTo>
                <a:lnTo>
                  <a:pt x="2239111" y="45923"/>
                </a:lnTo>
                <a:lnTo>
                  <a:pt x="2203335" y="70078"/>
                </a:lnTo>
                <a:lnTo>
                  <a:pt x="2171027" y="98513"/>
                </a:lnTo>
                <a:lnTo>
                  <a:pt x="2142591" y="130822"/>
                </a:lnTo>
                <a:lnTo>
                  <a:pt x="2118436" y="166598"/>
                </a:lnTo>
                <a:lnTo>
                  <a:pt x="2098941" y="205447"/>
                </a:lnTo>
                <a:lnTo>
                  <a:pt x="2084527" y="246976"/>
                </a:lnTo>
                <a:lnTo>
                  <a:pt x="2075573" y="290766"/>
                </a:lnTo>
                <a:lnTo>
                  <a:pt x="2074430" y="307771"/>
                </a:lnTo>
                <a:lnTo>
                  <a:pt x="57150" y="307771"/>
                </a:lnTo>
                <a:lnTo>
                  <a:pt x="34925" y="312267"/>
                </a:lnTo>
                <a:lnTo>
                  <a:pt x="16751" y="324523"/>
                </a:lnTo>
                <a:lnTo>
                  <a:pt x="4495" y="342696"/>
                </a:lnTo>
                <a:lnTo>
                  <a:pt x="0" y="364921"/>
                </a:lnTo>
                <a:lnTo>
                  <a:pt x="4495" y="387159"/>
                </a:lnTo>
                <a:lnTo>
                  <a:pt x="16751" y="405320"/>
                </a:lnTo>
                <a:lnTo>
                  <a:pt x="34925" y="417576"/>
                </a:lnTo>
                <a:lnTo>
                  <a:pt x="57150" y="422071"/>
                </a:lnTo>
                <a:lnTo>
                  <a:pt x="2083739" y="422071"/>
                </a:lnTo>
                <a:lnTo>
                  <a:pt x="2084527" y="425869"/>
                </a:lnTo>
                <a:lnTo>
                  <a:pt x="2098941" y="467385"/>
                </a:lnTo>
                <a:lnTo>
                  <a:pt x="2118436" y="506234"/>
                </a:lnTo>
                <a:lnTo>
                  <a:pt x="2142591" y="542023"/>
                </a:lnTo>
                <a:lnTo>
                  <a:pt x="2171027" y="574332"/>
                </a:lnTo>
                <a:lnTo>
                  <a:pt x="2203335" y="602767"/>
                </a:lnTo>
                <a:lnTo>
                  <a:pt x="2239111" y="626935"/>
                </a:lnTo>
                <a:lnTo>
                  <a:pt x="2277961" y="646417"/>
                </a:lnTo>
                <a:lnTo>
                  <a:pt x="2319490" y="660844"/>
                </a:lnTo>
                <a:lnTo>
                  <a:pt x="2363266" y="669785"/>
                </a:lnTo>
                <a:lnTo>
                  <a:pt x="2408936" y="672858"/>
                </a:lnTo>
                <a:lnTo>
                  <a:pt x="2454592" y="669785"/>
                </a:lnTo>
                <a:lnTo>
                  <a:pt x="2498382" y="660844"/>
                </a:lnTo>
                <a:lnTo>
                  <a:pt x="2539898" y="646417"/>
                </a:lnTo>
                <a:lnTo>
                  <a:pt x="2578747" y="626935"/>
                </a:lnTo>
                <a:lnTo>
                  <a:pt x="2614523" y="602767"/>
                </a:lnTo>
                <a:lnTo>
                  <a:pt x="2646832" y="574332"/>
                </a:lnTo>
                <a:lnTo>
                  <a:pt x="2675280" y="542023"/>
                </a:lnTo>
                <a:lnTo>
                  <a:pt x="2699435" y="506234"/>
                </a:lnTo>
                <a:lnTo>
                  <a:pt x="2718930" y="467385"/>
                </a:lnTo>
                <a:lnTo>
                  <a:pt x="2733357" y="425869"/>
                </a:lnTo>
                <a:lnTo>
                  <a:pt x="2734132" y="422071"/>
                </a:lnTo>
                <a:lnTo>
                  <a:pt x="4760709" y="422071"/>
                </a:lnTo>
                <a:lnTo>
                  <a:pt x="4782934" y="417576"/>
                </a:lnTo>
                <a:lnTo>
                  <a:pt x="4801095" y="405320"/>
                </a:lnTo>
                <a:lnTo>
                  <a:pt x="4813363" y="387159"/>
                </a:lnTo>
                <a:lnTo>
                  <a:pt x="4817859" y="364921"/>
                </a:lnTo>
                <a:close/>
              </a:path>
            </a:pathLst>
          </a:custGeom>
          <a:solidFill>
            <a:srgbClr val="007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046547" y="3077415"/>
            <a:ext cx="123189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150">
                <a:solidFill>
                  <a:srgbClr val="FFFFFF"/>
                </a:solidFill>
                <a:latin typeface="Garamond"/>
                <a:cs typeface="Garamond"/>
              </a:rPr>
              <a:t>1</a:t>
            </a:r>
            <a:endParaRPr sz="2050">
              <a:latin typeface="Garamond"/>
              <a:cs typeface="Garamond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5079" y="3806264"/>
            <a:ext cx="3965575" cy="25800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100">
                <a:solidFill>
                  <a:srgbClr val="262525"/>
                </a:solidFill>
                <a:latin typeface="Garamond"/>
                <a:cs typeface="Garamond"/>
              </a:rPr>
              <a:t>User-</a:t>
            </a:r>
            <a:r>
              <a:rPr dirty="0" sz="2300" spc="70">
                <a:solidFill>
                  <a:srgbClr val="262525"/>
                </a:solidFill>
                <a:latin typeface="Garamond"/>
                <a:cs typeface="Garamond"/>
              </a:rPr>
              <a:t>Defined</a:t>
            </a:r>
            <a:r>
              <a:rPr dirty="0" sz="230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95">
                <a:solidFill>
                  <a:srgbClr val="262525"/>
                </a:solidFill>
                <a:latin typeface="Garamond"/>
                <a:cs typeface="Garamond"/>
              </a:rPr>
              <a:t>Functions</a:t>
            </a:r>
            <a:r>
              <a:rPr dirty="0" sz="230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-10">
                <a:solidFill>
                  <a:srgbClr val="262525"/>
                </a:solidFill>
                <a:latin typeface="Garamond"/>
                <a:cs typeface="Garamond"/>
              </a:rPr>
              <a:t>(UDFs)</a:t>
            </a:r>
            <a:endParaRPr sz="2300">
              <a:latin typeface="Garamond"/>
              <a:cs typeface="Garamond"/>
            </a:endParaRPr>
          </a:p>
          <a:p>
            <a:pPr marL="12700" marR="5080">
              <a:lnSpc>
                <a:spcPct val="132100"/>
              </a:lnSpc>
              <a:spcBef>
                <a:spcPts val="690"/>
              </a:spcBef>
            </a:pP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Encapsulate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75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repeated </a:t>
            </a:r>
            <a:r>
              <a:rPr dirty="0" sz="1750" spc="50">
                <a:solidFill>
                  <a:srgbClr val="262525"/>
                </a:solidFill>
                <a:latin typeface="Century Gothic"/>
                <a:cs typeface="Century Gothic"/>
              </a:rPr>
              <a:t>business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logic,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such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as: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fn_discount(Fare)</a:t>
            </a:r>
            <a:r>
              <a:rPr dirty="0" sz="17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7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applying promotions</a:t>
            </a:r>
            <a:r>
              <a:rPr dirty="0" sz="1750" spc="-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or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fn_days_until_maintenance(BusID)</a:t>
            </a:r>
            <a:r>
              <a:rPr dirty="0" sz="17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for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predictive</a:t>
            </a:r>
            <a:r>
              <a:rPr dirty="0" sz="17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alerts.</a:t>
            </a:r>
            <a:endParaRPr sz="175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827065" y="2964814"/>
            <a:ext cx="4818380" cy="673100"/>
          </a:xfrm>
          <a:custGeom>
            <a:avLst/>
            <a:gdLst/>
            <a:ahLst/>
            <a:cxnLst/>
            <a:rect l="l" t="t" r="r" b="b"/>
            <a:pathLst>
              <a:path w="4818380" h="673100">
                <a:moveTo>
                  <a:pt x="4818037" y="364921"/>
                </a:moveTo>
                <a:lnTo>
                  <a:pt x="4813541" y="342696"/>
                </a:lnTo>
                <a:lnTo>
                  <a:pt x="4801286" y="324523"/>
                </a:lnTo>
                <a:lnTo>
                  <a:pt x="4783112" y="312267"/>
                </a:lnTo>
                <a:lnTo>
                  <a:pt x="4760887" y="307771"/>
                </a:lnTo>
                <a:lnTo>
                  <a:pt x="2743403" y="307771"/>
                </a:lnTo>
                <a:lnTo>
                  <a:pt x="2742273" y="290766"/>
                </a:lnTo>
                <a:lnTo>
                  <a:pt x="2733319" y="246976"/>
                </a:lnTo>
                <a:lnTo>
                  <a:pt x="2718905" y="205447"/>
                </a:lnTo>
                <a:lnTo>
                  <a:pt x="2699423" y="166598"/>
                </a:lnTo>
                <a:lnTo>
                  <a:pt x="2675255" y="130822"/>
                </a:lnTo>
                <a:lnTo>
                  <a:pt x="2646819" y="98513"/>
                </a:lnTo>
                <a:lnTo>
                  <a:pt x="2614511" y="70078"/>
                </a:lnTo>
                <a:lnTo>
                  <a:pt x="2578735" y="45923"/>
                </a:lnTo>
                <a:lnTo>
                  <a:pt x="2539898" y="26428"/>
                </a:lnTo>
                <a:lnTo>
                  <a:pt x="2498369" y="12014"/>
                </a:lnTo>
                <a:lnTo>
                  <a:pt x="2454592" y="3060"/>
                </a:lnTo>
                <a:lnTo>
                  <a:pt x="2408923" y="0"/>
                </a:lnTo>
                <a:lnTo>
                  <a:pt x="2363266" y="3060"/>
                </a:lnTo>
                <a:lnTo>
                  <a:pt x="2319477" y="12014"/>
                </a:lnTo>
                <a:lnTo>
                  <a:pt x="2277961" y="26428"/>
                </a:lnTo>
                <a:lnTo>
                  <a:pt x="2239111" y="45923"/>
                </a:lnTo>
                <a:lnTo>
                  <a:pt x="2203335" y="70078"/>
                </a:lnTo>
                <a:lnTo>
                  <a:pt x="2171027" y="98513"/>
                </a:lnTo>
                <a:lnTo>
                  <a:pt x="2142579" y="130822"/>
                </a:lnTo>
                <a:lnTo>
                  <a:pt x="2118423" y="166598"/>
                </a:lnTo>
                <a:lnTo>
                  <a:pt x="2098929" y="205447"/>
                </a:lnTo>
                <a:lnTo>
                  <a:pt x="2084501" y="246976"/>
                </a:lnTo>
                <a:lnTo>
                  <a:pt x="2075561" y="290766"/>
                </a:lnTo>
                <a:lnTo>
                  <a:pt x="2074405" y="307771"/>
                </a:lnTo>
                <a:lnTo>
                  <a:pt x="57150" y="307771"/>
                </a:lnTo>
                <a:lnTo>
                  <a:pt x="34912" y="312267"/>
                </a:lnTo>
                <a:lnTo>
                  <a:pt x="16751" y="324523"/>
                </a:lnTo>
                <a:lnTo>
                  <a:pt x="4495" y="342696"/>
                </a:lnTo>
                <a:lnTo>
                  <a:pt x="0" y="364921"/>
                </a:lnTo>
                <a:lnTo>
                  <a:pt x="4495" y="387159"/>
                </a:lnTo>
                <a:lnTo>
                  <a:pt x="16751" y="405320"/>
                </a:lnTo>
                <a:lnTo>
                  <a:pt x="34912" y="417576"/>
                </a:lnTo>
                <a:lnTo>
                  <a:pt x="57150" y="422071"/>
                </a:lnTo>
                <a:lnTo>
                  <a:pt x="2083714" y="422071"/>
                </a:lnTo>
                <a:lnTo>
                  <a:pt x="2084501" y="425869"/>
                </a:lnTo>
                <a:lnTo>
                  <a:pt x="2098929" y="467385"/>
                </a:lnTo>
                <a:lnTo>
                  <a:pt x="2118423" y="506234"/>
                </a:lnTo>
                <a:lnTo>
                  <a:pt x="2142579" y="542023"/>
                </a:lnTo>
                <a:lnTo>
                  <a:pt x="2171027" y="574332"/>
                </a:lnTo>
                <a:lnTo>
                  <a:pt x="2203335" y="602767"/>
                </a:lnTo>
                <a:lnTo>
                  <a:pt x="2239111" y="626935"/>
                </a:lnTo>
                <a:lnTo>
                  <a:pt x="2277961" y="646417"/>
                </a:lnTo>
                <a:lnTo>
                  <a:pt x="2319477" y="660844"/>
                </a:lnTo>
                <a:lnTo>
                  <a:pt x="2363266" y="669785"/>
                </a:lnTo>
                <a:lnTo>
                  <a:pt x="2408923" y="672858"/>
                </a:lnTo>
                <a:lnTo>
                  <a:pt x="2454592" y="669785"/>
                </a:lnTo>
                <a:lnTo>
                  <a:pt x="2498369" y="660844"/>
                </a:lnTo>
                <a:lnTo>
                  <a:pt x="2539898" y="646417"/>
                </a:lnTo>
                <a:lnTo>
                  <a:pt x="2578735" y="626935"/>
                </a:lnTo>
                <a:lnTo>
                  <a:pt x="2614511" y="602767"/>
                </a:lnTo>
                <a:lnTo>
                  <a:pt x="2646819" y="574332"/>
                </a:lnTo>
                <a:lnTo>
                  <a:pt x="2675255" y="542023"/>
                </a:lnTo>
                <a:lnTo>
                  <a:pt x="2699423" y="506234"/>
                </a:lnTo>
                <a:lnTo>
                  <a:pt x="2718905" y="467385"/>
                </a:lnTo>
                <a:lnTo>
                  <a:pt x="2733319" y="425869"/>
                </a:lnTo>
                <a:lnTo>
                  <a:pt x="2734094" y="422071"/>
                </a:lnTo>
                <a:lnTo>
                  <a:pt x="4760887" y="422071"/>
                </a:lnTo>
                <a:lnTo>
                  <a:pt x="4783112" y="417576"/>
                </a:lnTo>
                <a:lnTo>
                  <a:pt x="4801286" y="405320"/>
                </a:lnTo>
                <a:lnTo>
                  <a:pt x="4813541" y="387159"/>
                </a:lnTo>
                <a:lnTo>
                  <a:pt x="4818037" y="364921"/>
                </a:lnTo>
                <a:close/>
              </a:path>
            </a:pathLst>
          </a:custGeom>
          <a:solidFill>
            <a:srgbClr val="007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088670" y="3077415"/>
            <a:ext cx="1663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80">
                <a:solidFill>
                  <a:srgbClr val="FFFFFF"/>
                </a:solidFill>
                <a:latin typeface="Garamond"/>
                <a:cs typeface="Garamond"/>
              </a:rPr>
              <a:t>2</a:t>
            </a:r>
            <a:endParaRPr sz="2050">
              <a:latin typeface="Garamond"/>
              <a:cs typeface="Garamond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67237" y="3806264"/>
            <a:ext cx="4208780" cy="2227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110">
                <a:solidFill>
                  <a:srgbClr val="262525"/>
                </a:solidFill>
                <a:latin typeface="Garamond"/>
                <a:cs typeface="Garamond"/>
              </a:rPr>
              <a:t>Stored</a:t>
            </a:r>
            <a:r>
              <a:rPr dirty="0" sz="230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95">
                <a:solidFill>
                  <a:srgbClr val="262525"/>
                </a:solidFill>
                <a:latin typeface="Garamond"/>
                <a:cs typeface="Garamond"/>
              </a:rPr>
              <a:t>Procedures</a:t>
            </a:r>
            <a:endParaRPr sz="2300">
              <a:latin typeface="Garamond"/>
              <a:cs typeface="Garamond"/>
            </a:endParaRPr>
          </a:p>
          <a:p>
            <a:pPr marL="12700" marR="5080">
              <a:lnSpc>
                <a:spcPct val="132100"/>
              </a:lnSpc>
              <a:spcBef>
                <a:spcPts val="690"/>
              </a:spcBef>
            </a:pP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Manage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transactional</a:t>
            </a:r>
            <a:r>
              <a:rPr dirty="0" sz="17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complexity,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ensuring</a:t>
            </a:r>
            <a:r>
              <a:rPr dirty="0" sz="1750" spc="9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atomicity</a:t>
            </a:r>
            <a:r>
              <a:rPr dirty="0" sz="1750" spc="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750" spc="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multi-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step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operations</a:t>
            </a:r>
            <a:r>
              <a:rPr dirty="0" sz="17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like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2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ticket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booking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process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that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updates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Bookings,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Seats,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Passenger</a:t>
            </a:r>
            <a:r>
              <a:rPr dirty="0" sz="17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simultaneously.</a:t>
            </a:r>
            <a:endParaRPr sz="1750">
              <a:latin typeface="Century Gothic"/>
              <a:cs typeface="Century Gothic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84910" y="6994346"/>
            <a:ext cx="9860280" cy="673100"/>
          </a:xfrm>
          <a:custGeom>
            <a:avLst/>
            <a:gdLst/>
            <a:ahLst/>
            <a:cxnLst/>
            <a:rect l="l" t="t" r="r" b="b"/>
            <a:pathLst>
              <a:path w="9860280" h="673100">
                <a:moveTo>
                  <a:pt x="9860191" y="364896"/>
                </a:moveTo>
                <a:lnTo>
                  <a:pt x="9855695" y="342671"/>
                </a:lnTo>
                <a:lnTo>
                  <a:pt x="9843440" y="324510"/>
                </a:lnTo>
                <a:lnTo>
                  <a:pt x="9825266" y="312254"/>
                </a:lnTo>
                <a:lnTo>
                  <a:pt x="9803041" y="307746"/>
                </a:lnTo>
                <a:lnTo>
                  <a:pt x="5264556" y="307746"/>
                </a:lnTo>
                <a:lnTo>
                  <a:pt x="5263426" y="290741"/>
                </a:lnTo>
                <a:lnTo>
                  <a:pt x="5254472" y="246951"/>
                </a:lnTo>
                <a:lnTo>
                  <a:pt x="5240058" y="205435"/>
                </a:lnTo>
                <a:lnTo>
                  <a:pt x="5220576" y="166598"/>
                </a:lnTo>
                <a:lnTo>
                  <a:pt x="5196408" y="130810"/>
                </a:lnTo>
                <a:lnTo>
                  <a:pt x="5167973" y="98513"/>
                </a:lnTo>
                <a:lnTo>
                  <a:pt x="5135664" y="70078"/>
                </a:lnTo>
                <a:lnTo>
                  <a:pt x="5099888" y="45910"/>
                </a:lnTo>
                <a:lnTo>
                  <a:pt x="5061051" y="26428"/>
                </a:lnTo>
                <a:lnTo>
                  <a:pt x="5019522" y="12014"/>
                </a:lnTo>
                <a:lnTo>
                  <a:pt x="4975745" y="3060"/>
                </a:lnTo>
                <a:lnTo>
                  <a:pt x="4930076" y="0"/>
                </a:lnTo>
                <a:lnTo>
                  <a:pt x="4884420" y="3060"/>
                </a:lnTo>
                <a:lnTo>
                  <a:pt x="4840630" y="12014"/>
                </a:lnTo>
                <a:lnTo>
                  <a:pt x="4799114" y="26428"/>
                </a:lnTo>
                <a:lnTo>
                  <a:pt x="4760265" y="45910"/>
                </a:lnTo>
                <a:lnTo>
                  <a:pt x="4724489" y="70078"/>
                </a:lnTo>
                <a:lnTo>
                  <a:pt x="4692180" y="98513"/>
                </a:lnTo>
                <a:lnTo>
                  <a:pt x="4663732" y="130810"/>
                </a:lnTo>
                <a:lnTo>
                  <a:pt x="4639576" y="166598"/>
                </a:lnTo>
                <a:lnTo>
                  <a:pt x="4620082" y="205435"/>
                </a:lnTo>
                <a:lnTo>
                  <a:pt x="4605655" y="246951"/>
                </a:lnTo>
                <a:lnTo>
                  <a:pt x="4596714" y="290741"/>
                </a:lnTo>
                <a:lnTo>
                  <a:pt x="4595558" y="307746"/>
                </a:lnTo>
                <a:lnTo>
                  <a:pt x="57150" y="307746"/>
                </a:lnTo>
                <a:lnTo>
                  <a:pt x="34925" y="312254"/>
                </a:lnTo>
                <a:lnTo>
                  <a:pt x="16751" y="324510"/>
                </a:lnTo>
                <a:lnTo>
                  <a:pt x="4495" y="342671"/>
                </a:lnTo>
                <a:lnTo>
                  <a:pt x="0" y="364896"/>
                </a:lnTo>
                <a:lnTo>
                  <a:pt x="4495" y="387146"/>
                </a:lnTo>
                <a:lnTo>
                  <a:pt x="16751" y="405307"/>
                </a:lnTo>
                <a:lnTo>
                  <a:pt x="34925" y="417563"/>
                </a:lnTo>
                <a:lnTo>
                  <a:pt x="57150" y="422046"/>
                </a:lnTo>
                <a:lnTo>
                  <a:pt x="4604867" y="422046"/>
                </a:lnTo>
                <a:lnTo>
                  <a:pt x="4605655" y="425856"/>
                </a:lnTo>
                <a:lnTo>
                  <a:pt x="4620082" y="467372"/>
                </a:lnTo>
                <a:lnTo>
                  <a:pt x="4639576" y="506222"/>
                </a:lnTo>
                <a:lnTo>
                  <a:pt x="4663732" y="541997"/>
                </a:lnTo>
                <a:lnTo>
                  <a:pt x="4692180" y="574306"/>
                </a:lnTo>
                <a:lnTo>
                  <a:pt x="4724489" y="602754"/>
                </a:lnTo>
                <a:lnTo>
                  <a:pt x="4760265" y="626910"/>
                </a:lnTo>
                <a:lnTo>
                  <a:pt x="4799114" y="646404"/>
                </a:lnTo>
                <a:lnTo>
                  <a:pt x="4840630" y="660831"/>
                </a:lnTo>
                <a:lnTo>
                  <a:pt x="4884420" y="669772"/>
                </a:lnTo>
                <a:lnTo>
                  <a:pt x="4930076" y="672846"/>
                </a:lnTo>
                <a:lnTo>
                  <a:pt x="4975745" y="669772"/>
                </a:lnTo>
                <a:lnTo>
                  <a:pt x="5019522" y="660831"/>
                </a:lnTo>
                <a:lnTo>
                  <a:pt x="5061051" y="646404"/>
                </a:lnTo>
                <a:lnTo>
                  <a:pt x="5099888" y="626910"/>
                </a:lnTo>
                <a:lnTo>
                  <a:pt x="5135664" y="602754"/>
                </a:lnTo>
                <a:lnTo>
                  <a:pt x="5167973" y="574306"/>
                </a:lnTo>
                <a:lnTo>
                  <a:pt x="5196408" y="541997"/>
                </a:lnTo>
                <a:lnTo>
                  <a:pt x="5220576" y="506222"/>
                </a:lnTo>
                <a:lnTo>
                  <a:pt x="5240058" y="467372"/>
                </a:lnTo>
                <a:lnTo>
                  <a:pt x="5254472" y="425856"/>
                </a:lnTo>
                <a:lnTo>
                  <a:pt x="5255247" y="422046"/>
                </a:lnTo>
                <a:lnTo>
                  <a:pt x="9803041" y="422046"/>
                </a:lnTo>
                <a:lnTo>
                  <a:pt x="9825266" y="417563"/>
                </a:lnTo>
                <a:lnTo>
                  <a:pt x="9843440" y="405307"/>
                </a:lnTo>
                <a:lnTo>
                  <a:pt x="9855695" y="387146"/>
                </a:lnTo>
                <a:lnTo>
                  <a:pt x="9860191" y="364896"/>
                </a:lnTo>
                <a:close/>
              </a:path>
            </a:pathLst>
          </a:custGeom>
          <a:solidFill>
            <a:srgbClr val="007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567700" y="7106932"/>
            <a:ext cx="1663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90">
                <a:solidFill>
                  <a:srgbClr val="FFFFFF"/>
                </a:solidFill>
                <a:latin typeface="Garamond"/>
                <a:cs typeface="Garamond"/>
              </a:rPr>
              <a:t>3</a:t>
            </a:r>
            <a:endParaRPr sz="2050">
              <a:latin typeface="Garamond"/>
              <a:cs typeface="Garamond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25079" y="7835781"/>
            <a:ext cx="9345930" cy="1170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-30">
                <a:solidFill>
                  <a:srgbClr val="262525"/>
                </a:solidFill>
                <a:latin typeface="Garamond"/>
                <a:cs typeface="Garamond"/>
              </a:rPr>
              <a:t>CASE</a:t>
            </a:r>
            <a:r>
              <a:rPr dirty="0" sz="2300" spc="-114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110">
                <a:solidFill>
                  <a:srgbClr val="262525"/>
                </a:solidFill>
                <a:latin typeface="Garamond"/>
                <a:cs typeface="Garamond"/>
              </a:rPr>
              <a:t>Statements</a:t>
            </a:r>
            <a:endParaRPr sz="2300">
              <a:latin typeface="Garamond"/>
              <a:cs typeface="Garamond"/>
            </a:endParaRPr>
          </a:p>
          <a:p>
            <a:pPr marL="12700" marR="5080">
              <a:lnSpc>
                <a:spcPct val="132100"/>
              </a:lnSpc>
              <a:spcBef>
                <a:spcPts val="690"/>
              </a:spcBef>
            </a:pPr>
            <a:r>
              <a:rPr dirty="0" sz="1750" spc="-55">
                <a:solidFill>
                  <a:srgbClr val="262525"/>
                </a:solidFill>
                <a:latin typeface="Century Gothic"/>
                <a:cs typeface="Century Gothic"/>
              </a:rPr>
              <a:t>Implement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55">
                <a:solidFill>
                  <a:srgbClr val="262525"/>
                </a:solidFill>
                <a:latin typeface="Century Gothic"/>
                <a:cs typeface="Century Gothic"/>
              </a:rPr>
              <a:t>conditional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50">
                <a:solidFill>
                  <a:srgbClr val="262525"/>
                </a:solidFill>
                <a:latin typeface="Century Gothic"/>
                <a:cs typeface="Century Gothic"/>
              </a:rPr>
              <a:t>logic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directly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in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queries.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Example: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Categorizing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bookings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as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'High',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'Medium',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'Low'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value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based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50" b="1">
                <a:solidFill>
                  <a:srgbClr val="262525"/>
                </a:solidFill>
                <a:latin typeface="Verdana"/>
                <a:cs typeface="Verdana"/>
              </a:rPr>
              <a:t>Fare</a:t>
            </a:r>
            <a:r>
              <a:rPr dirty="0" sz="1750" spc="-1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-85">
                <a:solidFill>
                  <a:srgbClr val="262525"/>
                </a:solidFill>
                <a:latin typeface="Century Gothic"/>
                <a:cs typeface="Century Gothic"/>
              </a:rPr>
              <a:t>amount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rapid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analysis.</a:t>
            </a:r>
            <a:endParaRPr sz="17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578" y="457580"/>
            <a:ext cx="8741410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50">
                <a:latin typeface="Malgun Gothic Semilight"/>
                <a:cs typeface="Malgun Gothic Semilight"/>
              </a:rPr>
              <a:t>S</a:t>
            </a:r>
            <a:r>
              <a:rPr dirty="0" sz="2950" spc="-409">
                <a:latin typeface="Malgun Gothic Semilight"/>
                <a:cs typeface="Malgun Gothic Semilight"/>
              </a:rPr>
              <a:t> </a:t>
            </a:r>
            <a:r>
              <a:rPr dirty="0" sz="2950" spc="105">
                <a:latin typeface="Malgun Gothic Semilight"/>
                <a:cs typeface="Malgun Gothic Semilight"/>
              </a:rPr>
              <a:t>ys</a:t>
            </a:r>
            <a:r>
              <a:rPr dirty="0" sz="2950" spc="-395">
                <a:latin typeface="Malgun Gothic Semilight"/>
                <a:cs typeface="Malgun Gothic Semilight"/>
              </a:rPr>
              <a:t> </a:t>
            </a:r>
            <a:r>
              <a:rPr dirty="0" sz="2950">
                <a:latin typeface="Malgun Gothic Semilight"/>
                <a:cs typeface="Malgun Gothic Semilight"/>
              </a:rPr>
              <a:t>tem</a:t>
            </a:r>
            <a:r>
              <a:rPr dirty="0" sz="2950" spc="120">
                <a:latin typeface="Malgun Gothic Semilight"/>
                <a:cs typeface="Malgun Gothic Semilight"/>
              </a:rPr>
              <a:t> </a:t>
            </a:r>
            <a:r>
              <a:rPr dirty="0" sz="2950">
                <a:latin typeface="Malgun Gothic Semilight"/>
                <a:cs typeface="Malgun Gothic Semilight"/>
              </a:rPr>
              <a:t>S</a:t>
            </a:r>
            <a:r>
              <a:rPr dirty="0" sz="2950" spc="-405">
                <a:latin typeface="Malgun Gothic Semilight"/>
                <a:cs typeface="Malgun Gothic Semilight"/>
              </a:rPr>
              <a:t> </a:t>
            </a:r>
            <a:r>
              <a:rPr dirty="0" sz="2950" spc="85">
                <a:latin typeface="Malgun Gothic Semilight"/>
                <a:cs typeface="Malgun Gothic Semilight"/>
              </a:rPr>
              <a:t>cope:</a:t>
            </a:r>
            <a:r>
              <a:rPr dirty="0" sz="2950" spc="220">
                <a:latin typeface="Malgun Gothic Semilight"/>
                <a:cs typeface="Malgun Gothic Semilight"/>
              </a:rPr>
              <a:t> </a:t>
            </a:r>
            <a:r>
              <a:rPr dirty="0" sz="2950">
                <a:latin typeface="Malgun Gothic Semilight"/>
                <a:cs typeface="Malgun Gothic Semilight"/>
              </a:rPr>
              <a:t>The</a:t>
            </a:r>
            <a:r>
              <a:rPr dirty="0" sz="2950" spc="95">
                <a:latin typeface="Malgun Gothic Semilight"/>
                <a:cs typeface="Malgun Gothic Semilight"/>
              </a:rPr>
              <a:t> </a:t>
            </a:r>
            <a:r>
              <a:rPr dirty="0" sz="2950">
                <a:latin typeface="Malgun Gothic Semilight"/>
                <a:cs typeface="Malgun Gothic Semilight"/>
              </a:rPr>
              <a:t>S</a:t>
            </a:r>
            <a:r>
              <a:rPr dirty="0" sz="2950" spc="-405">
                <a:latin typeface="Malgun Gothic Semilight"/>
                <a:cs typeface="Malgun Gothic Semilight"/>
              </a:rPr>
              <a:t> </a:t>
            </a:r>
            <a:r>
              <a:rPr dirty="0" sz="2950">
                <a:latin typeface="Malgun Gothic Semilight"/>
                <a:cs typeface="Malgun Gothic Semilight"/>
              </a:rPr>
              <a:t>ix</a:t>
            </a:r>
            <a:r>
              <a:rPr dirty="0" sz="2950" spc="150">
                <a:latin typeface="Malgun Gothic Semilight"/>
                <a:cs typeface="Malgun Gothic Semilight"/>
              </a:rPr>
              <a:t> </a:t>
            </a:r>
            <a:r>
              <a:rPr dirty="0" sz="2950" spc="105">
                <a:latin typeface="Malgun Gothic Semilight"/>
                <a:cs typeface="Malgun Gothic Semilight"/>
              </a:rPr>
              <a:t>Core</a:t>
            </a:r>
            <a:r>
              <a:rPr dirty="0" sz="2950" spc="90">
                <a:latin typeface="Malgun Gothic Semilight"/>
                <a:cs typeface="Malgun Gothic Semilight"/>
              </a:rPr>
              <a:t> </a:t>
            </a:r>
            <a:r>
              <a:rPr dirty="0" sz="2950" spc="70">
                <a:latin typeface="Malgun Gothic Semilight"/>
                <a:cs typeface="Malgun Gothic Semilight"/>
              </a:rPr>
              <a:t>Operational</a:t>
            </a:r>
            <a:r>
              <a:rPr dirty="0" sz="2950" spc="150">
                <a:latin typeface="Malgun Gothic Semilight"/>
                <a:cs typeface="Malgun Gothic Semilight"/>
              </a:rPr>
              <a:t> </a:t>
            </a:r>
            <a:r>
              <a:rPr dirty="0" sz="2950" spc="35">
                <a:latin typeface="Malgun Gothic Semilight"/>
                <a:cs typeface="Malgun Gothic Semilight"/>
              </a:rPr>
              <a:t>Modules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4578" y="1350390"/>
            <a:ext cx="113004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5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4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system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is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designed</a:t>
            </a:r>
            <a:r>
              <a:rPr dirty="0" sz="14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seamlessly</a:t>
            </a:r>
            <a:r>
              <a:rPr dirty="0" sz="14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integrate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manage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full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spectrum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railway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operations</a:t>
            </a:r>
            <a:r>
              <a:rPr dirty="0" sz="14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85">
                <a:solidFill>
                  <a:srgbClr val="272424"/>
                </a:solidFill>
                <a:latin typeface="Tahoma"/>
                <a:cs typeface="Tahoma"/>
              </a:rPr>
              <a:t>across</a:t>
            </a:r>
            <a:r>
              <a:rPr dirty="0" sz="14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these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vital</a:t>
            </a:r>
            <a:r>
              <a:rPr dirty="0" sz="140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areas: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887" y="1887147"/>
            <a:ext cx="536448" cy="38317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14578" y="2544318"/>
            <a:ext cx="5716905" cy="988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65">
                <a:solidFill>
                  <a:srgbClr val="272424"/>
                </a:solidFill>
                <a:latin typeface="Malgun Gothic Semilight"/>
                <a:cs typeface="Malgun Gothic Semilight"/>
              </a:rPr>
              <a:t>Pas</a:t>
            </a:r>
            <a:r>
              <a:rPr dirty="0" sz="1850" spc="-22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dirty="0" sz="1850" spc="-22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>
                <a:solidFill>
                  <a:srgbClr val="272424"/>
                </a:solidFill>
                <a:latin typeface="Malgun Gothic Semilight"/>
                <a:cs typeface="Malgun Gothic Semilight"/>
              </a:rPr>
              <a:t>enger</a:t>
            </a:r>
            <a:r>
              <a:rPr dirty="0" sz="1850" spc="24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85">
                <a:solidFill>
                  <a:srgbClr val="272424"/>
                </a:solidFill>
                <a:latin typeface="Malgun Gothic Semilight"/>
                <a:cs typeface="Malgun Gothic Semilight"/>
              </a:rPr>
              <a:t>Services</a:t>
            </a:r>
            <a:endParaRPr sz="185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6400"/>
              </a:lnSpc>
              <a:spcBef>
                <a:spcPts val="785"/>
              </a:spcBef>
            </a:pP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Handling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bookings,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ticketing,</a:t>
            </a: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reservations,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 real-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time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passenger 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information</a:t>
            </a:r>
            <a:r>
              <a:rPr dirty="0" sz="1400" spc="2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updates.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4092" y="1810511"/>
            <a:ext cx="432298" cy="53644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15276" y="2544318"/>
            <a:ext cx="5821680" cy="988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>
                <a:solidFill>
                  <a:srgbClr val="272424"/>
                </a:solidFill>
                <a:latin typeface="Malgun Gothic Semilight"/>
                <a:cs typeface="Malgun Gothic Semilight"/>
              </a:rPr>
              <a:t>Train</a:t>
            </a:r>
            <a:r>
              <a:rPr dirty="0" sz="1850" spc="19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Operations</a:t>
            </a:r>
            <a:endParaRPr sz="185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6400"/>
              </a:lnSpc>
              <a:spcBef>
                <a:spcPts val="785"/>
              </a:spcBef>
            </a:pP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Managing</a:t>
            </a:r>
            <a:r>
              <a:rPr dirty="0" sz="1400" spc="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400" spc="114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master</a:t>
            </a:r>
            <a:r>
              <a:rPr dirty="0" sz="1400" spc="1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data,</a:t>
            </a:r>
            <a:r>
              <a:rPr dirty="0" sz="1400" spc="1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real-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time</a:t>
            </a:r>
            <a:r>
              <a:rPr dirty="0" sz="1400" spc="1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schedules,</a:t>
            </a:r>
            <a:r>
              <a:rPr dirty="0" sz="140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route</a:t>
            </a:r>
            <a:r>
              <a:rPr dirty="0" sz="1400" spc="1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planning,</a:t>
            </a:r>
            <a:r>
              <a:rPr dirty="0" sz="1400" spc="114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400" spc="90">
                <a:solidFill>
                  <a:srgbClr val="272424"/>
                </a:solidFill>
                <a:latin typeface="Tahoma"/>
                <a:cs typeface="Tahoma"/>
              </a:rPr>
              <a:t>occupancy</a:t>
            </a:r>
            <a:r>
              <a:rPr dirty="0" sz="14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tracking.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364" y="3904488"/>
            <a:ext cx="431074" cy="53797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14578" y="4639817"/>
            <a:ext cx="6459855" cy="988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>
                <a:solidFill>
                  <a:srgbClr val="272424"/>
                </a:solidFill>
                <a:latin typeface="Malgun Gothic Semilight"/>
                <a:cs typeface="Malgun Gothic Semilight"/>
              </a:rPr>
              <a:t>Infras</a:t>
            </a:r>
            <a:r>
              <a:rPr dirty="0" sz="1850" spc="-20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60">
                <a:solidFill>
                  <a:srgbClr val="272424"/>
                </a:solidFill>
                <a:latin typeface="Malgun Gothic Semilight"/>
                <a:cs typeface="Malgun Gothic Semilight"/>
              </a:rPr>
              <a:t>tructure</a:t>
            </a:r>
            <a:r>
              <a:rPr dirty="0" sz="1850" spc="21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-20">
                <a:solidFill>
                  <a:srgbClr val="272424"/>
                </a:solidFill>
                <a:latin typeface="Malgun Gothic Semilight"/>
                <a:cs typeface="Malgun Gothic Semilight"/>
              </a:rPr>
              <a:t>Mgt.</a:t>
            </a:r>
            <a:endParaRPr sz="185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Tracking</a:t>
            </a:r>
            <a:r>
              <a:rPr dirty="0" sz="14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assets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like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stations,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tracks,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signals,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bridges,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level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5">
                <a:solidFill>
                  <a:srgbClr val="272424"/>
                </a:solidFill>
                <a:latin typeface="Tahoma"/>
                <a:cs typeface="Tahoma"/>
              </a:rPr>
              <a:t>crossings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maintenance</a:t>
            </a:r>
            <a:r>
              <a:rPr dirty="0" sz="1400" spc="-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safety.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6452" y="3923701"/>
            <a:ext cx="537972" cy="49954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415276" y="4639817"/>
            <a:ext cx="5933440" cy="988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55">
                <a:solidFill>
                  <a:srgbClr val="272424"/>
                </a:solidFill>
                <a:latin typeface="Malgun Gothic Semilight"/>
                <a:cs typeface="Malgun Gothic Semilight"/>
              </a:rPr>
              <a:t>Staff</a:t>
            </a:r>
            <a:r>
              <a:rPr dirty="0" sz="1850" spc="3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>
                <a:solidFill>
                  <a:srgbClr val="272424"/>
                </a:solidFill>
                <a:latin typeface="Malgun Gothic Semilight"/>
                <a:cs typeface="Malgun Gothic Semilight"/>
              </a:rPr>
              <a:t>&amp;</a:t>
            </a:r>
            <a:r>
              <a:rPr dirty="0" sz="185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dirty="0" sz="1850" spc="-229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40">
                <a:solidFill>
                  <a:srgbClr val="272424"/>
                </a:solidFill>
                <a:latin typeface="Malgun Gothic Semilight"/>
                <a:cs typeface="Malgun Gothic Semilight"/>
              </a:rPr>
              <a:t>ngineering</a:t>
            </a:r>
            <a:endParaRPr sz="185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Employee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records,</a:t>
            </a:r>
            <a:r>
              <a:rPr dirty="0" sz="140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duty</a:t>
            </a:r>
            <a:r>
              <a:rPr dirty="0" sz="140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rosters,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assignment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40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engineers,</a:t>
            </a:r>
            <a:r>
              <a:rPr dirty="0" sz="140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40">
                <a:solidFill>
                  <a:srgbClr val="272424"/>
                </a:solidFill>
                <a:latin typeface="Tahoma"/>
                <a:cs typeface="Tahoma"/>
              </a:rPr>
              <a:t>logging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maintenance</a:t>
            </a:r>
            <a:r>
              <a:rPr dirty="0" sz="140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72424"/>
                </a:solidFill>
                <a:latin typeface="Tahoma"/>
                <a:cs typeface="Tahoma"/>
              </a:rPr>
              <a:t>actions.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887" y="6057627"/>
            <a:ext cx="536448" cy="43229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14578" y="6734962"/>
            <a:ext cx="6362700" cy="988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55">
                <a:solidFill>
                  <a:srgbClr val="272424"/>
                </a:solidFill>
                <a:latin typeface="Malgun Gothic Semilight"/>
                <a:cs typeface="Malgun Gothic Semilight"/>
              </a:rPr>
              <a:t>Freight </a:t>
            </a:r>
            <a:r>
              <a:rPr dirty="0" sz="1850">
                <a:solidFill>
                  <a:srgbClr val="272424"/>
                </a:solidFill>
                <a:latin typeface="Malgun Gothic Semilight"/>
                <a:cs typeface="Malgun Gothic Semilight"/>
              </a:rPr>
              <a:t>&amp; </a:t>
            </a:r>
            <a:r>
              <a:rPr dirty="0" sz="1850" spc="65">
                <a:solidFill>
                  <a:srgbClr val="272424"/>
                </a:solidFill>
                <a:latin typeface="Malgun Gothic Semilight"/>
                <a:cs typeface="Malgun Gothic Semilight"/>
              </a:rPr>
              <a:t>Logis</a:t>
            </a:r>
            <a:r>
              <a:rPr dirty="0" sz="1850" spc="-26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45">
                <a:solidFill>
                  <a:srgbClr val="272424"/>
                </a:solidFill>
                <a:latin typeface="Malgun Gothic Semilight"/>
                <a:cs typeface="Malgun Gothic Semilight"/>
              </a:rPr>
              <a:t>tics</a:t>
            </a:r>
            <a:endParaRPr sz="185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6400"/>
              </a:lnSpc>
              <a:spcBef>
                <a:spcPts val="785"/>
              </a:spcBef>
            </a:pP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Management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5">
                <a:solidFill>
                  <a:srgbClr val="272424"/>
                </a:solidFill>
                <a:latin typeface="Tahoma"/>
                <a:cs typeface="Tahoma"/>
              </a:rPr>
              <a:t>cargo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parcel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bookings,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tracking,</a:t>
            </a:r>
            <a:r>
              <a:rPr dirty="0" sz="140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272424"/>
                </a:solidFill>
                <a:latin typeface="Tahoma"/>
                <a:cs typeface="Tahoma"/>
              </a:rPr>
              <a:t>waybills,</a:t>
            </a:r>
            <a:r>
              <a:rPr dirty="0" sz="140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logistics 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movement.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84092" y="5999988"/>
            <a:ext cx="422692" cy="53797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7415276" y="6734962"/>
            <a:ext cx="5845810" cy="988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50">
                <a:solidFill>
                  <a:srgbClr val="272424"/>
                </a:solidFill>
                <a:latin typeface="Malgun Gothic Semilight"/>
                <a:cs typeface="Malgun Gothic Semilight"/>
              </a:rPr>
              <a:t>Support</a:t>
            </a:r>
            <a:r>
              <a:rPr dirty="0" sz="1850" spc="9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50" spc="85">
                <a:solidFill>
                  <a:srgbClr val="272424"/>
                </a:solidFill>
                <a:latin typeface="Malgun Gothic Semilight"/>
                <a:cs typeface="Malgun Gothic Semilight"/>
              </a:rPr>
              <a:t>Services</a:t>
            </a:r>
            <a:endParaRPr sz="185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6400"/>
              </a:lnSpc>
              <a:spcBef>
                <a:spcPts val="785"/>
              </a:spcBef>
            </a:pP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Includes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catering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272424"/>
                </a:solidFill>
                <a:latin typeface="Tahoma"/>
                <a:cs typeface="Tahoma"/>
              </a:rPr>
              <a:t>services,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vendor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contracts,</a:t>
            </a:r>
            <a:r>
              <a:rPr dirty="0" sz="140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40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comprehensive </a:t>
            </a:r>
            <a:r>
              <a:rPr dirty="0" sz="1400" spc="45">
                <a:solidFill>
                  <a:srgbClr val="272424"/>
                </a:solidFill>
                <a:latin typeface="Tahoma"/>
                <a:cs typeface="Tahoma"/>
              </a:rPr>
              <a:t>handling</a:t>
            </a:r>
            <a:r>
              <a:rPr dirty="0" sz="14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40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272424"/>
                </a:solidFill>
                <a:latin typeface="Tahoma"/>
                <a:cs typeface="Tahoma"/>
              </a:rPr>
              <a:t>customer</a:t>
            </a:r>
            <a:r>
              <a:rPr dirty="0" sz="140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272424"/>
                </a:solidFill>
                <a:latin typeface="Tahoma"/>
                <a:cs typeface="Tahoma"/>
              </a:rPr>
              <a:t>complaints.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696" rIns="0" bIns="0" rtlCol="0" vert="horz">
            <a:spAutoFit/>
          </a:bodyPr>
          <a:lstStyle/>
          <a:p>
            <a:pPr marL="142240">
              <a:lnSpc>
                <a:spcPct val="100000"/>
              </a:lnSpc>
              <a:spcBef>
                <a:spcPts val="110"/>
              </a:spcBef>
            </a:pPr>
            <a:r>
              <a:rPr dirty="0" sz="4800" spc="180"/>
              <a:t>Delivering</a:t>
            </a:r>
            <a:r>
              <a:rPr dirty="0" sz="4800" spc="-120"/>
              <a:t> </a:t>
            </a:r>
            <a:r>
              <a:rPr dirty="0" sz="4800" spc="180"/>
              <a:t>Value</a:t>
            </a:r>
            <a:r>
              <a:rPr dirty="0" sz="4800" spc="-120"/>
              <a:t> </a:t>
            </a:r>
            <a:r>
              <a:rPr dirty="0" sz="4800" spc="280"/>
              <a:t>and</a:t>
            </a:r>
            <a:r>
              <a:rPr dirty="0" sz="4800" spc="-120"/>
              <a:t> </a:t>
            </a:r>
            <a:r>
              <a:rPr dirty="0" sz="4800" spc="130"/>
              <a:t>Efficiency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807343" y="1857836"/>
            <a:ext cx="1538922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successful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5">
                <a:solidFill>
                  <a:srgbClr val="262525"/>
                </a:solidFill>
                <a:latin typeface="Century Gothic"/>
                <a:cs typeface="Century Gothic"/>
              </a:rPr>
              <a:t>implementation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105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5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70">
                <a:solidFill>
                  <a:srgbClr val="262525"/>
                </a:solidFill>
                <a:latin typeface="Century Gothic"/>
                <a:cs typeface="Century Gothic"/>
              </a:rPr>
              <a:t>(BMS)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delivers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0">
                <a:solidFill>
                  <a:srgbClr val="262525"/>
                </a:solidFill>
                <a:latin typeface="Century Gothic"/>
                <a:cs typeface="Century Gothic"/>
              </a:rPr>
              <a:t>measurable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improvements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organizational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functions.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043" y="2520701"/>
            <a:ext cx="585596" cy="58559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85724" y="2612144"/>
            <a:ext cx="6824345" cy="1221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00">
                <a:solidFill>
                  <a:srgbClr val="262525"/>
                </a:solidFill>
                <a:latin typeface="Garamond"/>
                <a:cs typeface="Garamond"/>
              </a:rPr>
              <a:t>Operational</a:t>
            </a:r>
            <a:r>
              <a:rPr dirty="0" sz="23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65">
                <a:solidFill>
                  <a:srgbClr val="262525"/>
                </a:solidFill>
                <a:latin typeface="Garamond"/>
                <a:cs typeface="Garamond"/>
              </a:rPr>
              <a:t>Efficiency</a:t>
            </a:r>
            <a:endParaRPr sz="2350">
              <a:latin typeface="Garamond"/>
              <a:cs typeface="Garamond"/>
            </a:endParaRPr>
          </a:p>
          <a:p>
            <a:pPr marL="12700" marR="5080">
              <a:lnSpc>
                <a:spcPct val="135400"/>
              </a:lnSpc>
              <a:spcBef>
                <a:spcPts val="715"/>
              </a:spcBef>
            </a:pPr>
            <a:r>
              <a:rPr dirty="0" sz="1800" spc="-90">
                <a:solidFill>
                  <a:srgbClr val="262525"/>
                </a:solidFill>
                <a:latin typeface="Century Gothic"/>
                <a:cs typeface="Century Gothic"/>
              </a:rPr>
              <a:t>Automated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scheduling,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0">
                <a:solidFill>
                  <a:srgbClr val="262525"/>
                </a:solidFill>
                <a:latin typeface="Century Gothic"/>
                <a:cs typeface="Century Gothic"/>
              </a:rPr>
              <a:t>maintenance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tracking,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streamlined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staff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assignment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70">
                <a:solidFill>
                  <a:srgbClr val="262525"/>
                </a:solidFill>
                <a:latin typeface="Century Gothic"/>
                <a:cs typeface="Century Gothic"/>
              </a:rPr>
              <a:t>reduce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5">
                <a:solidFill>
                  <a:srgbClr val="262525"/>
                </a:solidFill>
                <a:latin typeface="Century Gothic"/>
                <a:cs typeface="Century Gothic"/>
              </a:rPr>
              <a:t>manual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75">
                <a:solidFill>
                  <a:srgbClr val="262525"/>
                </a:solidFill>
                <a:latin typeface="Century Gothic"/>
                <a:cs typeface="Century Gothic"/>
              </a:rPr>
              <a:t>overhead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errors.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0303" y="2520701"/>
            <a:ext cx="585596" cy="58559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155976" y="2612144"/>
            <a:ext cx="7313930" cy="1221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95">
                <a:solidFill>
                  <a:srgbClr val="262525"/>
                </a:solidFill>
                <a:latin typeface="Garamond"/>
                <a:cs typeface="Garamond"/>
              </a:rPr>
              <a:t>Improved</a:t>
            </a:r>
            <a:r>
              <a:rPr dirty="0" sz="235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14">
                <a:solidFill>
                  <a:srgbClr val="262525"/>
                </a:solidFill>
                <a:latin typeface="Garamond"/>
                <a:cs typeface="Garamond"/>
              </a:rPr>
              <a:t>Customer</a:t>
            </a:r>
            <a:r>
              <a:rPr dirty="0" sz="23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05">
                <a:solidFill>
                  <a:srgbClr val="262525"/>
                </a:solidFill>
                <a:latin typeface="Garamond"/>
                <a:cs typeface="Garamond"/>
              </a:rPr>
              <a:t>Service</a:t>
            </a:r>
            <a:endParaRPr sz="2350">
              <a:latin typeface="Garamond"/>
              <a:cs typeface="Garamond"/>
            </a:endParaRPr>
          </a:p>
          <a:p>
            <a:pPr marL="12700" marR="5080">
              <a:lnSpc>
                <a:spcPct val="135400"/>
              </a:lnSpc>
              <a:spcBef>
                <a:spcPts val="715"/>
              </a:spcBef>
            </a:pP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Provides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real-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time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booking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status,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enables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easy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60">
                <a:solidFill>
                  <a:srgbClr val="262525"/>
                </a:solidFill>
                <a:latin typeface="Century Gothic"/>
                <a:cs typeface="Century Gothic"/>
              </a:rPr>
              <a:t>complaint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logging, </a:t>
            </a:r>
            <a:r>
              <a:rPr dirty="0" sz="180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ensures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access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5">
                <a:solidFill>
                  <a:srgbClr val="262525"/>
                </a:solidFill>
                <a:latin typeface="Century Gothic"/>
                <a:cs typeface="Century Gothic"/>
              </a:rPr>
              <a:t>accurate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trip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information.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043" y="4402485"/>
            <a:ext cx="585596" cy="58558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85724" y="4493943"/>
            <a:ext cx="7242175" cy="1221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75">
                <a:solidFill>
                  <a:srgbClr val="262525"/>
                </a:solidFill>
                <a:latin typeface="Garamond"/>
                <a:cs typeface="Garamond"/>
              </a:rPr>
              <a:t>Data-</a:t>
            </a:r>
            <a:r>
              <a:rPr dirty="0" sz="2350" spc="80">
                <a:solidFill>
                  <a:srgbClr val="262525"/>
                </a:solidFill>
                <a:latin typeface="Garamond"/>
                <a:cs typeface="Garamond"/>
              </a:rPr>
              <a:t>Driven</a:t>
            </a:r>
            <a:r>
              <a:rPr dirty="0" sz="235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75">
                <a:solidFill>
                  <a:srgbClr val="262525"/>
                </a:solidFill>
                <a:latin typeface="Garamond"/>
                <a:cs typeface="Garamond"/>
              </a:rPr>
              <a:t>Decisions</a:t>
            </a:r>
            <a:endParaRPr sz="2350">
              <a:latin typeface="Garamond"/>
              <a:cs typeface="Garamond"/>
            </a:endParaRPr>
          </a:p>
          <a:p>
            <a:pPr marL="12700" marR="5080">
              <a:lnSpc>
                <a:spcPct val="135400"/>
              </a:lnSpc>
              <a:spcBef>
                <a:spcPts val="715"/>
              </a:spcBef>
            </a:pP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Provides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35">
                <a:solidFill>
                  <a:srgbClr val="262525"/>
                </a:solidFill>
                <a:latin typeface="Century Gothic"/>
                <a:cs typeface="Century Gothic"/>
              </a:rPr>
              <a:t>deep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insights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into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5">
                <a:solidFill>
                  <a:srgbClr val="262525"/>
                </a:solidFill>
                <a:latin typeface="Century Gothic"/>
                <a:cs typeface="Century Gothic"/>
              </a:rPr>
              <a:t>popular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routes,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5">
                <a:solidFill>
                  <a:srgbClr val="262525"/>
                </a:solidFill>
                <a:latin typeface="Century Gothic"/>
                <a:cs typeface="Century Gothic"/>
              </a:rPr>
              <a:t>peak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40">
                <a:solidFill>
                  <a:srgbClr val="262525"/>
                </a:solidFill>
                <a:latin typeface="Century Gothic"/>
                <a:cs typeface="Century Gothic"/>
              </a:rPr>
              <a:t>revenue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streams, </a:t>
            </a:r>
            <a:r>
              <a:rPr dirty="0" sz="180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necessary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0">
                <a:solidFill>
                  <a:srgbClr val="262525"/>
                </a:solidFill>
                <a:latin typeface="Century Gothic"/>
                <a:cs typeface="Century Gothic"/>
              </a:rPr>
              <a:t>maintenance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investments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strategic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planning.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90303" y="4402485"/>
            <a:ext cx="585596" cy="58558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155976" y="4493943"/>
            <a:ext cx="7041515" cy="15925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14">
                <a:solidFill>
                  <a:srgbClr val="262525"/>
                </a:solidFill>
                <a:latin typeface="Garamond"/>
                <a:cs typeface="Garamond"/>
              </a:rPr>
              <a:t>Scalability</a:t>
            </a:r>
            <a:r>
              <a:rPr dirty="0" sz="2350" spc="-8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>
                <a:solidFill>
                  <a:srgbClr val="262525"/>
                </a:solidFill>
                <a:latin typeface="Garamond"/>
                <a:cs typeface="Garamond"/>
              </a:rPr>
              <a:t>&amp;</a:t>
            </a:r>
            <a:r>
              <a:rPr dirty="0" sz="2350" spc="-8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14">
                <a:solidFill>
                  <a:srgbClr val="262525"/>
                </a:solidFill>
                <a:latin typeface="Garamond"/>
                <a:cs typeface="Garamond"/>
              </a:rPr>
              <a:t>Future-</a:t>
            </a:r>
            <a:r>
              <a:rPr dirty="0" sz="2350" spc="70">
                <a:solidFill>
                  <a:srgbClr val="262525"/>
                </a:solidFill>
                <a:latin typeface="Garamond"/>
                <a:cs typeface="Garamond"/>
              </a:rPr>
              <a:t>Proofing</a:t>
            </a:r>
            <a:endParaRPr sz="2350">
              <a:latin typeface="Garamond"/>
              <a:cs typeface="Garamond"/>
            </a:endParaRPr>
          </a:p>
          <a:p>
            <a:pPr marL="12700" marR="5080">
              <a:lnSpc>
                <a:spcPct val="135400"/>
              </a:lnSpc>
              <a:spcBef>
                <a:spcPts val="715"/>
              </a:spcBef>
            </a:pPr>
            <a:r>
              <a:rPr dirty="0" sz="1800" spc="7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robust,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5">
                <a:solidFill>
                  <a:srgbClr val="262525"/>
                </a:solidFill>
                <a:latin typeface="Century Gothic"/>
                <a:cs typeface="Century Gothic"/>
              </a:rPr>
              <a:t>modular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5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design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easily</a:t>
            </a:r>
            <a:r>
              <a:rPr dirty="0" sz="18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5">
                <a:solidFill>
                  <a:srgbClr val="262525"/>
                </a:solidFill>
                <a:latin typeface="Century Gothic"/>
                <a:cs typeface="Century Gothic"/>
              </a:rPr>
              <a:t>accommodates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new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features</a:t>
            </a:r>
            <a:r>
              <a:rPr dirty="0" sz="18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such as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online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80">
                <a:solidFill>
                  <a:srgbClr val="262525"/>
                </a:solidFill>
                <a:latin typeface="Century Gothic"/>
                <a:cs typeface="Century Gothic"/>
              </a:rPr>
              <a:t>payment</a:t>
            </a:r>
            <a:r>
              <a:rPr dirty="0" sz="18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40">
                <a:solidFill>
                  <a:srgbClr val="262525"/>
                </a:solidFill>
                <a:latin typeface="Century Gothic"/>
                <a:cs typeface="Century Gothic"/>
              </a:rPr>
              <a:t>gateways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or </a:t>
            </a:r>
            <a:r>
              <a:rPr dirty="0" sz="1800" spc="-105">
                <a:solidFill>
                  <a:srgbClr val="262525"/>
                </a:solidFill>
                <a:latin typeface="Century Gothic"/>
                <a:cs typeface="Century Gothic"/>
              </a:rPr>
              <a:t>dedicated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mobile applications.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38278" y="6606478"/>
            <a:ext cx="4110267" cy="281166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37603" y="6606478"/>
            <a:ext cx="4110287" cy="28116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37545" y="2119560"/>
            <a:ext cx="9210040" cy="18351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280"/>
              </a:lnSpc>
            </a:pPr>
            <a:r>
              <a:rPr dirty="0" sz="5800" spc="190"/>
              <a:t>Project</a:t>
            </a:r>
            <a:r>
              <a:rPr dirty="0" sz="5800" spc="-140"/>
              <a:t> </a:t>
            </a:r>
            <a:r>
              <a:rPr dirty="0" sz="5800" spc="220"/>
              <a:t>Phoenix:Indian </a:t>
            </a:r>
            <a:r>
              <a:rPr dirty="0" sz="5800" spc="260"/>
              <a:t>Railway</a:t>
            </a:r>
            <a:r>
              <a:rPr dirty="0" sz="5800" spc="-155"/>
              <a:t> </a:t>
            </a:r>
            <a:r>
              <a:rPr dirty="0" sz="5800" spc="330"/>
              <a:t>Management</a:t>
            </a:r>
            <a:r>
              <a:rPr dirty="0" sz="5800" spc="-155"/>
              <a:t> </a:t>
            </a:r>
            <a:r>
              <a:rPr dirty="0" sz="5800" spc="325"/>
              <a:t>System</a:t>
            </a:r>
            <a:endParaRPr sz="5800"/>
          </a:p>
        </p:txBody>
      </p:sp>
      <p:sp>
        <p:nvSpPr>
          <p:cNvPr id="4" name="object 4" descr=""/>
          <p:cNvSpPr txBox="1"/>
          <p:nvPr/>
        </p:nvSpPr>
        <p:spPr>
          <a:xfrm>
            <a:off x="7837545" y="5354774"/>
            <a:ext cx="9029065" cy="26028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420370">
              <a:lnSpc>
                <a:spcPts val="5780"/>
              </a:lnSpc>
              <a:spcBef>
                <a:spcPts val="160"/>
              </a:spcBef>
            </a:pPr>
            <a:r>
              <a:rPr dirty="0" sz="4650" spc="210">
                <a:latin typeface="Garamond"/>
                <a:cs typeface="Garamond"/>
              </a:rPr>
              <a:t>Phase</a:t>
            </a:r>
            <a:r>
              <a:rPr dirty="0" sz="4650" spc="-114">
                <a:latin typeface="Garamond"/>
                <a:cs typeface="Garamond"/>
              </a:rPr>
              <a:t> </a:t>
            </a:r>
            <a:r>
              <a:rPr dirty="0" sz="4650" spc="175">
                <a:latin typeface="Garamond"/>
                <a:cs typeface="Garamond"/>
              </a:rPr>
              <a:t>4:</a:t>
            </a:r>
            <a:r>
              <a:rPr dirty="0" sz="4650" spc="-114">
                <a:latin typeface="Garamond"/>
                <a:cs typeface="Garamond"/>
              </a:rPr>
              <a:t> </a:t>
            </a:r>
            <a:r>
              <a:rPr dirty="0" sz="4650" spc="235">
                <a:latin typeface="Garamond"/>
                <a:cs typeface="Garamond"/>
              </a:rPr>
              <a:t>Integrated</a:t>
            </a:r>
            <a:r>
              <a:rPr dirty="0" sz="4650" spc="-114">
                <a:latin typeface="Garamond"/>
                <a:cs typeface="Garamond"/>
              </a:rPr>
              <a:t> </a:t>
            </a:r>
            <a:r>
              <a:rPr dirty="0" sz="4650" spc="155">
                <a:latin typeface="Garamond"/>
                <a:cs typeface="Garamond"/>
              </a:rPr>
              <a:t>Bus</a:t>
            </a:r>
            <a:r>
              <a:rPr dirty="0" sz="4650" spc="-114">
                <a:latin typeface="Garamond"/>
                <a:cs typeface="Garamond"/>
              </a:rPr>
              <a:t> </a:t>
            </a:r>
            <a:r>
              <a:rPr dirty="0" sz="4650" spc="210">
                <a:latin typeface="Garamond"/>
                <a:cs typeface="Garamond"/>
              </a:rPr>
              <a:t>Transport </a:t>
            </a:r>
            <a:r>
              <a:rPr dirty="0" sz="4650" spc="265">
                <a:latin typeface="Garamond"/>
                <a:cs typeface="Garamond"/>
              </a:rPr>
              <a:t>System</a:t>
            </a:r>
            <a:endParaRPr sz="465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3800"/>
              </a:spcBef>
            </a:pPr>
            <a:r>
              <a:rPr dirty="0" sz="1750" spc="-140" b="1">
                <a:solidFill>
                  <a:srgbClr val="262525"/>
                </a:solidFill>
                <a:latin typeface="Verdana"/>
                <a:cs typeface="Verdana"/>
              </a:rPr>
              <a:t>Project</a:t>
            </a:r>
            <a:r>
              <a:rPr dirty="0" sz="1750" spc="-19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 spc="-165" b="1">
                <a:solidFill>
                  <a:srgbClr val="262525"/>
                </a:solidFill>
                <a:latin typeface="Verdana"/>
                <a:cs typeface="Verdana"/>
              </a:rPr>
              <a:t>Team:</a:t>
            </a:r>
            <a:r>
              <a:rPr dirty="0" sz="17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[Your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Team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75">
                <a:solidFill>
                  <a:srgbClr val="262525"/>
                </a:solidFill>
                <a:latin typeface="Century Gothic"/>
                <a:cs typeface="Century Gothic"/>
              </a:rPr>
              <a:t>Name/Names]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15">
                <a:solidFill>
                  <a:srgbClr val="262525"/>
                </a:solidFill>
                <a:latin typeface="Century Gothic"/>
                <a:cs typeface="Century Gothic"/>
              </a:rPr>
              <a:t>|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14" b="1">
                <a:solidFill>
                  <a:srgbClr val="262525"/>
                </a:solidFill>
                <a:latin typeface="Verdana"/>
                <a:cs typeface="Verdana"/>
              </a:rPr>
              <a:t>Course:</a:t>
            </a:r>
            <a:r>
              <a:rPr dirty="0" sz="17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[Your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Course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85">
                <a:solidFill>
                  <a:srgbClr val="262525"/>
                </a:solidFill>
                <a:latin typeface="Century Gothic"/>
                <a:cs typeface="Century Gothic"/>
              </a:rPr>
              <a:t>Name]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15">
                <a:solidFill>
                  <a:srgbClr val="262525"/>
                </a:solidFill>
                <a:latin typeface="Century Gothic"/>
                <a:cs typeface="Century Gothic"/>
              </a:rPr>
              <a:t>|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0" b="1">
                <a:solidFill>
                  <a:srgbClr val="262525"/>
                </a:solidFill>
                <a:latin typeface="Verdana"/>
                <a:cs typeface="Verdana"/>
              </a:rPr>
              <a:t>Instructor:</a:t>
            </a:r>
            <a:endParaRPr sz="1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[Your</a:t>
            </a:r>
            <a:r>
              <a:rPr dirty="0" sz="1750" spc="2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Instructor's</a:t>
            </a:r>
            <a:r>
              <a:rPr dirty="0" sz="1750" spc="229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Name]</a:t>
            </a:r>
            <a:endParaRPr sz="17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9338" y="3025526"/>
            <a:ext cx="8308756" cy="72614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723" y="409705"/>
            <a:ext cx="6735445" cy="577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125"/>
              <a:t>Project</a:t>
            </a:r>
            <a:r>
              <a:rPr dirty="0" sz="3600" spc="-114"/>
              <a:t> </a:t>
            </a:r>
            <a:r>
              <a:rPr dirty="0" sz="3600" spc="125"/>
              <a:t>Vision</a:t>
            </a:r>
            <a:r>
              <a:rPr dirty="0" sz="3600" spc="-114"/>
              <a:t> </a:t>
            </a:r>
            <a:r>
              <a:rPr dirty="0" sz="3600"/>
              <a:t>&amp;</a:t>
            </a:r>
            <a:r>
              <a:rPr dirty="0" sz="3600" spc="-110"/>
              <a:t> </a:t>
            </a:r>
            <a:r>
              <a:rPr dirty="0" sz="3600" spc="155"/>
              <a:t>Phase</a:t>
            </a:r>
            <a:r>
              <a:rPr dirty="0" sz="3600" spc="-114"/>
              <a:t> </a:t>
            </a:r>
            <a:r>
              <a:rPr dirty="0" sz="3600" spc="250"/>
              <a:t>3</a:t>
            </a:r>
            <a:r>
              <a:rPr dirty="0" sz="3600" spc="-110"/>
              <a:t> </a:t>
            </a:r>
            <a:r>
              <a:rPr dirty="0" sz="3600" spc="95"/>
              <a:t>Objective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606723" y="1462299"/>
            <a:ext cx="7809865" cy="9956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60">
                <a:latin typeface="Garamond"/>
                <a:cs typeface="Garamond"/>
              </a:rPr>
              <a:t>Project</a:t>
            </a:r>
            <a:r>
              <a:rPr dirty="0" sz="1800" spc="-40">
                <a:latin typeface="Garamond"/>
                <a:cs typeface="Garamond"/>
              </a:rPr>
              <a:t> </a:t>
            </a:r>
            <a:r>
              <a:rPr dirty="0" sz="1800" spc="45">
                <a:latin typeface="Garamond"/>
                <a:cs typeface="Garamond"/>
              </a:rPr>
              <a:t>Vision</a:t>
            </a:r>
            <a:endParaRPr sz="1800">
              <a:latin typeface="Garamond"/>
              <a:cs typeface="Garamond"/>
            </a:endParaRPr>
          </a:p>
          <a:p>
            <a:pPr marL="12700" marR="5080">
              <a:lnSpc>
                <a:spcPct val="134300"/>
              </a:lnSpc>
              <a:spcBef>
                <a:spcPts val="1110"/>
              </a:spcBef>
            </a:pPr>
            <a:r>
              <a:rPr dirty="0" sz="1350" spc="11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40">
                <a:solidFill>
                  <a:srgbClr val="262525"/>
                </a:solidFill>
                <a:latin typeface="Century Gothic"/>
                <a:cs typeface="Century Gothic"/>
              </a:rPr>
              <a:t>create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6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seamless,</a:t>
            </a:r>
            <a:r>
              <a:rPr dirty="0" sz="1350" spc="3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multi-</a:t>
            </a:r>
            <a:r>
              <a:rPr dirty="0" sz="1350" spc="-65">
                <a:solidFill>
                  <a:srgbClr val="007DBD"/>
                </a:solidFill>
                <a:latin typeface="Century Gothic"/>
                <a:cs typeface="Century Gothic"/>
              </a:rPr>
              <a:t>modal</a:t>
            </a:r>
            <a:r>
              <a:rPr dirty="0" sz="1350" spc="3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transportation</a:t>
            </a:r>
            <a:r>
              <a:rPr dirty="0" sz="1350" spc="3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network</a:t>
            </a:r>
            <a:r>
              <a:rPr dirty="0" sz="1350" spc="3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under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6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single,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unified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25">
                <a:solidFill>
                  <a:srgbClr val="262525"/>
                </a:solidFill>
                <a:latin typeface="Century Gothic"/>
                <a:cs typeface="Century Gothic"/>
              </a:rPr>
              <a:t>management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system,</a:t>
            </a:r>
            <a:r>
              <a:rPr dirty="0" sz="1350" spc="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45">
                <a:solidFill>
                  <a:srgbClr val="262525"/>
                </a:solidFill>
                <a:latin typeface="Century Gothic"/>
                <a:cs typeface="Century Gothic"/>
              </a:rPr>
              <a:t>connecting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diverse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options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13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India.</a:t>
            </a:r>
            <a:endParaRPr sz="1350">
              <a:latin typeface="Century Gothic"/>
              <a:cs typeface="Century Gothic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423" y="2742456"/>
            <a:ext cx="8308756" cy="754453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356638" y="1462299"/>
            <a:ext cx="825627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0">
                <a:latin typeface="Garamond"/>
                <a:cs typeface="Garamond"/>
              </a:rPr>
              <a:t>Phase</a:t>
            </a:r>
            <a:r>
              <a:rPr dirty="0" sz="1800" spc="-40">
                <a:latin typeface="Garamond"/>
                <a:cs typeface="Garamond"/>
              </a:rPr>
              <a:t> </a:t>
            </a:r>
            <a:r>
              <a:rPr dirty="0" sz="1800" spc="114">
                <a:latin typeface="Garamond"/>
                <a:cs typeface="Garamond"/>
              </a:rPr>
              <a:t>3</a:t>
            </a:r>
            <a:r>
              <a:rPr dirty="0" sz="1800" spc="-35">
                <a:latin typeface="Garamond"/>
                <a:cs typeface="Garamond"/>
              </a:rPr>
              <a:t> </a:t>
            </a:r>
            <a:r>
              <a:rPr dirty="0" sz="1800" spc="40">
                <a:latin typeface="Garamond"/>
                <a:cs typeface="Garamond"/>
              </a:rPr>
              <a:t>Objective</a:t>
            </a:r>
            <a:endParaRPr sz="1800">
              <a:latin typeface="Garamond"/>
              <a:cs typeface="Garamond"/>
            </a:endParaRPr>
          </a:p>
          <a:p>
            <a:pPr marL="12700" marR="5080">
              <a:lnSpc>
                <a:spcPct val="134300"/>
              </a:lnSpc>
              <a:spcBef>
                <a:spcPts val="1110"/>
              </a:spcBef>
            </a:pPr>
            <a:r>
              <a:rPr dirty="0" sz="1350" spc="11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extend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existing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railway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75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infrastructure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25">
                <a:solidFill>
                  <a:srgbClr val="262525"/>
                </a:solidFill>
                <a:latin typeface="Century Gothic"/>
                <a:cs typeface="Century Gothic"/>
              </a:rPr>
              <a:t>incorporate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9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5">
                <a:solidFill>
                  <a:srgbClr val="262525"/>
                </a:solidFill>
                <a:latin typeface="Century Gothic"/>
                <a:cs typeface="Century Gothic"/>
              </a:rPr>
              <a:t>manage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inter-city</a:t>
            </a:r>
            <a:r>
              <a:rPr dirty="0" sz="1350" spc="50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 spc="-25">
                <a:solidFill>
                  <a:srgbClr val="007DBD"/>
                </a:solidFill>
                <a:latin typeface="Century Gothic"/>
                <a:cs typeface="Century Gothic"/>
              </a:rPr>
              <a:t>and </a:t>
            </a:r>
            <a:r>
              <a:rPr dirty="0" sz="1350" spc="-10">
                <a:solidFill>
                  <a:srgbClr val="007DBD"/>
                </a:solidFill>
                <a:latin typeface="Century Gothic"/>
                <a:cs typeface="Century Gothic"/>
              </a:rPr>
              <a:t>feeder</a:t>
            </a:r>
            <a:r>
              <a:rPr dirty="0" sz="1350" spc="40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bus</a:t>
            </a:r>
            <a:r>
              <a:rPr dirty="0" sz="1350" spc="40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services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.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125">
                <a:solidFill>
                  <a:srgbClr val="262525"/>
                </a:solidFill>
                <a:latin typeface="Century Gothic"/>
                <a:cs typeface="Century Gothic"/>
              </a:rPr>
              <a:t>This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integration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will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provide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6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unified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experience,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efficiently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45">
                <a:solidFill>
                  <a:srgbClr val="262525"/>
                </a:solidFill>
                <a:latin typeface="Century Gothic"/>
                <a:cs typeface="Century Gothic"/>
              </a:rPr>
              <a:t>connecting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rail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hubs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30">
                <a:solidFill>
                  <a:srgbClr val="262525"/>
                </a:solidFill>
                <a:latin typeface="Century Gothic"/>
                <a:cs typeface="Century Gothic"/>
              </a:rPr>
              <a:t>road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transport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networks.</a:t>
            </a:r>
            <a:endParaRPr sz="13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4536" y="1034733"/>
            <a:ext cx="8175625" cy="7778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900" spc="290"/>
              <a:t>System</a:t>
            </a:r>
            <a:r>
              <a:rPr dirty="0" sz="4900" spc="-105"/>
              <a:t> </a:t>
            </a:r>
            <a:r>
              <a:rPr dirty="0" sz="4900" spc="245"/>
              <a:t>Architecture</a:t>
            </a:r>
            <a:r>
              <a:rPr dirty="0" sz="4900" spc="-100"/>
              <a:t> </a:t>
            </a:r>
            <a:r>
              <a:rPr dirty="0" sz="4900" spc="150"/>
              <a:t>Overview</a:t>
            </a:r>
            <a:endParaRPr sz="4900"/>
          </a:p>
        </p:txBody>
      </p:sp>
      <p:grpSp>
        <p:nvGrpSpPr>
          <p:cNvPr id="4" name="object 4" descr=""/>
          <p:cNvGrpSpPr/>
          <p:nvPr/>
        </p:nvGrpSpPr>
        <p:grpSpPr>
          <a:xfrm>
            <a:off x="7668666" y="3288505"/>
            <a:ext cx="9792970" cy="2715260"/>
            <a:chOff x="7668666" y="3288505"/>
            <a:chExt cx="9792970" cy="2715260"/>
          </a:xfrm>
        </p:grpSpPr>
        <p:sp>
          <p:nvSpPr>
            <p:cNvPr id="5" name="object 5" descr=""/>
            <p:cNvSpPr/>
            <p:nvPr/>
          </p:nvSpPr>
          <p:spPr>
            <a:xfrm>
              <a:off x="7682953" y="3288505"/>
              <a:ext cx="9779000" cy="2715260"/>
            </a:xfrm>
            <a:custGeom>
              <a:avLst/>
              <a:gdLst/>
              <a:ahLst/>
              <a:cxnLst/>
              <a:rect l="l" t="t" r="r" b="b"/>
              <a:pathLst>
                <a:path w="9779000" h="2715260">
                  <a:moveTo>
                    <a:pt x="152505" y="2715200"/>
                  </a:moveTo>
                  <a:lnTo>
                    <a:pt x="152364" y="2715200"/>
                  </a:lnTo>
                  <a:lnTo>
                    <a:pt x="104343" y="2707486"/>
                  </a:lnTo>
                  <a:lnTo>
                    <a:pt x="62479" y="2686001"/>
                  </a:lnTo>
                  <a:lnTo>
                    <a:pt x="29447" y="2653228"/>
                  </a:lnTo>
                  <a:lnTo>
                    <a:pt x="7773" y="2611648"/>
                  </a:lnTo>
                  <a:lnTo>
                    <a:pt x="0" y="2563745"/>
                  </a:lnTo>
                  <a:lnTo>
                    <a:pt x="0" y="151435"/>
                  </a:lnTo>
                  <a:lnTo>
                    <a:pt x="7750" y="103679"/>
                  </a:lnTo>
                  <a:lnTo>
                    <a:pt x="7773" y="103536"/>
                  </a:lnTo>
                  <a:lnTo>
                    <a:pt x="29447" y="61963"/>
                  </a:lnTo>
                  <a:lnTo>
                    <a:pt x="62479" y="29199"/>
                  </a:lnTo>
                  <a:lnTo>
                    <a:pt x="104343" y="7721"/>
                  </a:lnTo>
                  <a:lnTo>
                    <a:pt x="152509" y="0"/>
                  </a:lnTo>
                  <a:lnTo>
                    <a:pt x="9627583" y="0"/>
                  </a:lnTo>
                  <a:lnTo>
                    <a:pt x="9627583" y="14275"/>
                  </a:lnTo>
                  <a:lnTo>
                    <a:pt x="152509" y="14275"/>
                  </a:lnTo>
                  <a:lnTo>
                    <a:pt x="152509" y="28571"/>
                  </a:lnTo>
                  <a:lnTo>
                    <a:pt x="104212" y="38248"/>
                  </a:lnTo>
                  <a:lnTo>
                    <a:pt x="64826" y="64617"/>
                  </a:lnTo>
                  <a:lnTo>
                    <a:pt x="38395" y="103536"/>
                  </a:lnTo>
                  <a:lnTo>
                    <a:pt x="38297" y="103679"/>
                  </a:lnTo>
                  <a:lnTo>
                    <a:pt x="28577" y="151435"/>
                  </a:lnTo>
                  <a:lnTo>
                    <a:pt x="28577" y="2563745"/>
                  </a:lnTo>
                  <a:lnTo>
                    <a:pt x="38297" y="2611514"/>
                  </a:lnTo>
                  <a:lnTo>
                    <a:pt x="64826" y="2650575"/>
                  </a:lnTo>
                  <a:lnTo>
                    <a:pt x="104212" y="2676936"/>
                  </a:lnTo>
                  <a:lnTo>
                    <a:pt x="152509" y="2686610"/>
                  </a:lnTo>
                  <a:lnTo>
                    <a:pt x="9716404" y="2686610"/>
                  </a:lnTo>
                  <a:lnTo>
                    <a:pt x="9688556" y="2700905"/>
                  </a:lnTo>
                  <a:lnTo>
                    <a:pt x="152509" y="2700905"/>
                  </a:lnTo>
                  <a:lnTo>
                    <a:pt x="152505" y="2715200"/>
                  </a:lnTo>
                  <a:close/>
                </a:path>
                <a:path w="9779000" h="2715260">
                  <a:moveTo>
                    <a:pt x="9716404" y="2686610"/>
                  </a:moveTo>
                  <a:lnTo>
                    <a:pt x="9627583" y="2686610"/>
                  </a:lnTo>
                  <a:lnTo>
                    <a:pt x="9675879" y="2676936"/>
                  </a:lnTo>
                  <a:lnTo>
                    <a:pt x="9715266" y="2650575"/>
                  </a:lnTo>
                  <a:lnTo>
                    <a:pt x="9741704" y="2611648"/>
                  </a:lnTo>
                  <a:lnTo>
                    <a:pt x="9741794" y="2611514"/>
                  </a:lnTo>
                  <a:lnTo>
                    <a:pt x="9751514" y="2563745"/>
                  </a:lnTo>
                  <a:lnTo>
                    <a:pt x="9751514" y="151435"/>
                  </a:lnTo>
                  <a:lnTo>
                    <a:pt x="9741794" y="103679"/>
                  </a:lnTo>
                  <a:lnTo>
                    <a:pt x="9715266" y="64617"/>
                  </a:lnTo>
                  <a:lnTo>
                    <a:pt x="9675879" y="38248"/>
                  </a:lnTo>
                  <a:lnTo>
                    <a:pt x="9627583" y="28571"/>
                  </a:lnTo>
                  <a:lnTo>
                    <a:pt x="152509" y="28571"/>
                  </a:lnTo>
                  <a:lnTo>
                    <a:pt x="152509" y="14275"/>
                  </a:lnTo>
                  <a:lnTo>
                    <a:pt x="9627583" y="14275"/>
                  </a:lnTo>
                  <a:lnTo>
                    <a:pt x="9627583" y="0"/>
                  </a:lnTo>
                  <a:lnTo>
                    <a:pt x="9675734" y="7721"/>
                  </a:lnTo>
                  <a:lnTo>
                    <a:pt x="9717588" y="29199"/>
                  </a:lnTo>
                  <a:lnTo>
                    <a:pt x="9750616" y="61963"/>
                  </a:lnTo>
                  <a:lnTo>
                    <a:pt x="9772288" y="103536"/>
                  </a:lnTo>
                  <a:lnTo>
                    <a:pt x="9778602" y="142377"/>
                  </a:lnTo>
                  <a:lnTo>
                    <a:pt x="9778602" y="2572804"/>
                  </a:lnTo>
                  <a:lnTo>
                    <a:pt x="9772310" y="2611514"/>
                  </a:lnTo>
                  <a:lnTo>
                    <a:pt x="9772288" y="2611648"/>
                  </a:lnTo>
                  <a:lnTo>
                    <a:pt x="9750616" y="2653228"/>
                  </a:lnTo>
                  <a:lnTo>
                    <a:pt x="9717588" y="2686001"/>
                  </a:lnTo>
                  <a:lnTo>
                    <a:pt x="9716404" y="2686610"/>
                  </a:lnTo>
                  <a:close/>
                </a:path>
                <a:path w="9779000" h="2715260">
                  <a:moveTo>
                    <a:pt x="9627583" y="2715200"/>
                  </a:moveTo>
                  <a:lnTo>
                    <a:pt x="152509" y="2715200"/>
                  </a:lnTo>
                  <a:lnTo>
                    <a:pt x="152509" y="2700905"/>
                  </a:lnTo>
                  <a:lnTo>
                    <a:pt x="9627583" y="2700905"/>
                  </a:lnTo>
                  <a:lnTo>
                    <a:pt x="9627583" y="2715200"/>
                  </a:lnTo>
                  <a:close/>
                </a:path>
                <a:path w="9779000" h="2715260">
                  <a:moveTo>
                    <a:pt x="9627583" y="2715200"/>
                  </a:moveTo>
                  <a:lnTo>
                    <a:pt x="9627583" y="2700905"/>
                  </a:lnTo>
                  <a:lnTo>
                    <a:pt x="9688556" y="2700905"/>
                  </a:lnTo>
                  <a:lnTo>
                    <a:pt x="9675734" y="2707486"/>
                  </a:lnTo>
                  <a:lnTo>
                    <a:pt x="9627583" y="2715200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68666" y="3302793"/>
              <a:ext cx="114300" cy="2686685"/>
            </a:xfrm>
            <a:custGeom>
              <a:avLst/>
              <a:gdLst/>
              <a:ahLst/>
              <a:cxnLst/>
              <a:rect l="l" t="t" r="r" b="b"/>
              <a:pathLst>
                <a:path w="114300" h="2686685">
                  <a:moveTo>
                    <a:pt x="57792" y="2686489"/>
                  </a:moveTo>
                  <a:lnTo>
                    <a:pt x="56527" y="2686489"/>
                  </a:lnTo>
                  <a:lnTo>
                    <a:pt x="34921" y="2682124"/>
                  </a:lnTo>
                  <a:lnTo>
                    <a:pt x="16755" y="2669872"/>
                  </a:lnTo>
                  <a:lnTo>
                    <a:pt x="4503" y="2651706"/>
                  </a:lnTo>
                  <a:lnTo>
                    <a:pt x="0" y="2629467"/>
                  </a:lnTo>
                  <a:lnTo>
                    <a:pt x="0" y="57138"/>
                  </a:lnTo>
                  <a:lnTo>
                    <a:pt x="4503" y="34912"/>
                  </a:lnTo>
                  <a:lnTo>
                    <a:pt x="16755" y="16744"/>
                  </a:lnTo>
                  <a:lnTo>
                    <a:pt x="34921" y="4486"/>
                  </a:lnTo>
                  <a:lnTo>
                    <a:pt x="57160" y="0"/>
                  </a:lnTo>
                  <a:lnTo>
                    <a:pt x="79385" y="4486"/>
                  </a:lnTo>
                  <a:lnTo>
                    <a:pt x="97553" y="16744"/>
                  </a:lnTo>
                  <a:lnTo>
                    <a:pt x="109812" y="34912"/>
                  </a:lnTo>
                  <a:lnTo>
                    <a:pt x="114299" y="57138"/>
                  </a:lnTo>
                  <a:lnTo>
                    <a:pt x="114299" y="2629467"/>
                  </a:lnTo>
                  <a:lnTo>
                    <a:pt x="109812" y="2651706"/>
                  </a:lnTo>
                  <a:lnTo>
                    <a:pt x="97553" y="2669872"/>
                  </a:lnTo>
                  <a:lnTo>
                    <a:pt x="79385" y="2682124"/>
                  </a:lnTo>
                  <a:lnTo>
                    <a:pt x="57792" y="2686489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684536" y="2148582"/>
            <a:ext cx="9318625" cy="3470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9370">
              <a:lnSpc>
                <a:spcPct val="135100"/>
              </a:lnSpc>
              <a:spcBef>
                <a:spcPts val="95"/>
              </a:spcBef>
            </a:pP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Our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8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architecture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16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8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designed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4" b="1">
                <a:solidFill>
                  <a:srgbClr val="262525"/>
                </a:solidFill>
                <a:latin typeface="Verdana"/>
                <a:cs typeface="Verdana"/>
              </a:rPr>
              <a:t>robustness</a:t>
            </a:r>
            <a:r>
              <a:rPr dirty="0" sz="1850" spc="-20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50" b="1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dirty="0" sz="1850" spc="-20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scalability</a:t>
            </a:r>
            <a:r>
              <a:rPr dirty="0" sz="1850" spc="-105">
                <a:solidFill>
                  <a:srgbClr val="262525"/>
                </a:solidFill>
                <a:latin typeface="Century Gothic"/>
                <a:cs typeface="Century Gothic"/>
              </a:rPr>
              <a:t>,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5">
                <a:solidFill>
                  <a:srgbClr val="262525"/>
                </a:solidFill>
                <a:latin typeface="Century Gothic"/>
                <a:cs typeface="Century Gothic"/>
              </a:rPr>
              <a:t>leveraging</a:t>
            </a:r>
            <a:r>
              <a:rPr dirty="0" sz="18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an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integrated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80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65">
                <a:solidFill>
                  <a:srgbClr val="262525"/>
                </a:solidFill>
                <a:latin typeface="Century Gothic"/>
                <a:cs typeface="Century Gothic"/>
              </a:rPr>
              <a:t>model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unify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rail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operations.</a:t>
            </a:r>
            <a:endParaRPr sz="18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8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50">
              <a:latin typeface="Century Gothic"/>
              <a:cs typeface="Century Gothic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dirty="0" sz="2900" spc="145">
                <a:solidFill>
                  <a:srgbClr val="262525"/>
                </a:solidFill>
                <a:latin typeface="Garamond"/>
                <a:cs typeface="Garamond"/>
              </a:rPr>
              <a:t>Integrated</a:t>
            </a:r>
            <a:r>
              <a:rPr dirty="0" sz="290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900" spc="110">
                <a:solidFill>
                  <a:srgbClr val="262525"/>
                </a:solidFill>
                <a:latin typeface="Garamond"/>
                <a:cs typeface="Garamond"/>
              </a:rPr>
              <a:t>Database</a:t>
            </a:r>
            <a:r>
              <a:rPr dirty="0" sz="290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900" spc="120">
                <a:solidFill>
                  <a:srgbClr val="262525"/>
                </a:solidFill>
                <a:latin typeface="Garamond"/>
                <a:cs typeface="Garamond"/>
              </a:rPr>
              <a:t>Model</a:t>
            </a:r>
            <a:endParaRPr sz="2900">
              <a:latin typeface="Garamond"/>
              <a:cs typeface="Garamond"/>
            </a:endParaRPr>
          </a:p>
          <a:p>
            <a:pPr marL="366395" marR="5080">
              <a:lnSpc>
                <a:spcPct val="135100"/>
              </a:lnSpc>
              <a:spcBef>
                <a:spcPts val="819"/>
              </a:spcBef>
            </a:pP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Leverages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existing,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007DBD"/>
                </a:solidFill>
                <a:latin typeface="Century Gothic"/>
                <a:cs typeface="Century Gothic"/>
              </a:rPr>
              <a:t>robust</a:t>
            </a:r>
            <a:r>
              <a:rPr dirty="0" sz="1850" spc="1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007DBD"/>
                </a:solidFill>
                <a:latin typeface="Century Gothic"/>
                <a:cs typeface="Century Gothic"/>
              </a:rPr>
              <a:t>Indian</a:t>
            </a:r>
            <a:r>
              <a:rPr dirty="0" sz="1850" spc="20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007DBD"/>
                </a:solidFill>
                <a:latin typeface="Century Gothic"/>
                <a:cs typeface="Century Gothic"/>
              </a:rPr>
              <a:t>Railway</a:t>
            </a:r>
            <a:r>
              <a:rPr dirty="0" sz="1850" spc="1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850" spc="-80">
                <a:solidFill>
                  <a:srgbClr val="007DBD"/>
                </a:solidFill>
                <a:latin typeface="Century Gothic"/>
                <a:cs typeface="Century Gothic"/>
              </a:rPr>
              <a:t>database</a:t>
            </a:r>
            <a:r>
              <a:rPr dirty="0" sz="1850" spc="1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850" spc="-40">
                <a:solidFill>
                  <a:srgbClr val="007DBD"/>
                </a:solidFill>
                <a:latin typeface="Century Gothic"/>
                <a:cs typeface="Century Gothic"/>
              </a:rPr>
              <a:t>schema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.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New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70">
                <a:solidFill>
                  <a:srgbClr val="262525"/>
                </a:solidFill>
                <a:latin typeface="Century Gothic"/>
                <a:cs typeface="Century Gothic"/>
              </a:rPr>
              <a:t>bus-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specific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are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strategically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25">
                <a:solidFill>
                  <a:srgbClr val="262525"/>
                </a:solidFill>
                <a:latin typeface="Century Gothic"/>
                <a:cs typeface="Century Gothic"/>
              </a:rPr>
              <a:t>added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alongside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existing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railway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tables.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Shared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1850" spc="1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Passengers,</a:t>
            </a:r>
            <a:r>
              <a:rPr dirty="0" sz="18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Bookings,</a:t>
            </a:r>
            <a:r>
              <a:rPr dirty="0" sz="18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0">
                <a:solidFill>
                  <a:srgbClr val="262525"/>
                </a:solidFill>
                <a:latin typeface="Century Gothic"/>
                <a:cs typeface="Century Gothic"/>
              </a:rPr>
              <a:t>Staff</a:t>
            </a:r>
            <a:r>
              <a:rPr dirty="0" sz="18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ensure</a:t>
            </a:r>
            <a:r>
              <a:rPr dirty="0" sz="18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45" b="1">
                <a:solidFill>
                  <a:srgbClr val="262525"/>
                </a:solidFill>
                <a:latin typeface="Verdana"/>
                <a:cs typeface="Verdana"/>
              </a:rPr>
              <a:t>data</a:t>
            </a:r>
            <a:r>
              <a:rPr dirty="0" sz="1850" spc="-114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00" b="1">
                <a:solidFill>
                  <a:srgbClr val="262525"/>
                </a:solidFill>
                <a:latin typeface="Verdana"/>
                <a:cs typeface="Verdana"/>
              </a:rPr>
              <a:t>consistency</a:t>
            </a:r>
            <a:r>
              <a:rPr dirty="0" sz="185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25" b="1">
                <a:solidFill>
                  <a:srgbClr val="262525"/>
                </a:solidFill>
                <a:latin typeface="Verdana"/>
                <a:cs typeface="Verdana"/>
              </a:rPr>
              <a:t>and </a:t>
            </a:r>
            <a:r>
              <a:rPr dirty="0" sz="1850" spc="-125" b="1">
                <a:solidFill>
                  <a:srgbClr val="262525"/>
                </a:solidFill>
                <a:latin typeface="Verdana"/>
                <a:cs typeface="Verdana"/>
              </a:rPr>
              <a:t>integrity</a:t>
            </a: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both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modes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transport.</a:t>
            </a:r>
            <a:endParaRPr sz="1850">
              <a:latin typeface="Century Gothic"/>
              <a:cs typeface="Century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68666" y="6214913"/>
            <a:ext cx="9794875" cy="2966720"/>
            <a:chOff x="7668666" y="6214913"/>
            <a:chExt cx="9794875" cy="2966720"/>
          </a:xfrm>
        </p:grpSpPr>
        <p:sp>
          <p:nvSpPr>
            <p:cNvPr id="9" name="object 9" descr=""/>
            <p:cNvSpPr/>
            <p:nvPr/>
          </p:nvSpPr>
          <p:spPr>
            <a:xfrm>
              <a:off x="7682954" y="6214913"/>
              <a:ext cx="9780270" cy="2966720"/>
            </a:xfrm>
            <a:custGeom>
              <a:avLst/>
              <a:gdLst/>
              <a:ahLst/>
              <a:cxnLst/>
              <a:rect l="l" t="t" r="r" b="b"/>
              <a:pathLst>
                <a:path w="9780269" h="2966720">
                  <a:moveTo>
                    <a:pt x="152380" y="2966545"/>
                  </a:moveTo>
                  <a:lnTo>
                    <a:pt x="152122" y="2966545"/>
                  </a:lnTo>
                  <a:lnTo>
                    <a:pt x="104280" y="2958835"/>
                  </a:lnTo>
                  <a:lnTo>
                    <a:pt x="62453" y="2937358"/>
                  </a:lnTo>
                  <a:lnTo>
                    <a:pt x="29439" y="2904593"/>
                  </a:lnTo>
                  <a:lnTo>
                    <a:pt x="7772" y="2863021"/>
                  </a:lnTo>
                  <a:lnTo>
                    <a:pt x="0" y="2815121"/>
                  </a:lnTo>
                  <a:lnTo>
                    <a:pt x="0" y="151443"/>
                  </a:lnTo>
                  <a:lnTo>
                    <a:pt x="7742" y="103673"/>
                  </a:lnTo>
                  <a:lnTo>
                    <a:pt x="29413" y="61960"/>
                  </a:lnTo>
                  <a:lnTo>
                    <a:pt x="62413" y="29187"/>
                  </a:lnTo>
                  <a:lnTo>
                    <a:pt x="104245" y="7702"/>
                  </a:lnTo>
                  <a:lnTo>
                    <a:pt x="152387" y="0"/>
                  </a:lnTo>
                  <a:lnTo>
                    <a:pt x="9627765" y="0"/>
                  </a:lnTo>
                  <a:lnTo>
                    <a:pt x="9627765" y="14283"/>
                  </a:lnTo>
                  <a:lnTo>
                    <a:pt x="152387" y="14283"/>
                  </a:lnTo>
                  <a:lnTo>
                    <a:pt x="152387" y="28578"/>
                  </a:lnTo>
                  <a:lnTo>
                    <a:pt x="104142" y="38252"/>
                  </a:lnTo>
                  <a:lnTo>
                    <a:pt x="64787" y="64613"/>
                  </a:lnTo>
                  <a:lnTo>
                    <a:pt x="38288" y="103673"/>
                  </a:lnTo>
                  <a:lnTo>
                    <a:pt x="28577" y="151443"/>
                  </a:lnTo>
                  <a:lnTo>
                    <a:pt x="28577" y="2815121"/>
                  </a:lnTo>
                  <a:lnTo>
                    <a:pt x="38384" y="2863021"/>
                  </a:lnTo>
                  <a:lnTo>
                    <a:pt x="64861" y="2901985"/>
                  </a:lnTo>
                  <a:lnTo>
                    <a:pt x="104225" y="2928325"/>
                  </a:lnTo>
                  <a:lnTo>
                    <a:pt x="152387" y="2937986"/>
                  </a:lnTo>
                  <a:lnTo>
                    <a:pt x="9716528" y="2937986"/>
                  </a:lnTo>
                  <a:lnTo>
                    <a:pt x="9688685" y="2952281"/>
                  </a:lnTo>
                  <a:lnTo>
                    <a:pt x="152387" y="2952281"/>
                  </a:lnTo>
                  <a:lnTo>
                    <a:pt x="152380" y="2966545"/>
                  </a:lnTo>
                  <a:close/>
                </a:path>
                <a:path w="9780269" h="2966720">
                  <a:moveTo>
                    <a:pt x="9716528" y="2937986"/>
                  </a:moveTo>
                  <a:lnTo>
                    <a:pt x="9627765" y="2937986"/>
                  </a:lnTo>
                  <a:lnTo>
                    <a:pt x="9676008" y="2928325"/>
                  </a:lnTo>
                  <a:lnTo>
                    <a:pt x="9715368" y="2901985"/>
                  </a:lnTo>
                  <a:lnTo>
                    <a:pt x="9741824" y="2863021"/>
                  </a:lnTo>
                  <a:lnTo>
                    <a:pt x="9751605" y="2815121"/>
                  </a:lnTo>
                  <a:lnTo>
                    <a:pt x="9751605" y="151443"/>
                  </a:lnTo>
                  <a:lnTo>
                    <a:pt x="9741886" y="103673"/>
                  </a:lnTo>
                  <a:lnTo>
                    <a:pt x="9715368" y="64613"/>
                  </a:lnTo>
                  <a:lnTo>
                    <a:pt x="9676008" y="38252"/>
                  </a:lnTo>
                  <a:lnTo>
                    <a:pt x="9627765" y="28578"/>
                  </a:lnTo>
                  <a:lnTo>
                    <a:pt x="152387" y="28578"/>
                  </a:lnTo>
                  <a:lnTo>
                    <a:pt x="152387" y="14283"/>
                  </a:lnTo>
                  <a:lnTo>
                    <a:pt x="9627765" y="14283"/>
                  </a:lnTo>
                  <a:lnTo>
                    <a:pt x="9627765" y="0"/>
                  </a:lnTo>
                  <a:lnTo>
                    <a:pt x="9675883" y="7702"/>
                  </a:lnTo>
                  <a:lnTo>
                    <a:pt x="9717712" y="29187"/>
                  </a:lnTo>
                  <a:lnTo>
                    <a:pt x="9750721" y="61960"/>
                  </a:lnTo>
                  <a:lnTo>
                    <a:pt x="9772404" y="103673"/>
                  </a:lnTo>
                  <a:lnTo>
                    <a:pt x="9780165" y="151443"/>
                  </a:lnTo>
                  <a:lnTo>
                    <a:pt x="9780165" y="2815121"/>
                  </a:lnTo>
                  <a:lnTo>
                    <a:pt x="9772391" y="2863021"/>
                  </a:lnTo>
                  <a:lnTo>
                    <a:pt x="9750748" y="2904593"/>
                  </a:lnTo>
                  <a:lnTo>
                    <a:pt x="9717751" y="2937358"/>
                  </a:lnTo>
                  <a:lnTo>
                    <a:pt x="9716528" y="2937986"/>
                  </a:lnTo>
                  <a:close/>
                </a:path>
                <a:path w="9780269" h="2966720">
                  <a:moveTo>
                    <a:pt x="9627765" y="2966545"/>
                  </a:moveTo>
                  <a:lnTo>
                    <a:pt x="152387" y="2966545"/>
                  </a:lnTo>
                  <a:lnTo>
                    <a:pt x="152387" y="2952281"/>
                  </a:lnTo>
                  <a:lnTo>
                    <a:pt x="9627765" y="2952281"/>
                  </a:lnTo>
                  <a:lnTo>
                    <a:pt x="9627765" y="2966545"/>
                  </a:lnTo>
                  <a:close/>
                </a:path>
                <a:path w="9780269" h="2966720">
                  <a:moveTo>
                    <a:pt x="9627765" y="2966545"/>
                  </a:moveTo>
                  <a:lnTo>
                    <a:pt x="9627765" y="2952281"/>
                  </a:lnTo>
                  <a:lnTo>
                    <a:pt x="9688685" y="2952281"/>
                  </a:lnTo>
                  <a:lnTo>
                    <a:pt x="9675918" y="2958835"/>
                  </a:lnTo>
                  <a:lnTo>
                    <a:pt x="9627765" y="296654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68666" y="6229201"/>
              <a:ext cx="114300" cy="2938145"/>
            </a:xfrm>
            <a:custGeom>
              <a:avLst/>
              <a:gdLst/>
              <a:ahLst/>
              <a:cxnLst/>
              <a:rect l="l" t="t" r="r" b="b"/>
              <a:pathLst>
                <a:path w="114300" h="2938145">
                  <a:moveTo>
                    <a:pt x="57823" y="2937859"/>
                  </a:moveTo>
                  <a:lnTo>
                    <a:pt x="56496" y="2937859"/>
                  </a:lnTo>
                  <a:lnTo>
                    <a:pt x="34921" y="2933496"/>
                  </a:lnTo>
                  <a:lnTo>
                    <a:pt x="16755" y="2921237"/>
                  </a:lnTo>
                  <a:lnTo>
                    <a:pt x="4503" y="2903069"/>
                  </a:lnTo>
                  <a:lnTo>
                    <a:pt x="0" y="2880843"/>
                  </a:lnTo>
                  <a:lnTo>
                    <a:pt x="0" y="57146"/>
                  </a:lnTo>
                  <a:lnTo>
                    <a:pt x="4503" y="34920"/>
                  </a:lnTo>
                  <a:lnTo>
                    <a:pt x="16755" y="16752"/>
                  </a:lnTo>
                  <a:lnTo>
                    <a:pt x="34921" y="4493"/>
                  </a:lnTo>
                  <a:lnTo>
                    <a:pt x="57160" y="0"/>
                  </a:lnTo>
                  <a:lnTo>
                    <a:pt x="79385" y="4493"/>
                  </a:lnTo>
                  <a:lnTo>
                    <a:pt x="97553" y="16752"/>
                  </a:lnTo>
                  <a:lnTo>
                    <a:pt x="109812" y="34920"/>
                  </a:lnTo>
                  <a:lnTo>
                    <a:pt x="114299" y="57146"/>
                  </a:lnTo>
                  <a:lnTo>
                    <a:pt x="114299" y="2880843"/>
                  </a:lnTo>
                  <a:lnTo>
                    <a:pt x="109812" y="2903069"/>
                  </a:lnTo>
                  <a:lnTo>
                    <a:pt x="97553" y="2921237"/>
                  </a:lnTo>
                  <a:lnTo>
                    <a:pt x="79385" y="2933496"/>
                  </a:lnTo>
                  <a:lnTo>
                    <a:pt x="57823" y="2937859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7967" y="7227676"/>
              <a:ext cx="76200" cy="762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7967" y="7694995"/>
              <a:ext cx="76200" cy="76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7967" y="8162315"/>
              <a:ext cx="76200" cy="762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7967" y="8629634"/>
              <a:ext cx="76200" cy="7620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8038592" y="6444411"/>
            <a:ext cx="7458075" cy="2360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114">
                <a:solidFill>
                  <a:srgbClr val="262525"/>
                </a:solidFill>
                <a:latin typeface="Garamond"/>
                <a:cs typeface="Garamond"/>
              </a:rPr>
              <a:t>Core</a:t>
            </a:r>
            <a:r>
              <a:rPr dirty="0" sz="2900" spc="-7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900" spc="130">
                <a:solidFill>
                  <a:srgbClr val="262525"/>
                </a:solidFill>
                <a:latin typeface="Garamond"/>
                <a:cs typeface="Garamond"/>
              </a:rPr>
              <a:t>Components</a:t>
            </a:r>
            <a:endParaRPr sz="2900">
              <a:latin typeface="Garamond"/>
              <a:cs typeface="Garamond"/>
            </a:endParaRPr>
          </a:p>
          <a:p>
            <a:pPr marL="295275">
              <a:lnSpc>
                <a:spcPct val="100000"/>
              </a:lnSpc>
              <a:spcBef>
                <a:spcPts val="1600"/>
              </a:spcBef>
            </a:pPr>
            <a:r>
              <a:rPr dirty="0" sz="1850" spc="-140" b="1">
                <a:solidFill>
                  <a:srgbClr val="262525"/>
                </a:solidFill>
                <a:latin typeface="Verdana"/>
                <a:cs typeface="Verdana"/>
              </a:rPr>
              <a:t>Bus</a:t>
            </a:r>
            <a:r>
              <a:rPr dirty="0" sz="1850" spc="-15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45" b="1">
                <a:solidFill>
                  <a:srgbClr val="262525"/>
                </a:solidFill>
                <a:latin typeface="Verdana"/>
                <a:cs typeface="Verdana"/>
              </a:rPr>
              <a:t>Management:</a:t>
            </a:r>
            <a:r>
              <a:rPr dirty="0" sz="1850" spc="-4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Buses,</a:t>
            </a:r>
            <a:r>
              <a:rPr dirty="0" sz="185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Routes,</a:t>
            </a:r>
            <a:r>
              <a:rPr dirty="0" sz="185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Schedules</a:t>
            </a:r>
            <a:endParaRPr sz="1850">
              <a:latin typeface="Century Gothic"/>
              <a:cs typeface="Century Gothic"/>
            </a:endParaRPr>
          </a:p>
          <a:p>
            <a:pPr marL="295275" marR="5080">
              <a:lnSpc>
                <a:spcPts val="3679"/>
              </a:lnSpc>
              <a:spcBef>
                <a:spcPts val="165"/>
              </a:spcBef>
            </a:pP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Ticketing</a:t>
            </a:r>
            <a:r>
              <a:rPr dirty="0" sz="1850" spc="-20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355" b="1">
                <a:solidFill>
                  <a:srgbClr val="262525"/>
                </a:solidFill>
                <a:latin typeface="Verdana"/>
                <a:cs typeface="Verdana"/>
              </a:rPr>
              <a:t>&amp;</a:t>
            </a:r>
            <a:r>
              <a:rPr dirty="0" sz="1850" spc="-20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55" b="1">
                <a:solidFill>
                  <a:srgbClr val="262525"/>
                </a:solidFill>
                <a:latin typeface="Verdana"/>
                <a:cs typeface="Verdana"/>
              </a:rPr>
              <a:t>Booking:</a:t>
            </a: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Integrated</a:t>
            </a:r>
            <a:r>
              <a:rPr dirty="0" sz="18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main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5">
                <a:solidFill>
                  <a:srgbClr val="262525"/>
                </a:solidFill>
                <a:latin typeface="Century Gothic"/>
                <a:cs typeface="Century Gothic"/>
              </a:rPr>
              <a:t>system </a:t>
            </a:r>
            <a:r>
              <a:rPr dirty="0" sz="1850" spc="-130" b="1">
                <a:solidFill>
                  <a:srgbClr val="262525"/>
                </a:solidFill>
                <a:latin typeface="Verdana"/>
                <a:cs typeface="Verdana"/>
              </a:rPr>
              <a:t>Operations:</a:t>
            </a: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12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staff,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80">
                <a:solidFill>
                  <a:srgbClr val="262525"/>
                </a:solidFill>
                <a:latin typeface="Century Gothic"/>
                <a:cs typeface="Century Gothic"/>
              </a:rPr>
              <a:t>maintenance,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75">
                <a:solidFill>
                  <a:srgbClr val="262525"/>
                </a:solidFill>
                <a:latin typeface="Century Gothic"/>
                <a:cs typeface="Century Gothic"/>
              </a:rPr>
              <a:t>cargo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handling </a:t>
            </a:r>
            <a:r>
              <a:rPr dirty="0" sz="1850" spc="-150" b="1">
                <a:solidFill>
                  <a:srgbClr val="262525"/>
                </a:solidFill>
                <a:latin typeface="Verdana"/>
                <a:cs typeface="Verdana"/>
              </a:rPr>
              <a:t>Infrastructure:</a:t>
            </a:r>
            <a:r>
              <a:rPr dirty="0" sz="1850" spc="-4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12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stands,</a:t>
            </a:r>
            <a:r>
              <a:rPr dirty="0" sz="1850" spc="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terminals,</a:t>
            </a:r>
            <a:r>
              <a:rPr dirty="0" sz="1850" spc="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passenger</a:t>
            </a:r>
            <a:r>
              <a:rPr dirty="0" sz="1850" spc="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amenities</a:t>
            </a:r>
            <a:endParaRPr sz="18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85262" y="636189"/>
            <a:ext cx="8618220" cy="6826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150"/>
              <a:t>Core</a:t>
            </a:r>
            <a:r>
              <a:rPr dirty="0" sz="4300" spc="-114"/>
              <a:t> </a:t>
            </a:r>
            <a:r>
              <a:rPr dirty="0" sz="4300" spc="150"/>
              <a:t>Database</a:t>
            </a:r>
            <a:r>
              <a:rPr dirty="0" sz="4300" spc="-110"/>
              <a:t> </a:t>
            </a:r>
            <a:r>
              <a:rPr dirty="0" sz="4300" spc="145"/>
              <a:t>Tables</a:t>
            </a:r>
            <a:r>
              <a:rPr dirty="0" sz="4300" spc="-110"/>
              <a:t> </a:t>
            </a:r>
            <a:r>
              <a:rPr dirty="0" sz="4300" spc="135"/>
              <a:t>for</a:t>
            </a:r>
            <a:r>
              <a:rPr dirty="0" sz="4300" spc="-110"/>
              <a:t> </a:t>
            </a:r>
            <a:r>
              <a:rPr dirty="0" sz="4300" spc="130"/>
              <a:t>Bus</a:t>
            </a:r>
            <a:r>
              <a:rPr dirty="0" sz="4300" spc="-110"/>
              <a:t> </a:t>
            </a:r>
            <a:r>
              <a:rPr dirty="0" sz="4300" spc="240"/>
              <a:t>System</a:t>
            </a:r>
            <a:endParaRPr sz="4300"/>
          </a:p>
        </p:txBody>
      </p:sp>
      <p:grpSp>
        <p:nvGrpSpPr>
          <p:cNvPr id="4" name="object 4" descr=""/>
          <p:cNvGrpSpPr/>
          <p:nvPr/>
        </p:nvGrpSpPr>
        <p:grpSpPr>
          <a:xfrm>
            <a:off x="7593211" y="2638263"/>
            <a:ext cx="855344" cy="1583055"/>
            <a:chOff x="7593211" y="2638263"/>
            <a:chExt cx="855344" cy="1583055"/>
          </a:xfrm>
        </p:grpSpPr>
        <p:sp>
          <p:nvSpPr>
            <p:cNvPr id="5" name="object 5" descr=""/>
            <p:cNvSpPr/>
            <p:nvPr/>
          </p:nvSpPr>
          <p:spPr>
            <a:xfrm>
              <a:off x="7597962" y="2643039"/>
              <a:ext cx="845819" cy="1573530"/>
            </a:xfrm>
            <a:custGeom>
              <a:avLst/>
              <a:gdLst/>
              <a:ahLst/>
              <a:cxnLst/>
              <a:rect l="l" t="t" r="r" b="b"/>
              <a:pathLst>
                <a:path w="845820" h="1573529">
                  <a:moveTo>
                    <a:pt x="422818" y="1572953"/>
                  </a:moveTo>
                  <a:lnTo>
                    <a:pt x="376744" y="1570459"/>
                  </a:lnTo>
                  <a:lnTo>
                    <a:pt x="332107" y="1563149"/>
                  </a:lnTo>
                  <a:lnTo>
                    <a:pt x="289166" y="1551283"/>
                  </a:lnTo>
                  <a:lnTo>
                    <a:pt x="248179" y="1535120"/>
                  </a:lnTo>
                  <a:lnTo>
                    <a:pt x="209404" y="1514919"/>
                  </a:lnTo>
                  <a:lnTo>
                    <a:pt x="173098" y="1490941"/>
                  </a:lnTo>
                  <a:lnTo>
                    <a:pt x="139518" y="1463445"/>
                  </a:lnTo>
                  <a:lnTo>
                    <a:pt x="108924" y="1432689"/>
                  </a:lnTo>
                  <a:lnTo>
                    <a:pt x="81573" y="1398934"/>
                  </a:lnTo>
                  <a:lnTo>
                    <a:pt x="57722" y="1362438"/>
                  </a:lnTo>
                  <a:lnTo>
                    <a:pt x="37629" y="1323462"/>
                  </a:lnTo>
                  <a:lnTo>
                    <a:pt x="21553" y="1282265"/>
                  </a:lnTo>
                  <a:lnTo>
                    <a:pt x="9751" y="1239106"/>
                  </a:lnTo>
                  <a:lnTo>
                    <a:pt x="2480" y="1194245"/>
                  </a:lnTo>
                  <a:lnTo>
                    <a:pt x="0" y="1147940"/>
                  </a:lnTo>
                  <a:lnTo>
                    <a:pt x="0" y="425016"/>
                  </a:lnTo>
                  <a:lnTo>
                    <a:pt x="2480" y="378709"/>
                  </a:lnTo>
                  <a:lnTo>
                    <a:pt x="9751" y="333846"/>
                  </a:lnTo>
                  <a:lnTo>
                    <a:pt x="21553" y="290686"/>
                  </a:lnTo>
                  <a:lnTo>
                    <a:pt x="37629" y="249488"/>
                  </a:lnTo>
                  <a:lnTo>
                    <a:pt x="57722" y="210512"/>
                  </a:lnTo>
                  <a:lnTo>
                    <a:pt x="81573" y="174016"/>
                  </a:lnTo>
                  <a:lnTo>
                    <a:pt x="108924" y="140261"/>
                  </a:lnTo>
                  <a:lnTo>
                    <a:pt x="139518" y="109505"/>
                  </a:lnTo>
                  <a:lnTo>
                    <a:pt x="173098" y="82009"/>
                  </a:lnTo>
                  <a:lnTo>
                    <a:pt x="209404" y="58031"/>
                  </a:lnTo>
                  <a:lnTo>
                    <a:pt x="248179" y="37832"/>
                  </a:lnTo>
                  <a:lnTo>
                    <a:pt x="289166" y="21669"/>
                  </a:lnTo>
                  <a:lnTo>
                    <a:pt x="332107" y="9803"/>
                  </a:lnTo>
                  <a:lnTo>
                    <a:pt x="376744" y="2494"/>
                  </a:lnTo>
                  <a:lnTo>
                    <a:pt x="422818" y="0"/>
                  </a:lnTo>
                  <a:lnTo>
                    <a:pt x="468898" y="2494"/>
                  </a:lnTo>
                  <a:lnTo>
                    <a:pt x="513538" y="9803"/>
                  </a:lnTo>
                  <a:lnTo>
                    <a:pt x="556481" y="21669"/>
                  </a:lnTo>
                  <a:lnTo>
                    <a:pt x="597470" y="37832"/>
                  </a:lnTo>
                  <a:lnTo>
                    <a:pt x="636246" y="58031"/>
                  </a:lnTo>
                  <a:lnTo>
                    <a:pt x="672552" y="82009"/>
                  </a:lnTo>
                  <a:lnTo>
                    <a:pt x="706130" y="109505"/>
                  </a:lnTo>
                  <a:lnTo>
                    <a:pt x="736722" y="140261"/>
                  </a:lnTo>
                  <a:lnTo>
                    <a:pt x="764072" y="174016"/>
                  </a:lnTo>
                  <a:lnTo>
                    <a:pt x="787921" y="210512"/>
                  </a:lnTo>
                  <a:lnTo>
                    <a:pt x="808012" y="249488"/>
                  </a:lnTo>
                  <a:lnTo>
                    <a:pt x="824086" y="290686"/>
                  </a:lnTo>
                  <a:lnTo>
                    <a:pt x="835887" y="333846"/>
                  </a:lnTo>
                  <a:lnTo>
                    <a:pt x="843156" y="378709"/>
                  </a:lnTo>
                  <a:lnTo>
                    <a:pt x="845637" y="425016"/>
                  </a:lnTo>
                  <a:lnTo>
                    <a:pt x="845637" y="1147940"/>
                  </a:lnTo>
                  <a:lnTo>
                    <a:pt x="843156" y="1194245"/>
                  </a:lnTo>
                  <a:lnTo>
                    <a:pt x="835887" y="1239106"/>
                  </a:lnTo>
                  <a:lnTo>
                    <a:pt x="824086" y="1282265"/>
                  </a:lnTo>
                  <a:lnTo>
                    <a:pt x="808012" y="1323462"/>
                  </a:lnTo>
                  <a:lnTo>
                    <a:pt x="787921" y="1362438"/>
                  </a:lnTo>
                  <a:lnTo>
                    <a:pt x="764072" y="1398934"/>
                  </a:lnTo>
                  <a:lnTo>
                    <a:pt x="736722" y="1432689"/>
                  </a:lnTo>
                  <a:lnTo>
                    <a:pt x="706130" y="1463445"/>
                  </a:lnTo>
                  <a:lnTo>
                    <a:pt x="672552" y="1490941"/>
                  </a:lnTo>
                  <a:lnTo>
                    <a:pt x="636246" y="1514919"/>
                  </a:lnTo>
                  <a:lnTo>
                    <a:pt x="597470" y="1535120"/>
                  </a:lnTo>
                  <a:lnTo>
                    <a:pt x="556481" y="1551283"/>
                  </a:lnTo>
                  <a:lnTo>
                    <a:pt x="513538" y="1563149"/>
                  </a:lnTo>
                  <a:lnTo>
                    <a:pt x="468898" y="1570459"/>
                  </a:lnTo>
                  <a:lnTo>
                    <a:pt x="422818" y="1572953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93211" y="2638263"/>
              <a:ext cx="855344" cy="1583055"/>
            </a:xfrm>
            <a:custGeom>
              <a:avLst/>
              <a:gdLst/>
              <a:ahLst/>
              <a:cxnLst/>
              <a:rect l="l" t="t" r="r" b="b"/>
              <a:pathLst>
                <a:path w="855345" h="1583054">
                  <a:moveTo>
                    <a:pt x="424763" y="1582332"/>
                  </a:moveTo>
                  <a:lnTo>
                    <a:pt x="380983" y="1579962"/>
                  </a:lnTo>
                  <a:lnTo>
                    <a:pt x="335849" y="1572572"/>
                  </a:lnTo>
                  <a:lnTo>
                    <a:pt x="292428" y="1560576"/>
                  </a:lnTo>
                  <a:lnTo>
                    <a:pt x="250982" y="1544236"/>
                  </a:lnTo>
                  <a:lnTo>
                    <a:pt x="211771" y="1523813"/>
                  </a:lnTo>
                  <a:lnTo>
                    <a:pt x="175056" y="1499570"/>
                  </a:lnTo>
                  <a:lnTo>
                    <a:pt x="141098" y="1471769"/>
                  </a:lnTo>
                  <a:lnTo>
                    <a:pt x="110158" y="1440672"/>
                  </a:lnTo>
                  <a:lnTo>
                    <a:pt x="82497" y="1406541"/>
                  </a:lnTo>
                  <a:lnTo>
                    <a:pt x="58375" y="1369638"/>
                  </a:lnTo>
                  <a:lnTo>
                    <a:pt x="38054" y="1330225"/>
                  </a:lnTo>
                  <a:lnTo>
                    <a:pt x="21795" y="1288565"/>
                  </a:lnTo>
                  <a:lnTo>
                    <a:pt x="9858" y="1244918"/>
                  </a:lnTo>
                  <a:lnTo>
                    <a:pt x="2505" y="1199548"/>
                  </a:lnTo>
                  <a:lnTo>
                    <a:pt x="0" y="1152716"/>
                  </a:lnTo>
                  <a:lnTo>
                    <a:pt x="0" y="429791"/>
                  </a:lnTo>
                  <a:lnTo>
                    <a:pt x="2505" y="382959"/>
                  </a:lnTo>
                  <a:lnTo>
                    <a:pt x="9858" y="337589"/>
                  </a:lnTo>
                  <a:lnTo>
                    <a:pt x="21795" y="293942"/>
                  </a:lnTo>
                  <a:lnTo>
                    <a:pt x="38054" y="252280"/>
                  </a:lnTo>
                  <a:lnTo>
                    <a:pt x="58375" y="212866"/>
                  </a:lnTo>
                  <a:lnTo>
                    <a:pt x="82497" y="175962"/>
                  </a:lnTo>
                  <a:lnTo>
                    <a:pt x="110158" y="141830"/>
                  </a:lnTo>
                  <a:lnTo>
                    <a:pt x="141098" y="110732"/>
                  </a:lnTo>
                  <a:lnTo>
                    <a:pt x="175056" y="82929"/>
                  </a:lnTo>
                  <a:lnTo>
                    <a:pt x="211771" y="58685"/>
                  </a:lnTo>
                  <a:lnTo>
                    <a:pt x="250982" y="38261"/>
                  </a:lnTo>
                  <a:lnTo>
                    <a:pt x="292428" y="21920"/>
                  </a:lnTo>
                  <a:lnTo>
                    <a:pt x="335849" y="9923"/>
                  </a:lnTo>
                  <a:lnTo>
                    <a:pt x="380983" y="2533"/>
                  </a:lnTo>
                  <a:lnTo>
                    <a:pt x="426161" y="0"/>
                  </a:lnTo>
                  <a:lnTo>
                    <a:pt x="427569" y="0"/>
                  </a:lnTo>
                  <a:lnTo>
                    <a:pt x="427569" y="4775"/>
                  </a:lnTo>
                  <a:lnTo>
                    <a:pt x="423851" y="7725"/>
                  </a:lnTo>
                  <a:lnTo>
                    <a:pt x="424704" y="8868"/>
                  </a:lnTo>
                  <a:lnTo>
                    <a:pt x="426314" y="9619"/>
                  </a:lnTo>
                  <a:lnTo>
                    <a:pt x="378815" y="12363"/>
                  </a:lnTo>
                  <a:lnTo>
                    <a:pt x="331714" y="20633"/>
                  </a:lnTo>
                  <a:lnTo>
                    <a:pt x="286579" y="34032"/>
                  </a:lnTo>
                  <a:lnTo>
                    <a:pt x="243723" y="52245"/>
                  </a:lnTo>
                  <a:lnTo>
                    <a:pt x="203461" y="74956"/>
                  </a:lnTo>
                  <a:lnTo>
                    <a:pt x="166105" y="101850"/>
                  </a:lnTo>
                  <a:lnTo>
                    <a:pt x="131970" y="132613"/>
                  </a:lnTo>
                  <a:lnTo>
                    <a:pt x="101369" y="166928"/>
                  </a:lnTo>
                  <a:lnTo>
                    <a:pt x="74616" y="204482"/>
                  </a:lnTo>
                  <a:lnTo>
                    <a:pt x="52023" y="244958"/>
                  </a:lnTo>
                  <a:lnTo>
                    <a:pt x="33905" y="288042"/>
                  </a:lnTo>
                  <a:lnTo>
                    <a:pt x="20576" y="333419"/>
                  </a:lnTo>
                  <a:lnTo>
                    <a:pt x="12348" y="380774"/>
                  </a:lnTo>
                  <a:lnTo>
                    <a:pt x="9536" y="429791"/>
                  </a:lnTo>
                  <a:lnTo>
                    <a:pt x="9536" y="1152716"/>
                  </a:lnTo>
                  <a:lnTo>
                    <a:pt x="12223" y="1199548"/>
                  </a:lnTo>
                  <a:lnTo>
                    <a:pt x="12348" y="1201733"/>
                  </a:lnTo>
                  <a:lnTo>
                    <a:pt x="20576" y="1249088"/>
                  </a:lnTo>
                  <a:lnTo>
                    <a:pt x="33905" y="1294465"/>
                  </a:lnTo>
                  <a:lnTo>
                    <a:pt x="52023" y="1337549"/>
                  </a:lnTo>
                  <a:lnTo>
                    <a:pt x="74616" y="1378026"/>
                  </a:lnTo>
                  <a:lnTo>
                    <a:pt x="101369" y="1415580"/>
                  </a:lnTo>
                  <a:lnTo>
                    <a:pt x="131970" y="1449896"/>
                  </a:lnTo>
                  <a:lnTo>
                    <a:pt x="166105" y="1480658"/>
                  </a:lnTo>
                  <a:lnTo>
                    <a:pt x="203461" y="1507553"/>
                  </a:lnTo>
                  <a:lnTo>
                    <a:pt x="243723" y="1530264"/>
                  </a:lnTo>
                  <a:lnTo>
                    <a:pt x="286579" y="1548477"/>
                  </a:lnTo>
                  <a:lnTo>
                    <a:pt x="331714" y="1561876"/>
                  </a:lnTo>
                  <a:lnTo>
                    <a:pt x="378815" y="1570147"/>
                  </a:lnTo>
                  <a:lnTo>
                    <a:pt x="427569" y="1572974"/>
                  </a:lnTo>
                  <a:lnTo>
                    <a:pt x="424917" y="1572974"/>
                  </a:lnTo>
                  <a:lnTo>
                    <a:pt x="422814" y="1575077"/>
                  </a:lnTo>
                  <a:lnTo>
                    <a:pt x="422814" y="1580411"/>
                  </a:lnTo>
                  <a:lnTo>
                    <a:pt x="424763" y="1582332"/>
                  </a:lnTo>
                  <a:close/>
                </a:path>
                <a:path w="855345" h="1583054">
                  <a:moveTo>
                    <a:pt x="427569" y="4775"/>
                  </a:moveTo>
                  <a:lnTo>
                    <a:pt x="427569" y="0"/>
                  </a:lnTo>
                  <a:lnTo>
                    <a:pt x="428977" y="0"/>
                  </a:lnTo>
                  <a:lnTo>
                    <a:pt x="430434" y="678"/>
                  </a:lnTo>
                  <a:lnTo>
                    <a:pt x="431288" y="1821"/>
                  </a:lnTo>
                  <a:lnTo>
                    <a:pt x="427569" y="4775"/>
                  </a:lnTo>
                  <a:close/>
                </a:path>
                <a:path w="855345" h="1583054">
                  <a:moveTo>
                    <a:pt x="427569" y="1582484"/>
                  </a:moveTo>
                  <a:lnTo>
                    <a:pt x="427569" y="1572974"/>
                  </a:lnTo>
                  <a:lnTo>
                    <a:pt x="476323" y="1570147"/>
                  </a:lnTo>
                  <a:lnTo>
                    <a:pt x="523426" y="1561876"/>
                  </a:lnTo>
                  <a:lnTo>
                    <a:pt x="568563" y="1548477"/>
                  </a:lnTo>
                  <a:lnTo>
                    <a:pt x="611421" y="1530264"/>
                  </a:lnTo>
                  <a:lnTo>
                    <a:pt x="651686" y="1507553"/>
                  </a:lnTo>
                  <a:lnTo>
                    <a:pt x="689045" y="1480658"/>
                  </a:lnTo>
                  <a:lnTo>
                    <a:pt x="723183" y="1449896"/>
                  </a:lnTo>
                  <a:lnTo>
                    <a:pt x="753788" y="1415580"/>
                  </a:lnTo>
                  <a:lnTo>
                    <a:pt x="780544" y="1378026"/>
                  </a:lnTo>
                  <a:lnTo>
                    <a:pt x="803140" y="1337549"/>
                  </a:lnTo>
                  <a:lnTo>
                    <a:pt x="821260" y="1294465"/>
                  </a:lnTo>
                  <a:lnTo>
                    <a:pt x="834591" y="1249088"/>
                  </a:lnTo>
                  <a:lnTo>
                    <a:pt x="842820" y="1201733"/>
                  </a:lnTo>
                  <a:lnTo>
                    <a:pt x="845633" y="1152716"/>
                  </a:lnTo>
                  <a:lnTo>
                    <a:pt x="845633" y="429791"/>
                  </a:lnTo>
                  <a:lnTo>
                    <a:pt x="842946" y="382959"/>
                  </a:lnTo>
                  <a:lnTo>
                    <a:pt x="834591" y="333419"/>
                  </a:lnTo>
                  <a:lnTo>
                    <a:pt x="821260" y="288042"/>
                  </a:lnTo>
                  <a:lnTo>
                    <a:pt x="803140" y="244958"/>
                  </a:lnTo>
                  <a:lnTo>
                    <a:pt x="780544" y="204482"/>
                  </a:lnTo>
                  <a:lnTo>
                    <a:pt x="753788" y="166928"/>
                  </a:lnTo>
                  <a:lnTo>
                    <a:pt x="723183" y="132613"/>
                  </a:lnTo>
                  <a:lnTo>
                    <a:pt x="689045" y="101850"/>
                  </a:lnTo>
                  <a:lnTo>
                    <a:pt x="651686" y="74956"/>
                  </a:lnTo>
                  <a:lnTo>
                    <a:pt x="611421" y="52245"/>
                  </a:lnTo>
                  <a:lnTo>
                    <a:pt x="568563" y="34032"/>
                  </a:lnTo>
                  <a:lnTo>
                    <a:pt x="523426" y="20633"/>
                  </a:lnTo>
                  <a:lnTo>
                    <a:pt x="476323" y="12363"/>
                  </a:lnTo>
                  <a:lnTo>
                    <a:pt x="428997" y="9619"/>
                  </a:lnTo>
                  <a:lnTo>
                    <a:pt x="427569" y="9619"/>
                  </a:lnTo>
                  <a:lnTo>
                    <a:pt x="427569" y="4775"/>
                  </a:lnTo>
                  <a:lnTo>
                    <a:pt x="431288" y="1821"/>
                  </a:lnTo>
                  <a:lnTo>
                    <a:pt x="430434" y="678"/>
                  </a:lnTo>
                  <a:lnTo>
                    <a:pt x="429168" y="0"/>
                  </a:lnTo>
                  <a:lnTo>
                    <a:pt x="427622" y="0"/>
                  </a:lnTo>
                  <a:lnTo>
                    <a:pt x="474172" y="2533"/>
                  </a:lnTo>
                  <a:lnTo>
                    <a:pt x="519317" y="9923"/>
                  </a:lnTo>
                  <a:lnTo>
                    <a:pt x="562745" y="21920"/>
                  </a:lnTo>
                  <a:lnTo>
                    <a:pt x="604196" y="38261"/>
                  </a:lnTo>
                  <a:lnTo>
                    <a:pt x="643408" y="58685"/>
                  </a:lnTo>
                  <a:lnTo>
                    <a:pt x="680122" y="82929"/>
                  </a:lnTo>
                  <a:lnTo>
                    <a:pt x="714077" y="110732"/>
                  </a:lnTo>
                  <a:lnTo>
                    <a:pt x="745012" y="141830"/>
                  </a:lnTo>
                  <a:lnTo>
                    <a:pt x="772668" y="175962"/>
                  </a:lnTo>
                  <a:lnTo>
                    <a:pt x="796784" y="212866"/>
                  </a:lnTo>
                  <a:lnTo>
                    <a:pt x="817098" y="252280"/>
                  </a:lnTo>
                  <a:lnTo>
                    <a:pt x="833352" y="293942"/>
                  </a:lnTo>
                  <a:lnTo>
                    <a:pt x="845284" y="337589"/>
                  </a:lnTo>
                  <a:lnTo>
                    <a:pt x="852635" y="382959"/>
                  </a:lnTo>
                  <a:lnTo>
                    <a:pt x="855164" y="429791"/>
                  </a:lnTo>
                  <a:lnTo>
                    <a:pt x="855164" y="1152716"/>
                  </a:lnTo>
                  <a:lnTo>
                    <a:pt x="852633" y="1199548"/>
                  </a:lnTo>
                  <a:lnTo>
                    <a:pt x="845280" y="1244918"/>
                  </a:lnTo>
                  <a:lnTo>
                    <a:pt x="833343" y="1288565"/>
                  </a:lnTo>
                  <a:lnTo>
                    <a:pt x="817084" y="1330225"/>
                  </a:lnTo>
                  <a:lnTo>
                    <a:pt x="796763" y="1369638"/>
                  </a:lnTo>
                  <a:lnTo>
                    <a:pt x="772642" y="1406541"/>
                  </a:lnTo>
                  <a:lnTo>
                    <a:pt x="744981" y="1440672"/>
                  </a:lnTo>
                  <a:lnTo>
                    <a:pt x="714040" y="1471769"/>
                  </a:lnTo>
                  <a:lnTo>
                    <a:pt x="680083" y="1499570"/>
                  </a:lnTo>
                  <a:lnTo>
                    <a:pt x="643368" y="1523813"/>
                  </a:lnTo>
                  <a:lnTo>
                    <a:pt x="604156" y="1544236"/>
                  </a:lnTo>
                  <a:lnTo>
                    <a:pt x="562710" y="1560576"/>
                  </a:lnTo>
                  <a:lnTo>
                    <a:pt x="519290" y="1572572"/>
                  </a:lnTo>
                  <a:lnTo>
                    <a:pt x="516837" y="1572974"/>
                  </a:lnTo>
                  <a:lnTo>
                    <a:pt x="430251" y="1572974"/>
                  </a:lnTo>
                  <a:lnTo>
                    <a:pt x="432324" y="1575077"/>
                  </a:lnTo>
                  <a:lnTo>
                    <a:pt x="432324" y="1580411"/>
                  </a:lnTo>
                  <a:lnTo>
                    <a:pt x="430375" y="1582332"/>
                  </a:lnTo>
                  <a:lnTo>
                    <a:pt x="427569" y="1582484"/>
                  </a:lnTo>
                  <a:close/>
                </a:path>
                <a:path w="855345" h="1583054">
                  <a:moveTo>
                    <a:pt x="427569" y="9619"/>
                  </a:moveTo>
                  <a:lnTo>
                    <a:pt x="426314" y="9619"/>
                  </a:lnTo>
                  <a:lnTo>
                    <a:pt x="424704" y="8868"/>
                  </a:lnTo>
                  <a:lnTo>
                    <a:pt x="423851" y="7725"/>
                  </a:lnTo>
                  <a:lnTo>
                    <a:pt x="427569" y="4775"/>
                  </a:lnTo>
                  <a:lnTo>
                    <a:pt x="427569" y="9619"/>
                  </a:lnTo>
                  <a:close/>
                </a:path>
                <a:path w="855345" h="1583054">
                  <a:moveTo>
                    <a:pt x="427569" y="1582484"/>
                  </a:moveTo>
                  <a:lnTo>
                    <a:pt x="424763" y="1582332"/>
                  </a:lnTo>
                  <a:lnTo>
                    <a:pt x="422814" y="1580411"/>
                  </a:lnTo>
                  <a:lnTo>
                    <a:pt x="422814" y="1575077"/>
                  </a:lnTo>
                  <a:lnTo>
                    <a:pt x="424917" y="1572974"/>
                  </a:lnTo>
                  <a:lnTo>
                    <a:pt x="427569" y="1572974"/>
                  </a:lnTo>
                  <a:lnTo>
                    <a:pt x="427569" y="1582484"/>
                  </a:lnTo>
                  <a:close/>
                </a:path>
                <a:path w="855345" h="1583054">
                  <a:moveTo>
                    <a:pt x="430403" y="1582332"/>
                  </a:moveTo>
                  <a:lnTo>
                    <a:pt x="432324" y="1580411"/>
                  </a:lnTo>
                  <a:lnTo>
                    <a:pt x="432324" y="1575077"/>
                  </a:lnTo>
                  <a:lnTo>
                    <a:pt x="430251" y="1572974"/>
                  </a:lnTo>
                  <a:lnTo>
                    <a:pt x="516837" y="1572974"/>
                  </a:lnTo>
                  <a:lnTo>
                    <a:pt x="474156" y="1579962"/>
                  </a:lnTo>
                  <a:lnTo>
                    <a:pt x="430403" y="1582332"/>
                  </a:lnTo>
                  <a:close/>
                </a:path>
                <a:path w="855345" h="1583054">
                  <a:moveTo>
                    <a:pt x="427569" y="1582484"/>
                  </a:moveTo>
                  <a:lnTo>
                    <a:pt x="424917" y="1582484"/>
                  </a:lnTo>
                  <a:lnTo>
                    <a:pt x="424763" y="1582332"/>
                  </a:lnTo>
                  <a:lnTo>
                    <a:pt x="427569" y="1582484"/>
                  </a:lnTo>
                  <a:close/>
                </a:path>
                <a:path w="855345" h="1583054">
                  <a:moveTo>
                    <a:pt x="430251" y="1582484"/>
                  </a:moveTo>
                  <a:lnTo>
                    <a:pt x="427569" y="1582484"/>
                  </a:lnTo>
                  <a:lnTo>
                    <a:pt x="430403" y="1582332"/>
                  </a:lnTo>
                  <a:lnTo>
                    <a:pt x="430251" y="1582484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2292" y="3231367"/>
              <a:ext cx="316984" cy="39633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585262" y="1609562"/>
            <a:ext cx="9968865" cy="2291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6700"/>
              </a:lnSpc>
              <a:spcBef>
                <a:spcPts val="95"/>
              </a:spcBef>
            </a:pPr>
            <a:r>
              <a:rPr dirty="0" sz="1600" spc="13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6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seamlessly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262525"/>
                </a:solidFill>
                <a:latin typeface="Century Gothic"/>
                <a:cs typeface="Century Gothic"/>
              </a:rPr>
              <a:t>integrate</a:t>
            </a:r>
            <a:r>
              <a:rPr dirty="0" sz="16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services,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262525"/>
                </a:solidFill>
                <a:latin typeface="Century Gothic"/>
                <a:cs typeface="Century Gothic"/>
              </a:rPr>
              <a:t>we've</a:t>
            </a:r>
            <a:r>
              <a:rPr dirty="0" sz="16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35">
                <a:solidFill>
                  <a:srgbClr val="262525"/>
                </a:solidFill>
                <a:latin typeface="Century Gothic"/>
                <a:cs typeface="Century Gothic"/>
              </a:rPr>
              <a:t>introduced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85">
                <a:solidFill>
                  <a:srgbClr val="262525"/>
                </a:solidFill>
                <a:latin typeface="Century Gothic"/>
                <a:cs typeface="Century Gothic"/>
              </a:rPr>
              <a:t>dedicated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16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that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mirror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6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structure</a:t>
            </a:r>
            <a:r>
              <a:rPr dirty="0" sz="16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functionality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existing</a:t>
            </a:r>
            <a:r>
              <a:rPr dirty="0" sz="16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railway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schema.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600">
              <a:latin typeface="Century Gothic"/>
              <a:cs typeface="Century Gothic"/>
            </a:endParaRPr>
          </a:p>
          <a:p>
            <a:pPr marL="1069340">
              <a:lnSpc>
                <a:spcPct val="100000"/>
              </a:lnSpc>
              <a:spcBef>
                <a:spcPts val="5"/>
              </a:spcBef>
            </a:pPr>
            <a:r>
              <a:rPr dirty="0" sz="2100" spc="-120">
                <a:solidFill>
                  <a:srgbClr val="262525"/>
                </a:solidFill>
                <a:latin typeface="Garamond"/>
                <a:cs typeface="Garamond"/>
              </a:rPr>
              <a:t>1.</a:t>
            </a:r>
            <a:r>
              <a:rPr dirty="0" sz="210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00" spc="65">
                <a:solidFill>
                  <a:srgbClr val="262525"/>
                </a:solidFill>
                <a:latin typeface="Garamond"/>
                <a:cs typeface="Garamond"/>
              </a:rPr>
              <a:t>Buses</a:t>
            </a:r>
            <a:endParaRPr sz="2100">
              <a:latin typeface="Garamond"/>
              <a:cs typeface="Garamond"/>
            </a:endParaRPr>
          </a:p>
          <a:p>
            <a:pPr marL="1069340">
              <a:lnSpc>
                <a:spcPct val="100000"/>
              </a:lnSpc>
              <a:spcBef>
                <a:spcPts val="1365"/>
              </a:spcBef>
            </a:pPr>
            <a:r>
              <a:rPr dirty="0" sz="1600" spc="-105" b="1">
                <a:solidFill>
                  <a:srgbClr val="262525"/>
                </a:solidFill>
                <a:latin typeface="Verdana"/>
                <a:cs typeface="Verdana"/>
              </a:rPr>
              <a:t>Attributes:</a:t>
            </a:r>
            <a:r>
              <a:rPr dirty="0" sz="1600" spc="-4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262525"/>
                </a:solidFill>
                <a:latin typeface="Century Gothic"/>
                <a:cs typeface="Century Gothic"/>
              </a:rPr>
              <a:t>BusID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(PK),</a:t>
            </a:r>
            <a:r>
              <a:rPr dirty="0" sz="16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BusNumber,</a:t>
            </a:r>
            <a:r>
              <a:rPr dirty="0" sz="16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60">
                <a:solidFill>
                  <a:srgbClr val="262525"/>
                </a:solidFill>
                <a:latin typeface="Century Gothic"/>
                <a:cs typeface="Century Gothic"/>
              </a:rPr>
              <a:t>Capacity,</a:t>
            </a:r>
            <a:r>
              <a:rPr dirty="0" sz="16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Type</a:t>
            </a:r>
            <a:r>
              <a:rPr dirty="0" sz="16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45">
                <a:solidFill>
                  <a:srgbClr val="262525"/>
                </a:solidFill>
                <a:latin typeface="Century Gothic"/>
                <a:cs typeface="Century Gothic"/>
              </a:rPr>
              <a:t>(AC,</a:t>
            </a:r>
            <a:r>
              <a:rPr dirty="0" sz="16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Sleeper,</a:t>
            </a:r>
            <a:r>
              <a:rPr dirty="0" sz="16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Seater),</a:t>
            </a:r>
            <a:r>
              <a:rPr dirty="0" sz="16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Status.</a:t>
            </a:r>
            <a:endParaRPr sz="1600">
              <a:latin typeface="Century Gothic"/>
              <a:cs typeface="Century Gothic"/>
            </a:endParaRPr>
          </a:p>
          <a:p>
            <a:pPr marL="1069340">
              <a:lnSpc>
                <a:spcPct val="100000"/>
              </a:lnSpc>
              <a:spcBef>
                <a:spcPts val="705"/>
              </a:spcBef>
            </a:pP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Manages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detailed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50" i="1">
                <a:solidFill>
                  <a:srgbClr val="262525"/>
                </a:solidFill>
                <a:latin typeface="Lucida Sans"/>
                <a:cs typeface="Lucida Sans"/>
              </a:rPr>
              <a:t>information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35" i="1">
                <a:solidFill>
                  <a:srgbClr val="262525"/>
                </a:solidFill>
                <a:latin typeface="Lucida Sans"/>
                <a:cs typeface="Lucida Sans"/>
              </a:rPr>
              <a:t>for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each</a:t>
            </a:r>
            <a:r>
              <a:rPr dirty="0" sz="1600" spc="-2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10" i="1">
                <a:solidFill>
                  <a:srgbClr val="262525"/>
                </a:solidFill>
                <a:latin typeface="Lucida Sans"/>
                <a:cs typeface="Lucida Sans"/>
              </a:rPr>
              <a:t>vehicle.</a:t>
            </a:r>
            <a:endParaRPr sz="1600">
              <a:latin typeface="Lucida Sans"/>
              <a:cs typeface="Lucida San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593211" y="4422562"/>
            <a:ext cx="855344" cy="1583055"/>
            <a:chOff x="7593211" y="4422562"/>
            <a:chExt cx="855344" cy="1583055"/>
          </a:xfrm>
        </p:grpSpPr>
        <p:sp>
          <p:nvSpPr>
            <p:cNvPr id="10" name="object 10" descr=""/>
            <p:cNvSpPr/>
            <p:nvPr/>
          </p:nvSpPr>
          <p:spPr>
            <a:xfrm>
              <a:off x="7597962" y="4427341"/>
              <a:ext cx="845819" cy="1573530"/>
            </a:xfrm>
            <a:custGeom>
              <a:avLst/>
              <a:gdLst/>
              <a:ahLst/>
              <a:cxnLst/>
              <a:rect l="l" t="t" r="r" b="b"/>
              <a:pathLst>
                <a:path w="845820" h="1573529">
                  <a:moveTo>
                    <a:pt x="422818" y="1572950"/>
                  </a:moveTo>
                  <a:lnTo>
                    <a:pt x="376744" y="1570456"/>
                  </a:lnTo>
                  <a:lnTo>
                    <a:pt x="332107" y="1563146"/>
                  </a:lnTo>
                  <a:lnTo>
                    <a:pt x="289166" y="1551280"/>
                  </a:lnTo>
                  <a:lnTo>
                    <a:pt x="248179" y="1535117"/>
                  </a:lnTo>
                  <a:lnTo>
                    <a:pt x="209404" y="1514916"/>
                  </a:lnTo>
                  <a:lnTo>
                    <a:pt x="173098" y="1490938"/>
                  </a:lnTo>
                  <a:lnTo>
                    <a:pt x="139518" y="1463441"/>
                  </a:lnTo>
                  <a:lnTo>
                    <a:pt x="108924" y="1432686"/>
                  </a:lnTo>
                  <a:lnTo>
                    <a:pt x="81573" y="1398931"/>
                  </a:lnTo>
                  <a:lnTo>
                    <a:pt x="57722" y="1362435"/>
                  </a:lnTo>
                  <a:lnTo>
                    <a:pt x="37629" y="1323459"/>
                  </a:lnTo>
                  <a:lnTo>
                    <a:pt x="21553" y="1282262"/>
                  </a:lnTo>
                  <a:lnTo>
                    <a:pt x="9751" y="1239103"/>
                  </a:lnTo>
                  <a:lnTo>
                    <a:pt x="2480" y="1194241"/>
                  </a:lnTo>
                  <a:lnTo>
                    <a:pt x="0" y="1147937"/>
                  </a:lnTo>
                  <a:lnTo>
                    <a:pt x="0" y="425013"/>
                  </a:lnTo>
                  <a:lnTo>
                    <a:pt x="2480" y="378708"/>
                  </a:lnTo>
                  <a:lnTo>
                    <a:pt x="9751" y="333847"/>
                  </a:lnTo>
                  <a:lnTo>
                    <a:pt x="21553" y="290688"/>
                  </a:lnTo>
                  <a:lnTo>
                    <a:pt x="37629" y="249491"/>
                  </a:lnTo>
                  <a:lnTo>
                    <a:pt x="57722" y="210515"/>
                  </a:lnTo>
                  <a:lnTo>
                    <a:pt x="81573" y="174019"/>
                  </a:lnTo>
                  <a:lnTo>
                    <a:pt x="108924" y="140264"/>
                  </a:lnTo>
                  <a:lnTo>
                    <a:pt x="139518" y="109508"/>
                  </a:lnTo>
                  <a:lnTo>
                    <a:pt x="173098" y="82012"/>
                  </a:lnTo>
                  <a:lnTo>
                    <a:pt x="209404" y="58033"/>
                  </a:lnTo>
                  <a:lnTo>
                    <a:pt x="248179" y="37833"/>
                  </a:lnTo>
                  <a:lnTo>
                    <a:pt x="289166" y="21670"/>
                  </a:lnTo>
                  <a:lnTo>
                    <a:pt x="332107" y="9804"/>
                  </a:lnTo>
                  <a:lnTo>
                    <a:pt x="376744" y="2494"/>
                  </a:lnTo>
                  <a:lnTo>
                    <a:pt x="422818" y="0"/>
                  </a:lnTo>
                  <a:lnTo>
                    <a:pt x="468898" y="2494"/>
                  </a:lnTo>
                  <a:lnTo>
                    <a:pt x="513538" y="9804"/>
                  </a:lnTo>
                  <a:lnTo>
                    <a:pt x="556481" y="21670"/>
                  </a:lnTo>
                  <a:lnTo>
                    <a:pt x="597470" y="37833"/>
                  </a:lnTo>
                  <a:lnTo>
                    <a:pt x="636246" y="58033"/>
                  </a:lnTo>
                  <a:lnTo>
                    <a:pt x="672552" y="82012"/>
                  </a:lnTo>
                  <a:lnTo>
                    <a:pt x="706130" y="109508"/>
                  </a:lnTo>
                  <a:lnTo>
                    <a:pt x="736722" y="140264"/>
                  </a:lnTo>
                  <a:lnTo>
                    <a:pt x="764072" y="174019"/>
                  </a:lnTo>
                  <a:lnTo>
                    <a:pt x="787921" y="210515"/>
                  </a:lnTo>
                  <a:lnTo>
                    <a:pt x="808012" y="249491"/>
                  </a:lnTo>
                  <a:lnTo>
                    <a:pt x="824086" y="290688"/>
                  </a:lnTo>
                  <a:lnTo>
                    <a:pt x="835887" y="333847"/>
                  </a:lnTo>
                  <a:lnTo>
                    <a:pt x="843156" y="378708"/>
                  </a:lnTo>
                  <a:lnTo>
                    <a:pt x="845637" y="425013"/>
                  </a:lnTo>
                  <a:lnTo>
                    <a:pt x="845637" y="1147937"/>
                  </a:lnTo>
                  <a:lnTo>
                    <a:pt x="843156" y="1194241"/>
                  </a:lnTo>
                  <a:lnTo>
                    <a:pt x="835887" y="1239103"/>
                  </a:lnTo>
                  <a:lnTo>
                    <a:pt x="824086" y="1282262"/>
                  </a:lnTo>
                  <a:lnTo>
                    <a:pt x="808012" y="1323459"/>
                  </a:lnTo>
                  <a:lnTo>
                    <a:pt x="787921" y="1362435"/>
                  </a:lnTo>
                  <a:lnTo>
                    <a:pt x="764072" y="1398931"/>
                  </a:lnTo>
                  <a:lnTo>
                    <a:pt x="736722" y="1432686"/>
                  </a:lnTo>
                  <a:lnTo>
                    <a:pt x="706130" y="1463441"/>
                  </a:lnTo>
                  <a:lnTo>
                    <a:pt x="672552" y="1490938"/>
                  </a:lnTo>
                  <a:lnTo>
                    <a:pt x="636246" y="1514916"/>
                  </a:lnTo>
                  <a:lnTo>
                    <a:pt x="597470" y="1535117"/>
                  </a:lnTo>
                  <a:lnTo>
                    <a:pt x="556481" y="1551280"/>
                  </a:lnTo>
                  <a:lnTo>
                    <a:pt x="513538" y="1563146"/>
                  </a:lnTo>
                  <a:lnTo>
                    <a:pt x="468898" y="1570456"/>
                  </a:lnTo>
                  <a:lnTo>
                    <a:pt x="422818" y="157295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593211" y="4422562"/>
              <a:ext cx="855344" cy="1583055"/>
            </a:xfrm>
            <a:custGeom>
              <a:avLst/>
              <a:gdLst/>
              <a:ahLst/>
              <a:cxnLst/>
              <a:rect l="l" t="t" r="r" b="b"/>
              <a:pathLst>
                <a:path w="855345" h="1583054">
                  <a:moveTo>
                    <a:pt x="424763" y="1582332"/>
                  </a:moveTo>
                  <a:lnTo>
                    <a:pt x="380983" y="1579963"/>
                  </a:lnTo>
                  <a:lnTo>
                    <a:pt x="335849" y="1572573"/>
                  </a:lnTo>
                  <a:lnTo>
                    <a:pt x="292428" y="1560577"/>
                  </a:lnTo>
                  <a:lnTo>
                    <a:pt x="250982" y="1544236"/>
                  </a:lnTo>
                  <a:lnTo>
                    <a:pt x="211771" y="1523814"/>
                  </a:lnTo>
                  <a:lnTo>
                    <a:pt x="175056" y="1499571"/>
                  </a:lnTo>
                  <a:lnTo>
                    <a:pt x="141098" y="1471770"/>
                  </a:lnTo>
                  <a:lnTo>
                    <a:pt x="110158" y="1440673"/>
                  </a:lnTo>
                  <a:lnTo>
                    <a:pt x="82497" y="1406542"/>
                  </a:lnTo>
                  <a:lnTo>
                    <a:pt x="58375" y="1369639"/>
                  </a:lnTo>
                  <a:lnTo>
                    <a:pt x="38054" y="1330226"/>
                  </a:lnTo>
                  <a:lnTo>
                    <a:pt x="21795" y="1288565"/>
                  </a:lnTo>
                  <a:lnTo>
                    <a:pt x="9858" y="1244919"/>
                  </a:lnTo>
                  <a:lnTo>
                    <a:pt x="2505" y="1199548"/>
                  </a:lnTo>
                  <a:lnTo>
                    <a:pt x="0" y="1152716"/>
                  </a:lnTo>
                  <a:lnTo>
                    <a:pt x="0" y="429792"/>
                  </a:lnTo>
                  <a:lnTo>
                    <a:pt x="2505" y="382960"/>
                  </a:lnTo>
                  <a:lnTo>
                    <a:pt x="9858" y="337589"/>
                  </a:lnTo>
                  <a:lnTo>
                    <a:pt x="21795" y="293943"/>
                  </a:lnTo>
                  <a:lnTo>
                    <a:pt x="38054" y="252282"/>
                  </a:lnTo>
                  <a:lnTo>
                    <a:pt x="58375" y="212869"/>
                  </a:lnTo>
                  <a:lnTo>
                    <a:pt x="82497" y="175966"/>
                  </a:lnTo>
                  <a:lnTo>
                    <a:pt x="110158" y="141835"/>
                  </a:lnTo>
                  <a:lnTo>
                    <a:pt x="141098" y="110738"/>
                  </a:lnTo>
                  <a:lnTo>
                    <a:pt x="175056" y="82937"/>
                  </a:lnTo>
                  <a:lnTo>
                    <a:pt x="211771" y="58694"/>
                  </a:lnTo>
                  <a:lnTo>
                    <a:pt x="250982" y="38272"/>
                  </a:lnTo>
                  <a:lnTo>
                    <a:pt x="292428" y="21931"/>
                  </a:lnTo>
                  <a:lnTo>
                    <a:pt x="335849" y="9935"/>
                  </a:lnTo>
                  <a:lnTo>
                    <a:pt x="380983" y="2545"/>
                  </a:lnTo>
                  <a:lnTo>
                    <a:pt x="426189" y="0"/>
                  </a:lnTo>
                  <a:lnTo>
                    <a:pt x="427569" y="0"/>
                  </a:lnTo>
                  <a:lnTo>
                    <a:pt x="427569" y="4779"/>
                  </a:lnTo>
                  <a:lnTo>
                    <a:pt x="423851" y="7735"/>
                  </a:lnTo>
                  <a:lnTo>
                    <a:pt x="424704" y="8863"/>
                  </a:lnTo>
                  <a:lnTo>
                    <a:pt x="426313" y="9616"/>
                  </a:lnTo>
                  <a:lnTo>
                    <a:pt x="378815" y="12360"/>
                  </a:lnTo>
                  <a:lnTo>
                    <a:pt x="331714" y="20631"/>
                  </a:lnTo>
                  <a:lnTo>
                    <a:pt x="286579" y="34030"/>
                  </a:lnTo>
                  <a:lnTo>
                    <a:pt x="243723" y="52243"/>
                  </a:lnTo>
                  <a:lnTo>
                    <a:pt x="203461" y="74954"/>
                  </a:lnTo>
                  <a:lnTo>
                    <a:pt x="166105" y="101849"/>
                  </a:lnTo>
                  <a:lnTo>
                    <a:pt x="131970" y="132612"/>
                  </a:lnTo>
                  <a:lnTo>
                    <a:pt x="101369" y="166928"/>
                  </a:lnTo>
                  <a:lnTo>
                    <a:pt x="74616" y="204481"/>
                  </a:lnTo>
                  <a:lnTo>
                    <a:pt x="52023" y="244958"/>
                  </a:lnTo>
                  <a:lnTo>
                    <a:pt x="33905" y="288043"/>
                  </a:lnTo>
                  <a:lnTo>
                    <a:pt x="20576" y="333420"/>
                  </a:lnTo>
                  <a:lnTo>
                    <a:pt x="12348" y="380775"/>
                  </a:lnTo>
                  <a:lnTo>
                    <a:pt x="9536" y="429792"/>
                  </a:lnTo>
                  <a:lnTo>
                    <a:pt x="9536" y="1152716"/>
                  </a:lnTo>
                  <a:lnTo>
                    <a:pt x="12223" y="1199548"/>
                  </a:lnTo>
                  <a:lnTo>
                    <a:pt x="12348" y="1201733"/>
                  </a:lnTo>
                  <a:lnTo>
                    <a:pt x="20576" y="1249088"/>
                  </a:lnTo>
                  <a:lnTo>
                    <a:pt x="33905" y="1294465"/>
                  </a:lnTo>
                  <a:lnTo>
                    <a:pt x="52023" y="1337550"/>
                  </a:lnTo>
                  <a:lnTo>
                    <a:pt x="74616" y="1378027"/>
                  </a:lnTo>
                  <a:lnTo>
                    <a:pt x="101369" y="1415580"/>
                  </a:lnTo>
                  <a:lnTo>
                    <a:pt x="131970" y="1449896"/>
                  </a:lnTo>
                  <a:lnTo>
                    <a:pt x="166105" y="1480659"/>
                  </a:lnTo>
                  <a:lnTo>
                    <a:pt x="203461" y="1507554"/>
                  </a:lnTo>
                  <a:lnTo>
                    <a:pt x="243723" y="1530265"/>
                  </a:lnTo>
                  <a:lnTo>
                    <a:pt x="286579" y="1548478"/>
                  </a:lnTo>
                  <a:lnTo>
                    <a:pt x="331714" y="1561877"/>
                  </a:lnTo>
                  <a:lnTo>
                    <a:pt x="378815" y="1570148"/>
                  </a:lnTo>
                  <a:lnTo>
                    <a:pt x="427569" y="1572975"/>
                  </a:lnTo>
                  <a:lnTo>
                    <a:pt x="424917" y="1572975"/>
                  </a:lnTo>
                  <a:lnTo>
                    <a:pt x="422814" y="1575078"/>
                  </a:lnTo>
                  <a:lnTo>
                    <a:pt x="422814" y="1580412"/>
                  </a:lnTo>
                  <a:lnTo>
                    <a:pt x="424763" y="1582332"/>
                  </a:lnTo>
                  <a:close/>
                </a:path>
                <a:path w="855345" h="1583054">
                  <a:moveTo>
                    <a:pt x="427569" y="4779"/>
                  </a:moveTo>
                  <a:lnTo>
                    <a:pt x="427569" y="0"/>
                  </a:lnTo>
                  <a:lnTo>
                    <a:pt x="428950" y="0"/>
                  </a:lnTo>
                  <a:lnTo>
                    <a:pt x="430434" y="694"/>
                  </a:lnTo>
                  <a:lnTo>
                    <a:pt x="431288" y="1822"/>
                  </a:lnTo>
                  <a:lnTo>
                    <a:pt x="427569" y="4779"/>
                  </a:lnTo>
                  <a:close/>
                </a:path>
                <a:path w="855345" h="1583054">
                  <a:moveTo>
                    <a:pt x="427569" y="1582484"/>
                  </a:moveTo>
                  <a:lnTo>
                    <a:pt x="427569" y="1572975"/>
                  </a:lnTo>
                  <a:lnTo>
                    <a:pt x="476323" y="1570148"/>
                  </a:lnTo>
                  <a:lnTo>
                    <a:pt x="523426" y="1561877"/>
                  </a:lnTo>
                  <a:lnTo>
                    <a:pt x="568563" y="1548478"/>
                  </a:lnTo>
                  <a:lnTo>
                    <a:pt x="611421" y="1530265"/>
                  </a:lnTo>
                  <a:lnTo>
                    <a:pt x="651686" y="1507554"/>
                  </a:lnTo>
                  <a:lnTo>
                    <a:pt x="689045" y="1480659"/>
                  </a:lnTo>
                  <a:lnTo>
                    <a:pt x="723183" y="1449896"/>
                  </a:lnTo>
                  <a:lnTo>
                    <a:pt x="753788" y="1415580"/>
                  </a:lnTo>
                  <a:lnTo>
                    <a:pt x="780544" y="1378027"/>
                  </a:lnTo>
                  <a:lnTo>
                    <a:pt x="803140" y="1337550"/>
                  </a:lnTo>
                  <a:lnTo>
                    <a:pt x="821260" y="1294465"/>
                  </a:lnTo>
                  <a:lnTo>
                    <a:pt x="834591" y="1249088"/>
                  </a:lnTo>
                  <a:lnTo>
                    <a:pt x="842820" y="1201733"/>
                  </a:lnTo>
                  <a:lnTo>
                    <a:pt x="845633" y="1152716"/>
                  </a:lnTo>
                  <a:lnTo>
                    <a:pt x="845633" y="429792"/>
                  </a:lnTo>
                  <a:lnTo>
                    <a:pt x="842946" y="382960"/>
                  </a:lnTo>
                  <a:lnTo>
                    <a:pt x="842820" y="380775"/>
                  </a:lnTo>
                  <a:lnTo>
                    <a:pt x="834591" y="333420"/>
                  </a:lnTo>
                  <a:lnTo>
                    <a:pt x="821260" y="288043"/>
                  </a:lnTo>
                  <a:lnTo>
                    <a:pt x="803140" y="244958"/>
                  </a:lnTo>
                  <a:lnTo>
                    <a:pt x="780544" y="204481"/>
                  </a:lnTo>
                  <a:lnTo>
                    <a:pt x="753788" y="166928"/>
                  </a:lnTo>
                  <a:lnTo>
                    <a:pt x="723183" y="132612"/>
                  </a:lnTo>
                  <a:lnTo>
                    <a:pt x="689045" y="101849"/>
                  </a:lnTo>
                  <a:lnTo>
                    <a:pt x="651686" y="74954"/>
                  </a:lnTo>
                  <a:lnTo>
                    <a:pt x="611421" y="52243"/>
                  </a:lnTo>
                  <a:lnTo>
                    <a:pt x="568563" y="34030"/>
                  </a:lnTo>
                  <a:lnTo>
                    <a:pt x="523426" y="20631"/>
                  </a:lnTo>
                  <a:lnTo>
                    <a:pt x="476323" y="12360"/>
                  </a:lnTo>
                  <a:lnTo>
                    <a:pt x="428997" y="9616"/>
                  </a:lnTo>
                  <a:lnTo>
                    <a:pt x="427569" y="9616"/>
                  </a:lnTo>
                  <a:lnTo>
                    <a:pt x="427569" y="4779"/>
                  </a:lnTo>
                  <a:lnTo>
                    <a:pt x="431288" y="1822"/>
                  </a:lnTo>
                  <a:lnTo>
                    <a:pt x="430434" y="694"/>
                  </a:lnTo>
                  <a:lnTo>
                    <a:pt x="429164" y="0"/>
                  </a:lnTo>
                  <a:lnTo>
                    <a:pt x="427422" y="0"/>
                  </a:lnTo>
                  <a:lnTo>
                    <a:pt x="474172" y="2545"/>
                  </a:lnTo>
                  <a:lnTo>
                    <a:pt x="519317" y="9935"/>
                  </a:lnTo>
                  <a:lnTo>
                    <a:pt x="562745" y="21931"/>
                  </a:lnTo>
                  <a:lnTo>
                    <a:pt x="604196" y="38272"/>
                  </a:lnTo>
                  <a:lnTo>
                    <a:pt x="643408" y="58694"/>
                  </a:lnTo>
                  <a:lnTo>
                    <a:pt x="680122" y="82937"/>
                  </a:lnTo>
                  <a:lnTo>
                    <a:pt x="714077" y="110738"/>
                  </a:lnTo>
                  <a:lnTo>
                    <a:pt x="745012" y="141835"/>
                  </a:lnTo>
                  <a:lnTo>
                    <a:pt x="772668" y="175966"/>
                  </a:lnTo>
                  <a:lnTo>
                    <a:pt x="796784" y="212869"/>
                  </a:lnTo>
                  <a:lnTo>
                    <a:pt x="817098" y="252282"/>
                  </a:lnTo>
                  <a:lnTo>
                    <a:pt x="833352" y="293943"/>
                  </a:lnTo>
                  <a:lnTo>
                    <a:pt x="845284" y="337589"/>
                  </a:lnTo>
                  <a:lnTo>
                    <a:pt x="852635" y="382960"/>
                  </a:lnTo>
                  <a:lnTo>
                    <a:pt x="855164" y="429792"/>
                  </a:lnTo>
                  <a:lnTo>
                    <a:pt x="855164" y="1152716"/>
                  </a:lnTo>
                  <a:lnTo>
                    <a:pt x="852633" y="1199548"/>
                  </a:lnTo>
                  <a:lnTo>
                    <a:pt x="845280" y="1244919"/>
                  </a:lnTo>
                  <a:lnTo>
                    <a:pt x="833343" y="1288565"/>
                  </a:lnTo>
                  <a:lnTo>
                    <a:pt x="817084" y="1330226"/>
                  </a:lnTo>
                  <a:lnTo>
                    <a:pt x="796763" y="1369639"/>
                  </a:lnTo>
                  <a:lnTo>
                    <a:pt x="772642" y="1406542"/>
                  </a:lnTo>
                  <a:lnTo>
                    <a:pt x="744981" y="1440673"/>
                  </a:lnTo>
                  <a:lnTo>
                    <a:pt x="714040" y="1471770"/>
                  </a:lnTo>
                  <a:lnTo>
                    <a:pt x="680083" y="1499571"/>
                  </a:lnTo>
                  <a:lnTo>
                    <a:pt x="643368" y="1523814"/>
                  </a:lnTo>
                  <a:lnTo>
                    <a:pt x="604156" y="1544236"/>
                  </a:lnTo>
                  <a:lnTo>
                    <a:pt x="562710" y="1560577"/>
                  </a:lnTo>
                  <a:lnTo>
                    <a:pt x="519290" y="1572573"/>
                  </a:lnTo>
                  <a:lnTo>
                    <a:pt x="516837" y="1572975"/>
                  </a:lnTo>
                  <a:lnTo>
                    <a:pt x="430251" y="1572975"/>
                  </a:lnTo>
                  <a:lnTo>
                    <a:pt x="432324" y="1575078"/>
                  </a:lnTo>
                  <a:lnTo>
                    <a:pt x="432324" y="1580412"/>
                  </a:lnTo>
                  <a:lnTo>
                    <a:pt x="430375" y="1582332"/>
                  </a:lnTo>
                  <a:lnTo>
                    <a:pt x="427569" y="1582484"/>
                  </a:lnTo>
                  <a:close/>
                </a:path>
                <a:path w="855345" h="1583054">
                  <a:moveTo>
                    <a:pt x="427569" y="9616"/>
                  </a:moveTo>
                  <a:lnTo>
                    <a:pt x="426313" y="9616"/>
                  </a:lnTo>
                  <a:lnTo>
                    <a:pt x="424704" y="8863"/>
                  </a:lnTo>
                  <a:lnTo>
                    <a:pt x="423851" y="7735"/>
                  </a:lnTo>
                  <a:lnTo>
                    <a:pt x="427569" y="4779"/>
                  </a:lnTo>
                  <a:lnTo>
                    <a:pt x="427569" y="9616"/>
                  </a:lnTo>
                  <a:close/>
                </a:path>
                <a:path w="855345" h="1583054">
                  <a:moveTo>
                    <a:pt x="427569" y="1582484"/>
                  </a:moveTo>
                  <a:lnTo>
                    <a:pt x="424763" y="1582332"/>
                  </a:lnTo>
                  <a:lnTo>
                    <a:pt x="422814" y="1580412"/>
                  </a:lnTo>
                  <a:lnTo>
                    <a:pt x="422814" y="1575078"/>
                  </a:lnTo>
                  <a:lnTo>
                    <a:pt x="424917" y="1572975"/>
                  </a:lnTo>
                  <a:lnTo>
                    <a:pt x="427569" y="1572975"/>
                  </a:lnTo>
                  <a:lnTo>
                    <a:pt x="427569" y="1582484"/>
                  </a:lnTo>
                  <a:close/>
                </a:path>
                <a:path w="855345" h="1583054">
                  <a:moveTo>
                    <a:pt x="430403" y="1582332"/>
                  </a:moveTo>
                  <a:lnTo>
                    <a:pt x="432324" y="1580412"/>
                  </a:lnTo>
                  <a:lnTo>
                    <a:pt x="432324" y="1575078"/>
                  </a:lnTo>
                  <a:lnTo>
                    <a:pt x="430251" y="1572975"/>
                  </a:lnTo>
                  <a:lnTo>
                    <a:pt x="516837" y="1572975"/>
                  </a:lnTo>
                  <a:lnTo>
                    <a:pt x="474156" y="1579963"/>
                  </a:lnTo>
                  <a:lnTo>
                    <a:pt x="430403" y="1582332"/>
                  </a:lnTo>
                  <a:close/>
                </a:path>
                <a:path w="855345" h="1583054">
                  <a:moveTo>
                    <a:pt x="427569" y="1582484"/>
                  </a:moveTo>
                  <a:lnTo>
                    <a:pt x="424917" y="1582484"/>
                  </a:lnTo>
                  <a:lnTo>
                    <a:pt x="424763" y="1582332"/>
                  </a:lnTo>
                  <a:lnTo>
                    <a:pt x="427569" y="1582484"/>
                  </a:lnTo>
                  <a:close/>
                </a:path>
                <a:path w="855345" h="1583054">
                  <a:moveTo>
                    <a:pt x="430251" y="1582484"/>
                  </a:moveTo>
                  <a:lnTo>
                    <a:pt x="427569" y="1582484"/>
                  </a:lnTo>
                  <a:lnTo>
                    <a:pt x="430403" y="1582332"/>
                  </a:lnTo>
                  <a:lnTo>
                    <a:pt x="430251" y="1582484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2292" y="5015666"/>
              <a:ext cx="316984" cy="39633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8642248" y="4585523"/>
            <a:ext cx="8916670" cy="1100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00" spc="55">
                <a:solidFill>
                  <a:srgbClr val="262525"/>
                </a:solidFill>
                <a:latin typeface="Garamond"/>
                <a:cs typeface="Garamond"/>
              </a:rPr>
              <a:t>2.</a:t>
            </a:r>
            <a:r>
              <a:rPr dirty="0" sz="2100" spc="-5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00" spc="75">
                <a:solidFill>
                  <a:srgbClr val="262525"/>
                </a:solidFill>
                <a:latin typeface="Garamond"/>
                <a:cs typeface="Garamond"/>
              </a:rPr>
              <a:t>BusRoutes</a:t>
            </a:r>
            <a:endParaRPr sz="2100">
              <a:latin typeface="Garamond"/>
              <a:cs typeface="Garamond"/>
            </a:endParaRPr>
          </a:p>
          <a:p>
            <a:pPr marL="12700" marR="5080">
              <a:lnSpc>
                <a:spcPct val="136700"/>
              </a:lnSpc>
              <a:spcBef>
                <a:spcPts val="660"/>
              </a:spcBef>
            </a:pPr>
            <a:r>
              <a:rPr dirty="0" sz="1600" spc="-105" b="1">
                <a:solidFill>
                  <a:srgbClr val="262525"/>
                </a:solidFill>
                <a:latin typeface="Verdana"/>
                <a:cs typeface="Verdana"/>
              </a:rPr>
              <a:t>Attributes:</a:t>
            </a:r>
            <a:r>
              <a:rPr dirty="0" sz="1600" spc="-5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RouteID</a:t>
            </a:r>
            <a:r>
              <a:rPr dirty="0" sz="16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(PK),</a:t>
            </a:r>
            <a:r>
              <a:rPr dirty="0" sz="16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SourceTerminal,</a:t>
            </a:r>
            <a:r>
              <a:rPr dirty="0" sz="16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DestinationTerminal,</a:t>
            </a:r>
            <a:r>
              <a:rPr dirty="0" sz="16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Distance,</a:t>
            </a:r>
            <a:r>
              <a:rPr dirty="0" sz="16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Duration.</a:t>
            </a:r>
            <a:r>
              <a:rPr dirty="0" sz="16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 i="1">
                <a:solidFill>
                  <a:srgbClr val="262525"/>
                </a:solidFill>
                <a:latin typeface="Lucida Sans"/>
                <a:cs typeface="Lucida Sans"/>
              </a:rPr>
              <a:t>Defines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the</a:t>
            </a:r>
            <a:r>
              <a:rPr dirty="0" sz="1600" spc="-3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specific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paths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35" i="1">
                <a:solidFill>
                  <a:srgbClr val="262525"/>
                </a:solidFill>
                <a:latin typeface="Lucida Sans"/>
                <a:cs typeface="Lucida Sans"/>
              </a:rPr>
              <a:t>for</a:t>
            </a:r>
            <a:r>
              <a:rPr dirty="0" sz="1600" spc="-30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bus</a:t>
            </a:r>
            <a:r>
              <a:rPr dirty="0" sz="1600" spc="-3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10" i="1">
                <a:solidFill>
                  <a:srgbClr val="262525"/>
                </a:solidFill>
                <a:latin typeface="Lucida Sans"/>
                <a:cs typeface="Lucida Sans"/>
              </a:rPr>
              <a:t>travel.</a:t>
            </a:r>
            <a:endParaRPr sz="1600">
              <a:latin typeface="Lucida Sans"/>
              <a:cs typeface="Lucida San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593211" y="6206864"/>
            <a:ext cx="855344" cy="1583055"/>
            <a:chOff x="7593211" y="6206864"/>
            <a:chExt cx="855344" cy="1583055"/>
          </a:xfrm>
        </p:grpSpPr>
        <p:sp>
          <p:nvSpPr>
            <p:cNvPr id="15" name="object 15" descr=""/>
            <p:cNvSpPr/>
            <p:nvPr/>
          </p:nvSpPr>
          <p:spPr>
            <a:xfrm>
              <a:off x="7597962" y="6211640"/>
              <a:ext cx="845819" cy="1573530"/>
            </a:xfrm>
            <a:custGeom>
              <a:avLst/>
              <a:gdLst/>
              <a:ahLst/>
              <a:cxnLst/>
              <a:rect l="l" t="t" r="r" b="b"/>
              <a:pathLst>
                <a:path w="845820" h="1573529">
                  <a:moveTo>
                    <a:pt x="422818" y="1572950"/>
                  </a:moveTo>
                  <a:lnTo>
                    <a:pt x="376744" y="1570456"/>
                  </a:lnTo>
                  <a:lnTo>
                    <a:pt x="332107" y="1563146"/>
                  </a:lnTo>
                  <a:lnTo>
                    <a:pt x="289166" y="1551280"/>
                  </a:lnTo>
                  <a:lnTo>
                    <a:pt x="248179" y="1535117"/>
                  </a:lnTo>
                  <a:lnTo>
                    <a:pt x="209404" y="1514916"/>
                  </a:lnTo>
                  <a:lnTo>
                    <a:pt x="173098" y="1490938"/>
                  </a:lnTo>
                  <a:lnTo>
                    <a:pt x="139518" y="1463441"/>
                  </a:lnTo>
                  <a:lnTo>
                    <a:pt x="108924" y="1432686"/>
                  </a:lnTo>
                  <a:lnTo>
                    <a:pt x="81573" y="1398931"/>
                  </a:lnTo>
                  <a:lnTo>
                    <a:pt x="57722" y="1362435"/>
                  </a:lnTo>
                  <a:lnTo>
                    <a:pt x="37629" y="1323459"/>
                  </a:lnTo>
                  <a:lnTo>
                    <a:pt x="21553" y="1282262"/>
                  </a:lnTo>
                  <a:lnTo>
                    <a:pt x="9751" y="1239103"/>
                  </a:lnTo>
                  <a:lnTo>
                    <a:pt x="2480" y="1194241"/>
                  </a:lnTo>
                  <a:lnTo>
                    <a:pt x="0" y="1147937"/>
                  </a:lnTo>
                  <a:lnTo>
                    <a:pt x="0" y="425013"/>
                  </a:lnTo>
                  <a:lnTo>
                    <a:pt x="2480" y="378708"/>
                  </a:lnTo>
                  <a:lnTo>
                    <a:pt x="9751" y="333847"/>
                  </a:lnTo>
                  <a:lnTo>
                    <a:pt x="21553" y="290688"/>
                  </a:lnTo>
                  <a:lnTo>
                    <a:pt x="37629" y="249491"/>
                  </a:lnTo>
                  <a:lnTo>
                    <a:pt x="57722" y="210515"/>
                  </a:lnTo>
                  <a:lnTo>
                    <a:pt x="81573" y="174019"/>
                  </a:lnTo>
                  <a:lnTo>
                    <a:pt x="108924" y="140264"/>
                  </a:lnTo>
                  <a:lnTo>
                    <a:pt x="139518" y="109508"/>
                  </a:lnTo>
                  <a:lnTo>
                    <a:pt x="173098" y="82012"/>
                  </a:lnTo>
                  <a:lnTo>
                    <a:pt x="209404" y="58033"/>
                  </a:lnTo>
                  <a:lnTo>
                    <a:pt x="248179" y="37833"/>
                  </a:lnTo>
                  <a:lnTo>
                    <a:pt x="289166" y="21670"/>
                  </a:lnTo>
                  <a:lnTo>
                    <a:pt x="332107" y="9804"/>
                  </a:lnTo>
                  <a:lnTo>
                    <a:pt x="376744" y="2494"/>
                  </a:lnTo>
                  <a:lnTo>
                    <a:pt x="422818" y="0"/>
                  </a:lnTo>
                  <a:lnTo>
                    <a:pt x="468898" y="2494"/>
                  </a:lnTo>
                  <a:lnTo>
                    <a:pt x="513538" y="9804"/>
                  </a:lnTo>
                  <a:lnTo>
                    <a:pt x="556481" y="21670"/>
                  </a:lnTo>
                  <a:lnTo>
                    <a:pt x="597470" y="37833"/>
                  </a:lnTo>
                  <a:lnTo>
                    <a:pt x="636246" y="58033"/>
                  </a:lnTo>
                  <a:lnTo>
                    <a:pt x="672552" y="82012"/>
                  </a:lnTo>
                  <a:lnTo>
                    <a:pt x="706130" y="109508"/>
                  </a:lnTo>
                  <a:lnTo>
                    <a:pt x="736722" y="140264"/>
                  </a:lnTo>
                  <a:lnTo>
                    <a:pt x="764072" y="174019"/>
                  </a:lnTo>
                  <a:lnTo>
                    <a:pt x="787921" y="210515"/>
                  </a:lnTo>
                  <a:lnTo>
                    <a:pt x="808012" y="249491"/>
                  </a:lnTo>
                  <a:lnTo>
                    <a:pt x="824086" y="290688"/>
                  </a:lnTo>
                  <a:lnTo>
                    <a:pt x="835887" y="333847"/>
                  </a:lnTo>
                  <a:lnTo>
                    <a:pt x="843156" y="378708"/>
                  </a:lnTo>
                  <a:lnTo>
                    <a:pt x="845637" y="425013"/>
                  </a:lnTo>
                  <a:lnTo>
                    <a:pt x="845637" y="1147937"/>
                  </a:lnTo>
                  <a:lnTo>
                    <a:pt x="843156" y="1194241"/>
                  </a:lnTo>
                  <a:lnTo>
                    <a:pt x="835887" y="1239103"/>
                  </a:lnTo>
                  <a:lnTo>
                    <a:pt x="824086" y="1282262"/>
                  </a:lnTo>
                  <a:lnTo>
                    <a:pt x="808012" y="1323459"/>
                  </a:lnTo>
                  <a:lnTo>
                    <a:pt x="787921" y="1362435"/>
                  </a:lnTo>
                  <a:lnTo>
                    <a:pt x="764072" y="1398931"/>
                  </a:lnTo>
                  <a:lnTo>
                    <a:pt x="736722" y="1432686"/>
                  </a:lnTo>
                  <a:lnTo>
                    <a:pt x="706130" y="1463441"/>
                  </a:lnTo>
                  <a:lnTo>
                    <a:pt x="672552" y="1490938"/>
                  </a:lnTo>
                  <a:lnTo>
                    <a:pt x="636246" y="1514916"/>
                  </a:lnTo>
                  <a:lnTo>
                    <a:pt x="597470" y="1535117"/>
                  </a:lnTo>
                  <a:lnTo>
                    <a:pt x="556481" y="1551280"/>
                  </a:lnTo>
                  <a:lnTo>
                    <a:pt x="513538" y="1563146"/>
                  </a:lnTo>
                  <a:lnTo>
                    <a:pt x="468898" y="1570456"/>
                  </a:lnTo>
                  <a:lnTo>
                    <a:pt x="422818" y="157295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93211" y="6206864"/>
              <a:ext cx="855344" cy="1583055"/>
            </a:xfrm>
            <a:custGeom>
              <a:avLst/>
              <a:gdLst/>
              <a:ahLst/>
              <a:cxnLst/>
              <a:rect l="l" t="t" r="r" b="b"/>
              <a:pathLst>
                <a:path w="855345" h="1583054">
                  <a:moveTo>
                    <a:pt x="424763" y="1582330"/>
                  </a:moveTo>
                  <a:lnTo>
                    <a:pt x="380983" y="1579960"/>
                  </a:lnTo>
                  <a:lnTo>
                    <a:pt x="335849" y="1572570"/>
                  </a:lnTo>
                  <a:lnTo>
                    <a:pt x="292428" y="1560574"/>
                  </a:lnTo>
                  <a:lnTo>
                    <a:pt x="250982" y="1544234"/>
                  </a:lnTo>
                  <a:lnTo>
                    <a:pt x="211771" y="1523811"/>
                  </a:lnTo>
                  <a:lnTo>
                    <a:pt x="175056" y="1499568"/>
                  </a:lnTo>
                  <a:lnTo>
                    <a:pt x="141098" y="1471767"/>
                  </a:lnTo>
                  <a:lnTo>
                    <a:pt x="110158" y="1440670"/>
                  </a:lnTo>
                  <a:lnTo>
                    <a:pt x="82497" y="1406539"/>
                  </a:lnTo>
                  <a:lnTo>
                    <a:pt x="58375" y="1369636"/>
                  </a:lnTo>
                  <a:lnTo>
                    <a:pt x="38054" y="1330223"/>
                  </a:lnTo>
                  <a:lnTo>
                    <a:pt x="21795" y="1288563"/>
                  </a:lnTo>
                  <a:lnTo>
                    <a:pt x="9858" y="1244916"/>
                  </a:lnTo>
                  <a:lnTo>
                    <a:pt x="2505" y="1199546"/>
                  </a:lnTo>
                  <a:lnTo>
                    <a:pt x="0" y="1152714"/>
                  </a:lnTo>
                  <a:lnTo>
                    <a:pt x="0" y="429789"/>
                  </a:lnTo>
                  <a:lnTo>
                    <a:pt x="2505" y="382957"/>
                  </a:lnTo>
                  <a:lnTo>
                    <a:pt x="9858" y="337586"/>
                  </a:lnTo>
                  <a:lnTo>
                    <a:pt x="21795" y="293940"/>
                  </a:lnTo>
                  <a:lnTo>
                    <a:pt x="38054" y="252279"/>
                  </a:lnTo>
                  <a:lnTo>
                    <a:pt x="58375" y="212866"/>
                  </a:lnTo>
                  <a:lnTo>
                    <a:pt x="82497" y="175963"/>
                  </a:lnTo>
                  <a:lnTo>
                    <a:pt x="110158" y="141832"/>
                  </a:lnTo>
                  <a:lnTo>
                    <a:pt x="141098" y="110735"/>
                  </a:lnTo>
                  <a:lnTo>
                    <a:pt x="175056" y="82934"/>
                  </a:lnTo>
                  <a:lnTo>
                    <a:pt x="211771" y="58692"/>
                  </a:lnTo>
                  <a:lnTo>
                    <a:pt x="250982" y="38269"/>
                  </a:lnTo>
                  <a:lnTo>
                    <a:pt x="292428" y="21929"/>
                  </a:lnTo>
                  <a:lnTo>
                    <a:pt x="335849" y="9932"/>
                  </a:lnTo>
                  <a:lnTo>
                    <a:pt x="380983" y="2543"/>
                  </a:lnTo>
                  <a:lnTo>
                    <a:pt x="426183" y="0"/>
                  </a:lnTo>
                  <a:lnTo>
                    <a:pt x="427569" y="0"/>
                  </a:lnTo>
                  <a:lnTo>
                    <a:pt x="427569" y="4776"/>
                  </a:lnTo>
                  <a:lnTo>
                    <a:pt x="423851" y="7732"/>
                  </a:lnTo>
                  <a:lnTo>
                    <a:pt x="424704" y="8860"/>
                  </a:lnTo>
                  <a:lnTo>
                    <a:pt x="426313" y="9614"/>
                  </a:lnTo>
                  <a:lnTo>
                    <a:pt x="378815" y="12358"/>
                  </a:lnTo>
                  <a:lnTo>
                    <a:pt x="331714" y="20628"/>
                  </a:lnTo>
                  <a:lnTo>
                    <a:pt x="286579" y="34028"/>
                  </a:lnTo>
                  <a:lnTo>
                    <a:pt x="243723" y="52240"/>
                  </a:lnTo>
                  <a:lnTo>
                    <a:pt x="203461" y="74952"/>
                  </a:lnTo>
                  <a:lnTo>
                    <a:pt x="166105" y="101846"/>
                  </a:lnTo>
                  <a:lnTo>
                    <a:pt x="131970" y="132609"/>
                  </a:lnTo>
                  <a:lnTo>
                    <a:pt x="101369" y="166925"/>
                  </a:lnTo>
                  <a:lnTo>
                    <a:pt x="74616" y="204479"/>
                  </a:lnTo>
                  <a:lnTo>
                    <a:pt x="52023" y="244955"/>
                  </a:lnTo>
                  <a:lnTo>
                    <a:pt x="33905" y="288040"/>
                  </a:lnTo>
                  <a:lnTo>
                    <a:pt x="20576" y="333417"/>
                  </a:lnTo>
                  <a:lnTo>
                    <a:pt x="12348" y="380772"/>
                  </a:lnTo>
                  <a:lnTo>
                    <a:pt x="9536" y="429789"/>
                  </a:lnTo>
                  <a:lnTo>
                    <a:pt x="9536" y="1152714"/>
                  </a:lnTo>
                  <a:lnTo>
                    <a:pt x="12223" y="1199546"/>
                  </a:lnTo>
                  <a:lnTo>
                    <a:pt x="20576" y="1249086"/>
                  </a:lnTo>
                  <a:lnTo>
                    <a:pt x="33905" y="1294463"/>
                  </a:lnTo>
                  <a:lnTo>
                    <a:pt x="52023" y="1337547"/>
                  </a:lnTo>
                  <a:lnTo>
                    <a:pt x="74616" y="1378024"/>
                  </a:lnTo>
                  <a:lnTo>
                    <a:pt x="101369" y="1415578"/>
                  </a:lnTo>
                  <a:lnTo>
                    <a:pt x="131970" y="1449894"/>
                  </a:lnTo>
                  <a:lnTo>
                    <a:pt x="166105" y="1480656"/>
                  </a:lnTo>
                  <a:lnTo>
                    <a:pt x="203461" y="1507551"/>
                  </a:lnTo>
                  <a:lnTo>
                    <a:pt x="243723" y="1530262"/>
                  </a:lnTo>
                  <a:lnTo>
                    <a:pt x="286579" y="1548475"/>
                  </a:lnTo>
                  <a:lnTo>
                    <a:pt x="331714" y="1561874"/>
                  </a:lnTo>
                  <a:lnTo>
                    <a:pt x="378815" y="1570145"/>
                  </a:lnTo>
                  <a:lnTo>
                    <a:pt x="427569" y="1572972"/>
                  </a:lnTo>
                  <a:lnTo>
                    <a:pt x="424917" y="1572972"/>
                  </a:lnTo>
                  <a:lnTo>
                    <a:pt x="422814" y="1575075"/>
                  </a:lnTo>
                  <a:lnTo>
                    <a:pt x="422814" y="1580409"/>
                  </a:lnTo>
                  <a:lnTo>
                    <a:pt x="424763" y="1582330"/>
                  </a:lnTo>
                  <a:close/>
                </a:path>
                <a:path w="855345" h="1583054">
                  <a:moveTo>
                    <a:pt x="427569" y="4776"/>
                  </a:moveTo>
                  <a:lnTo>
                    <a:pt x="427569" y="0"/>
                  </a:lnTo>
                  <a:lnTo>
                    <a:pt x="428956" y="0"/>
                  </a:lnTo>
                  <a:lnTo>
                    <a:pt x="430434" y="692"/>
                  </a:lnTo>
                  <a:lnTo>
                    <a:pt x="431288" y="1819"/>
                  </a:lnTo>
                  <a:lnTo>
                    <a:pt x="427569" y="4776"/>
                  </a:lnTo>
                  <a:close/>
                </a:path>
                <a:path w="855345" h="1583054">
                  <a:moveTo>
                    <a:pt x="427569" y="1582482"/>
                  </a:moveTo>
                  <a:lnTo>
                    <a:pt x="427569" y="1572972"/>
                  </a:lnTo>
                  <a:lnTo>
                    <a:pt x="476323" y="1570145"/>
                  </a:lnTo>
                  <a:lnTo>
                    <a:pt x="523426" y="1561874"/>
                  </a:lnTo>
                  <a:lnTo>
                    <a:pt x="568563" y="1548475"/>
                  </a:lnTo>
                  <a:lnTo>
                    <a:pt x="611421" y="1530262"/>
                  </a:lnTo>
                  <a:lnTo>
                    <a:pt x="651686" y="1507551"/>
                  </a:lnTo>
                  <a:lnTo>
                    <a:pt x="689045" y="1480656"/>
                  </a:lnTo>
                  <a:lnTo>
                    <a:pt x="723183" y="1449894"/>
                  </a:lnTo>
                  <a:lnTo>
                    <a:pt x="753788" y="1415578"/>
                  </a:lnTo>
                  <a:lnTo>
                    <a:pt x="780544" y="1378024"/>
                  </a:lnTo>
                  <a:lnTo>
                    <a:pt x="803140" y="1337547"/>
                  </a:lnTo>
                  <a:lnTo>
                    <a:pt x="821260" y="1294463"/>
                  </a:lnTo>
                  <a:lnTo>
                    <a:pt x="834591" y="1249086"/>
                  </a:lnTo>
                  <a:lnTo>
                    <a:pt x="842820" y="1201731"/>
                  </a:lnTo>
                  <a:lnTo>
                    <a:pt x="845633" y="1152714"/>
                  </a:lnTo>
                  <a:lnTo>
                    <a:pt x="845633" y="429789"/>
                  </a:lnTo>
                  <a:lnTo>
                    <a:pt x="842946" y="382957"/>
                  </a:lnTo>
                  <a:lnTo>
                    <a:pt x="842820" y="380772"/>
                  </a:lnTo>
                  <a:lnTo>
                    <a:pt x="834591" y="333417"/>
                  </a:lnTo>
                  <a:lnTo>
                    <a:pt x="821260" y="288040"/>
                  </a:lnTo>
                  <a:lnTo>
                    <a:pt x="803140" y="244955"/>
                  </a:lnTo>
                  <a:lnTo>
                    <a:pt x="780544" y="204479"/>
                  </a:lnTo>
                  <a:lnTo>
                    <a:pt x="753788" y="166925"/>
                  </a:lnTo>
                  <a:lnTo>
                    <a:pt x="723183" y="132609"/>
                  </a:lnTo>
                  <a:lnTo>
                    <a:pt x="689045" y="101846"/>
                  </a:lnTo>
                  <a:lnTo>
                    <a:pt x="651686" y="74952"/>
                  </a:lnTo>
                  <a:lnTo>
                    <a:pt x="611421" y="52240"/>
                  </a:lnTo>
                  <a:lnTo>
                    <a:pt x="568563" y="34028"/>
                  </a:lnTo>
                  <a:lnTo>
                    <a:pt x="523426" y="20628"/>
                  </a:lnTo>
                  <a:lnTo>
                    <a:pt x="476323" y="12358"/>
                  </a:lnTo>
                  <a:lnTo>
                    <a:pt x="428997" y="9614"/>
                  </a:lnTo>
                  <a:lnTo>
                    <a:pt x="427569" y="9614"/>
                  </a:lnTo>
                  <a:lnTo>
                    <a:pt x="427569" y="4776"/>
                  </a:lnTo>
                  <a:lnTo>
                    <a:pt x="431288" y="1819"/>
                  </a:lnTo>
                  <a:lnTo>
                    <a:pt x="430434" y="692"/>
                  </a:lnTo>
                  <a:lnTo>
                    <a:pt x="429165" y="0"/>
                  </a:lnTo>
                  <a:lnTo>
                    <a:pt x="427464" y="0"/>
                  </a:lnTo>
                  <a:lnTo>
                    <a:pt x="474172" y="2543"/>
                  </a:lnTo>
                  <a:lnTo>
                    <a:pt x="519317" y="9932"/>
                  </a:lnTo>
                  <a:lnTo>
                    <a:pt x="562745" y="21929"/>
                  </a:lnTo>
                  <a:lnTo>
                    <a:pt x="604196" y="38269"/>
                  </a:lnTo>
                  <a:lnTo>
                    <a:pt x="643408" y="58692"/>
                  </a:lnTo>
                  <a:lnTo>
                    <a:pt x="680122" y="82934"/>
                  </a:lnTo>
                  <a:lnTo>
                    <a:pt x="714077" y="110735"/>
                  </a:lnTo>
                  <a:lnTo>
                    <a:pt x="745012" y="141832"/>
                  </a:lnTo>
                  <a:lnTo>
                    <a:pt x="772668" y="175963"/>
                  </a:lnTo>
                  <a:lnTo>
                    <a:pt x="796784" y="212866"/>
                  </a:lnTo>
                  <a:lnTo>
                    <a:pt x="817098" y="252279"/>
                  </a:lnTo>
                  <a:lnTo>
                    <a:pt x="833352" y="293940"/>
                  </a:lnTo>
                  <a:lnTo>
                    <a:pt x="845284" y="337586"/>
                  </a:lnTo>
                  <a:lnTo>
                    <a:pt x="852635" y="382957"/>
                  </a:lnTo>
                  <a:lnTo>
                    <a:pt x="855164" y="429789"/>
                  </a:lnTo>
                  <a:lnTo>
                    <a:pt x="855164" y="1152714"/>
                  </a:lnTo>
                  <a:lnTo>
                    <a:pt x="852633" y="1199546"/>
                  </a:lnTo>
                  <a:lnTo>
                    <a:pt x="845280" y="1244916"/>
                  </a:lnTo>
                  <a:lnTo>
                    <a:pt x="833343" y="1288563"/>
                  </a:lnTo>
                  <a:lnTo>
                    <a:pt x="817084" y="1330223"/>
                  </a:lnTo>
                  <a:lnTo>
                    <a:pt x="796763" y="1369636"/>
                  </a:lnTo>
                  <a:lnTo>
                    <a:pt x="772642" y="1406539"/>
                  </a:lnTo>
                  <a:lnTo>
                    <a:pt x="744981" y="1440670"/>
                  </a:lnTo>
                  <a:lnTo>
                    <a:pt x="714040" y="1471767"/>
                  </a:lnTo>
                  <a:lnTo>
                    <a:pt x="680083" y="1499568"/>
                  </a:lnTo>
                  <a:lnTo>
                    <a:pt x="643368" y="1523811"/>
                  </a:lnTo>
                  <a:lnTo>
                    <a:pt x="604156" y="1544234"/>
                  </a:lnTo>
                  <a:lnTo>
                    <a:pt x="562710" y="1560574"/>
                  </a:lnTo>
                  <a:lnTo>
                    <a:pt x="519290" y="1572570"/>
                  </a:lnTo>
                  <a:lnTo>
                    <a:pt x="516837" y="1572972"/>
                  </a:lnTo>
                  <a:lnTo>
                    <a:pt x="430251" y="1572972"/>
                  </a:lnTo>
                  <a:lnTo>
                    <a:pt x="432324" y="1575075"/>
                  </a:lnTo>
                  <a:lnTo>
                    <a:pt x="432324" y="1580409"/>
                  </a:lnTo>
                  <a:lnTo>
                    <a:pt x="430375" y="1582330"/>
                  </a:lnTo>
                  <a:lnTo>
                    <a:pt x="427569" y="1582482"/>
                  </a:lnTo>
                  <a:close/>
                </a:path>
                <a:path w="855345" h="1583054">
                  <a:moveTo>
                    <a:pt x="427569" y="9614"/>
                  </a:moveTo>
                  <a:lnTo>
                    <a:pt x="426313" y="9614"/>
                  </a:lnTo>
                  <a:lnTo>
                    <a:pt x="424704" y="8860"/>
                  </a:lnTo>
                  <a:lnTo>
                    <a:pt x="423851" y="7732"/>
                  </a:lnTo>
                  <a:lnTo>
                    <a:pt x="427569" y="4776"/>
                  </a:lnTo>
                  <a:lnTo>
                    <a:pt x="427569" y="9614"/>
                  </a:lnTo>
                  <a:close/>
                </a:path>
                <a:path w="855345" h="1583054">
                  <a:moveTo>
                    <a:pt x="427569" y="1582482"/>
                  </a:moveTo>
                  <a:lnTo>
                    <a:pt x="424763" y="1582330"/>
                  </a:lnTo>
                  <a:lnTo>
                    <a:pt x="422814" y="1580409"/>
                  </a:lnTo>
                  <a:lnTo>
                    <a:pt x="422814" y="1575075"/>
                  </a:lnTo>
                  <a:lnTo>
                    <a:pt x="424917" y="1572972"/>
                  </a:lnTo>
                  <a:lnTo>
                    <a:pt x="427569" y="1572972"/>
                  </a:lnTo>
                  <a:lnTo>
                    <a:pt x="427569" y="1582482"/>
                  </a:lnTo>
                  <a:close/>
                </a:path>
                <a:path w="855345" h="1583054">
                  <a:moveTo>
                    <a:pt x="430403" y="1582330"/>
                  </a:moveTo>
                  <a:lnTo>
                    <a:pt x="432324" y="1580409"/>
                  </a:lnTo>
                  <a:lnTo>
                    <a:pt x="432324" y="1575075"/>
                  </a:lnTo>
                  <a:lnTo>
                    <a:pt x="430251" y="1572972"/>
                  </a:lnTo>
                  <a:lnTo>
                    <a:pt x="516837" y="1572972"/>
                  </a:lnTo>
                  <a:lnTo>
                    <a:pt x="474156" y="1579960"/>
                  </a:lnTo>
                  <a:lnTo>
                    <a:pt x="430403" y="1582330"/>
                  </a:lnTo>
                  <a:close/>
                </a:path>
                <a:path w="855345" h="1583054">
                  <a:moveTo>
                    <a:pt x="427569" y="1582482"/>
                  </a:moveTo>
                  <a:lnTo>
                    <a:pt x="424917" y="1582482"/>
                  </a:lnTo>
                  <a:lnTo>
                    <a:pt x="424763" y="1582330"/>
                  </a:lnTo>
                  <a:lnTo>
                    <a:pt x="427569" y="1582482"/>
                  </a:lnTo>
                  <a:close/>
                </a:path>
                <a:path w="855345" h="1583054">
                  <a:moveTo>
                    <a:pt x="430251" y="1582482"/>
                  </a:moveTo>
                  <a:lnTo>
                    <a:pt x="427569" y="1582482"/>
                  </a:lnTo>
                  <a:lnTo>
                    <a:pt x="430403" y="1582330"/>
                  </a:lnTo>
                  <a:lnTo>
                    <a:pt x="430251" y="1582482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2292" y="6799965"/>
              <a:ext cx="316984" cy="39633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8642248" y="6369823"/>
            <a:ext cx="8119109" cy="1100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00" spc="55">
                <a:solidFill>
                  <a:srgbClr val="262525"/>
                </a:solidFill>
                <a:latin typeface="Garamond"/>
                <a:cs typeface="Garamond"/>
              </a:rPr>
              <a:t>3.</a:t>
            </a:r>
            <a:r>
              <a:rPr dirty="0" sz="2100" spc="-5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00" spc="95">
                <a:solidFill>
                  <a:srgbClr val="262525"/>
                </a:solidFill>
                <a:latin typeface="Garamond"/>
                <a:cs typeface="Garamond"/>
              </a:rPr>
              <a:t>BusSchedules</a:t>
            </a:r>
            <a:endParaRPr sz="21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600" spc="-105" b="1">
                <a:solidFill>
                  <a:srgbClr val="262525"/>
                </a:solidFill>
                <a:latin typeface="Verdana"/>
                <a:cs typeface="Verdana"/>
              </a:rPr>
              <a:t>Attributes:</a:t>
            </a:r>
            <a:r>
              <a:rPr dirty="0" sz="1600" spc="-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ScheduleID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(PK),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262525"/>
                </a:solidFill>
                <a:latin typeface="Century Gothic"/>
                <a:cs typeface="Century Gothic"/>
              </a:rPr>
              <a:t>BusID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262525"/>
                </a:solidFill>
                <a:latin typeface="Century Gothic"/>
                <a:cs typeface="Century Gothic"/>
              </a:rPr>
              <a:t>(FK),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RouteID</a:t>
            </a:r>
            <a:r>
              <a:rPr dirty="0" sz="16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262525"/>
                </a:solidFill>
                <a:latin typeface="Century Gothic"/>
                <a:cs typeface="Century Gothic"/>
              </a:rPr>
              <a:t>(FK),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DepartureTime,</a:t>
            </a:r>
            <a:r>
              <a:rPr dirty="0" sz="16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ArrivalTime.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600" spc="-25" i="1">
                <a:solidFill>
                  <a:srgbClr val="262525"/>
                </a:solidFill>
                <a:latin typeface="Lucida Sans"/>
                <a:cs typeface="Lucida Sans"/>
              </a:rPr>
              <a:t>Organizes</a:t>
            </a:r>
            <a:r>
              <a:rPr dirty="0" sz="1600" spc="-4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bus</a:t>
            </a:r>
            <a:r>
              <a:rPr dirty="0" sz="1600" spc="-4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i="1">
                <a:solidFill>
                  <a:srgbClr val="262525"/>
                </a:solidFill>
                <a:latin typeface="Lucida Sans"/>
                <a:cs typeface="Lucida Sans"/>
              </a:rPr>
              <a:t>movements</a:t>
            </a:r>
            <a:r>
              <a:rPr dirty="0" sz="1600" spc="-4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10" i="1">
                <a:solidFill>
                  <a:srgbClr val="262525"/>
                </a:solidFill>
                <a:latin typeface="Lucida Sans"/>
                <a:cs typeface="Lucida Sans"/>
              </a:rPr>
              <a:t>and</a:t>
            </a:r>
            <a:r>
              <a:rPr dirty="0" sz="1600" spc="-45" i="1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dirty="0" sz="1600" spc="-10" i="1">
                <a:solidFill>
                  <a:srgbClr val="262525"/>
                </a:solidFill>
                <a:latin typeface="Lucida Sans"/>
                <a:cs typeface="Lucida Sans"/>
              </a:rPr>
              <a:t>timings.</a:t>
            </a:r>
            <a:endParaRPr sz="1600">
              <a:latin typeface="Lucida Sans"/>
              <a:cs typeface="Lucida San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593211" y="7991164"/>
            <a:ext cx="855344" cy="1583055"/>
            <a:chOff x="7593211" y="7991164"/>
            <a:chExt cx="855344" cy="1583055"/>
          </a:xfrm>
        </p:grpSpPr>
        <p:sp>
          <p:nvSpPr>
            <p:cNvPr id="20" name="object 20" descr=""/>
            <p:cNvSpPr/>
            <p:nvPr/>
          </p:nvSpPr>
          <p:spPr>
            <a:xfrm>
              <a:off x="7597962" y="7995939"/>
              <a:ext cx="845819" cy="1573530"/>
            </a:xfrm>
            <a:custGeom>
              <a:avLst/>
              <a:gdLst/>
              <a:ahLst/>
              <a:cxnLst/>
              <a:rect l="l" t="t" r="r" b="b"/>
              <a:pathLst>
                <a:path w="845820" h="1573529">
                  <a:moveTo>
                    <a:pt x="422818" y="1572950"/>
                  </a:moveTo>
                  <a:lnTo>
                    <a:pt x="376744" y="1570456"/>
                  </a:lnTo>
                  <a:lnTo>
                    <a:pt x="332107" y="1563146"/>
                  </a:lnTo>
                  <a:lnTo>
                    <a:pt x="289166" y="1551280"/>
                  </a:lnTo>
                  <a:lnTo>
                    <a:pt x="248179" y="1535117"/>
                  </a:lnTo>
                  <a:lnTo>
                    <a:pt x="209404" y="1514916"/>
                  </a:lnTo>
                  <a:lnTo>
                    <a:pt x="173098" y="1490938"/>
                  </a:lnTo>
                  <a:lnTo>
                    <a:pt x="139518" y="1463441"/>
                  </a:lnTo>
                  <a:lnTo>
                    <a:pt x="108924" y="1432686"/>
                  </a:lnTo>
                  <a:lnTo>
                    <a:pt x="81573" y="1398931"/>
                  </a:lnTo>
                  <a:lnTo>
                    <a:pt x="57722" y="1362435"/>
                  </a:lnTo>
                  <a:lnTo>
                    <a:pt x="37629" y="1323459"/>
                  </a:lnTo>
                  <a:lnTo>
                    <a:pt x="21553" y="1282262"/>
                  </a:lnTo>
                  <a:lnTo>
                    <a:pt x="9751" y="1239103"/>
                  </a:lnTo>
                  <a:lnTo>
                    <a:pt x="2480" y="1194241"/>
                  </a:lnTo>
                  <a:lnTo>
                    <a:pt x="0" y="1147937"/>
                  </a:lnTo>
                  <a:lnTo>
                    <a:pt x="0" y="425013"/>
                  </a:lnTo>
                  <a:lnTo>
                    <a:pt x="2480" y="378708"/>
                  </a:lnTo>
                  <a:lnTo>
                    <a:pt x="9751" y="333847"/>
                  </a:lnTo>
                  <a:lnTo>
                    <a:pt x="21553" y="290688"/>
                  </a:lnTo>
                  <a:lnTo>
                    <a:pt x="37629" y="249491"/>
                  </a:lnTo>
                  <a:lnTo>
                    <a:pt x="57722" y="210515"/>
                  </a:lnTo>
                  <a:lnTo>
                    <a:pt x="81573" y="174019"/>
                  </a:lnTo>
                  <a:lnTo>
                    <a:pt x="108924" y="140264"/>
                  </a:lnTo>
                  <a:lnTo>
                    <a:pt x="139518" y="109508"/>
                  </a:lnTo>
                  <a:lnTo>
                    <a:pt x="173098" y="82012"/>
                  </a:lnTo>
                  <a:lnTo>
                    <a:pt x="209404" y="58033"/>
                  </a:lnTo>
                  <a:lnTo>
                    <a:pt x="248179" y="37833"/>
                  </a:lnTo>
                  <a:lnTo>
                    <a:pt x="289166" y="21670"/>
                  </a:lnTo>
                  <a:lnTo>
                    <a:pt x="332107" y="9804"/>
                  </a:lnTo>
                  <a:lnTo>
                    <a:pt x="376744" y="2494"/>
                  </a:lnTo>
                  <a:lnTo>
                    <a:pt x="422818" y="0"/>
                  </a:lnTo>
                  <a:lnTo>
                    <a:pt x="468898" y="2494"/>
                  </a:lnTo>
                  <a:lnTo>
                    <a:pt x="513538" y="9804"/>
                  </a:lnTo>
                  <a:lnTo>
                    <a:pt x="556481" y="21670"/>
                  </a:lnTo>
                  <a:lnTo>
                    <a:pt x="597470" y="37833"/>
                  </a:lnTo>
                  <a:lnTo>
                    <a:pt x="636246" y="58033"/>
                  </a:lnTo>
                  <a:lnTo>
                    <a:pt x="672552" y="82012"/>
                  </a:lnTo>
                  <a:lnTo>
                    <a:pt x="706130" y="109508"/>
                  </a:lnTo>
                  <a:lnTo>
                    <a:pt x="736722" y="140264"/>
                  </a:lnTo>
                  <a:lnTo>
                    <a:pt x="764072" y="174019"/>
                  </a:lnTo>
                  <a:lnTo>
                    <a:pt x="787921" y="210515"/>
                  </a:lnTo>
                  <a:lnTo>
                    <a:pt x="808012" y="249491"/>
                  </a:lnTo>
                  <a:lnTo>
                    <a:pt x="824086" y="290688"/>
                  </a:lnTo>
                  <a:lnTo>
                    <a:pt x="835887" y="333847"/>
                  </a:lnTo>
                  <a:lnTo>
                    <a:pt x="843156" y="378708"/>
                  </a:lnTo>
                  <a:lnTo>
                    <a:pt x="845637" y="425013"/>
                  </a:lnTo>
                  <a:lnTo>
                    <a:pt x="845637" y="1147937"/>
                  </a:lnTo>
                  <a:lnTo>
                    <a:pt x="843156" y="1194241"/>
                  </a:lnTo>
                  <a:lnTo>
                    <a:pt x="835887" y="1239103"/>
                  </a:lnTo>
                  <a:lnTo>
                    <a:pt x="824086" y="1282262"/>
                  </a:lnTo>
                  <a:lnTo>
                    <a:pt x="808012" y="1323459"/>
                  </a:lnTo>
                  <a:lnTo>
                    <a:pt x="787921" y="1362435"/>
                  </a:lnTo>
                  <a:lnTo>
                    <a:pt x="764072" y="1398931"/>
                  </a:lnTo>
                  <a:lnTo>
                    <a:pt x="736722" y="1432686"/>
                  </a:lnTo>
                  <a:lnTo>
                    <a:pt x="706130" y="1463441"/>
                  </a:lnTo>
                  <a:lnTo>
                    <a:pt x="672552" y="1490938"/>
                  </a:lnTo>
                  <a:lnTo>
                    <a:pt x="636246" y="1514916"/>
                  </a:lnTo>
                  <a:lnTo>
                    <a:pt x="597470" y="1535117"/>
                  </a:lnTo>
                  <a:lnTo>
                    <a:pt x="556481" y="1551280"/>
                  </a:lnTo>
                  <a:lnTo>
                    <a:pt x="513538" y="1563146"/>
                  </a:lnTo>
                  <a:lnTo>
                    <a:pt x="468898" y="1570456"/>
                  </a:lnTo>
                  <a:lnTo>
                    <a:pt x="422818" y="157295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93211" y="7991164"/>
              <a:ext cx="855344" cy="1583055"/>
            </a:xfrm>
            <a:custGeom>
              <a:avLst/>
              <a:gdLst/>
              <a:ahLst/>
              <a:cxnLst/>
              <a:rect l="l" t="t" r="r" b="b"/>
              <a:pathLst>
                <a:path w="855345" h="1583054">
                  <a:moveTo>
                    <a:pt x="424763" y="1582329"/>
                  </a:moveTo>
                  <a:lnTo>
                    <a:pt x="380983" y="1579960"/>
                  </a:lnTo>
                  <a:lnTo>
                    <a:pt x="335849" y="1572570"/>
                  </a:lnTo>
                  <a:lnTo>
                    <a:pt x="292428" y="1560573"/>
                  </a:lnTo>
                  <a:lnTo>
                    <a:pt x="250982" y="1544233"/>
                  </a:lnTo>
                  <a:lnTo>
                    <a:pt x="211771" y="1523810"/>
                  </a:lnTo>
                  <a:lnTo>
                    <a:pt x="175056" y="1499568"/>
                  </a:lnTo>
                  <a:lnTo>
                    <a:pt x="141098" y="1471767"/>
                  </a:lnTo>
                  <a:lnTo>
                    <a:pt x="110158" y="1440670"/>
                  </a:lnTo>
                  <a:lnTo>
                    <a:pt x="82497" y="1406539"/>
                  </a:lnTo>
                  <a:lnTo>
                    <a:pt x="58375" y="1369636"/>
                  </a:lnTo>
                  <a:lnTo>
                    <a:pt x="38054" y="1330223"/>
                  </a:lnTo>
                  <a:lnTo>
                    <a:pt x="21795" y="1288562"/>
                  </a:lnTo>
                  <a:lnTo>
                    <a:pt x="9858" y="1244916"/>
                  </a:lnTo>
                  <a:lnTo>
                    <a:pt x="2505" y="1199545"/>
                  </a:lnTo>
                  <a:lnTo>
                    <a:pt x="0" y="1152713"/>
                  </a:lnTo>
                  <a:lnTo>
                    <a:pt x="0" y="429788"/>
                  </a:lnTo>
                  <a:lnTo>
                    <a:pt x="2505" y="382956"/>
                  </a:lnTo>
                  <a:lnTo>
                    <a:pt x="9858" y="337586"/>
                  </a:lnTo>
                  <a:lnTo>
                    <a:pt x="21795" y="293939"/>
                  </a:lnTo>
                  <a:lnTo>
                    <a:pt x="38054" y="252279"/>
                  </a:lnTo>
                  <a:lnTo>
                    <a:pt x="58375" y="212866"/>
                  </a:lnTo>
                  <a:lnTo>
                    <a:pt x="82497" y="175963"/>
                  </a:lnTo>
                  <a:lnTo>
                    <a:pt x="110158" y="141832"/>
                  </a:lnTo>
                  <a:lnTo>
                    <a:pt x="141098" y="110735"/>
                  </a:lnTo>
                  <a:lnTo>
                    <a:pt x="175056" y="82934"/>
                  </a:lnTo>
                  <a:lnTo>
                    <a:pt x="211771" y="58691"/>
                  </a:lnTo>
                  <a:lnTo>
                    <a:pt x="250982" y="38268"/>
                  </a:lnTo>
                  <a:lnTo>
                    <a:pt x="292428" y="21928"/>
                  </a:lnTo>
                  <a:lnTo>
                    <a:pt x="335849" y="9932"/>
                  </a:lnTo>
                  <a:lnTo>
                    <a:pt x="380983" y="2542"/>
                  </a:lnTo>
                  <a:lnTo>
                    <a:pt x="426182" y="0"/>
                  </a:lnTo>
                  <a:lnTo>
                    <a:pt x="427569" y="0"/>
                  </a:lnTo>
                  <a:lnTo>
                    <a:pt x="427569" y="4775"/>
                  </a:lnTo>
                  <a:lnTo>
                    <a:pt x="423851" y="7732"/>
                  </a:lnTo>
                  <a:lnTo>
                    <a:pt x="424704" y="8860"/>
                  </a:lnTo>
                  <a:lnTo>
                    <a:pt x="426313" y="9613"/>
                  </a:lnTo>
                  <a:lnTo>
                    <a:pt x="378815" y="12357"/>
                  </a:lnTo>
                  <a:lnTo>
                    <a:pt x="331714" y="20628"/>
                  </a:lnTo>
                  <a:lnTo>
                    <a:pt x="286579" y="34027"/>
                  </a:lnTo>
                  <a:lnTo>
                    <a:pt x="243723" y="52240"/>
                  </a:lnTo>
                  <a:lnTo>
                    <a:pt x="203461" y="74951"/>
                  </a:lnTo>
                  <a:lnTo>
                    <a:pt x="166105" y="101846"/>
                  </a:lnTo>
                  <a:lnTo>
                    <a:pt x="131970" y="132608"/>
                  </a:lnTo>
                  <a:lnTo>
                    <a:pt x="101369" y="166924"/>
                  </a:lnTo>
                  <a:lnTo>
                    <a:pt x="74616" y="204478"/>
                  </a:lnTo>
                  <a:lnTo>
                    <a:pt x="52023" y="244955"/>
                  </a:lnTo>
                  <a:lnTo>
                    <a:pt x="33905" y="288039"/>
                  </a:lnTo>
                  <a:lnTo>
                    <a:pt x="20576" y="333417"/>
                  </a:lnTo>
                  <a:lnTo>
                    <a:pt x="12348" y="380771"/>
                  </a:lnTo>
                  <a:lnTo>
                    <a:pt x="9536" y="429788"/>
                  </a:lnTo>
                  <a:lnTo>
                    <a:pt x="9536" y="1152713"/>
                  </a:lnTo>
                  <a:lnTo>
                    <a:pt x="12223" y="1199545"/>
                  </a:lnTo>
                  <a:lnTo>
                    <a:pt x="20576" y="1249085"/>
                  </a:lnTo>
                  <a:lnTo>
                    <a:pt x="33905" y="1294462"/>
                  </a:lnTo>
                  <a:lnTo>
                    <a:pt x="52023" y="1337547"/>
                  </a:lnTo>
                  <a:lnTo>
                    <a:pt x="74616" y="1378023"/>
                  </a:lnTo>
                  <a:lnTo>
                    <a:pt x="101369" y="1415577"/>
                  </a:lnTo>
                  <a:lnTo>
                    <a:pt x="131970" y="1449893"/>
                  </a:lnTo>
                  <a:lnTo>
                    <a:pt x="166105" y="1480656"/>
                  </a:lnTo>
                  <a:lnTo>
                    <a:pt x="203461" y="1507550"/>
                  </a:lnTo>
                  <a:lnTo>
                    <a:pt x="243723" y="1530262"/>
                  </a:lnTo>
                  <a:lnTo>
                    <a:pt x="286579" y="1548474"/>
                  </a:lnTo>
                  <a:lnTo>
                    <a:pt x="331714" y="1561874"/>
                  </a:lnTo>
                  <a:lnTo>
                    <a:pt x="378815" y="1570144"/>
                  </a:lnTo>
                  <a:lnTo>
                    <a:pt x="427569" y="1572971"/>
                  </a:lnTo>
                  <a:lnTo>
                    <a:pt x="424917" y="1572971"/>
                  </a:lnTo>
                  <a:lnTo>
                    <a:pt x="422814" y="1575074"/>
                  </a:lnTo>
                  <a:lnTo>
                    <a:pt x="422814" y="1580408"/>
                  </a:lnTo>
                  <a:lnTo>
                    <a:pt x="424763" y="1582329"/>
                  </a:lnTo>
                  <a:close/>
                </a:path>
                <a:path w="855345" h="1583054">
                  <a:moveTo>
                    <a:pt x="427569" y="4775"/>
                  </a:moveTo>
                  <a:lnTo>
                    <a:pt x="427569" y="0"/>
                  </a:lnTo>
                  <a:lnTo>
                    <a:pt x="428957" y="0"/>
                  </a:lnTo>
                  <a:lnTo>
                    <a:pt x="430434" y="691"/>
                  </a:lnTo>
                  <a:lnTo>
                    <a:pt x="431288" y="1819"/>
                  </a:lnTo>
                  <a:lnTo>
                    <a:pt x="427569" y="4775"/>
                  </a:lnTo>
                  <a:close/>
                </a:path>
                <a:path w="855345" h="1583054">
                  <a:moveTo>
                    <a:pt x="427569" y="1582481"/>
                  </a:moveTo>
                  <a:lnTo>
                    <a:pt x="427569" y="1572971"/>
                  </a:lnTo>
                  <a:lnTo>
                    <a:pt x="476323" y="1570144"/>
                  </a:lnTo>
                  <a:lnTo>
                    <a:pt x="523426" y="1561874"/>
                  </a:lnTo>
                  <a:lnTo>
                    <a:pt x="568563" y="1548474"/>
                  </a:lnTo>
                  <a:lnTo>
                    <a:pt x="611421" y="1530262"/>
                  </a:lnTo>
                  <a:lnTo>
                    <a:pt x="651686" y="1507550"/>
                  </a:lnTo>
                  <a:lnTo>
                    <a:pt x="689045" y="1480656"/>
                  </a:lnTo>
                  <a:lnTo>
                    <a:pt x="723183" y="1449893"/>
                  </a:lnTo>
                  <a:lnTo>
                    <a:pt x="753788" y="1415577"/>
                  </a:lnTo>
                  <a:lnTo>
                    <a:pt x="780544" y="1378023"/>
                  </a:lnTo>
                  <a:lnTo>
                    <a:pt x="803140" y="1337547"/>
                  </a:lnTo>
                  <a:lnTo>
                    <a:pt x="821260" y="1294462"/>
                  </a:lnTo>
                  <a:lnTo>
                    <a:pt x="834591" y="1249085"/>
                  </a:lnTo>
                  <a:lnTo>
                    <a:pt x="842820" y="1201730"/>
                  </a:lnTo>
                  <a:lnTo>
                    <a:pt x="845633" y="1152713"/>
                  </a:lnTo>
                  <a:lnTo>
                    <a:pt x="845633" y="429788"/>
                  </a:lnTo>
                  <a:lnTo>
                    <a:pt x="842946" y="382956"/>
                  </a:lnTo>
                  <a:lnTo>
                    <a:pt x="842820" y="380771"/>
                  </a:lnTo>
                  <a:lnTo>
                    <a:pt x="834591" y="333417"/>
                  </a:lnTo>
                  <a:lnTo>
                    <a:pt x="821260" y="288039"/>
                  </a:lnTo>
                  <a:lnTo>
                    <a:pt x="803140" y="244955"/>
                  </a:lnTo>
                  <a:lnTo>
                    <a:pt x="780544" y="204478"/>
                  </a:lnTo>
                  <a:lnTo>
                    <a:pt x="753788" y="166924"/>
                  </a:lnTo>
                  <a:lnTo>
                    <a:pt x="723183" y="132608"/>
                  </a:lnTo>
                  <a:lnTo>
                    <a:pt x="689045" y="101846"/>
                  </a:lnTo>
                  <a:lnTo>
                    <a:pt x="651686" y="74951"/>
                  </a:lnTo>
                  <a:lnTo>
                    <a:pt x="611421" y="52240"/>
                  </a:lnTo>
                  <a:lnTo>
                    <a:pt x="568563" y="34027"/>
                  </a:lnTo>
                  <a:lnTo>
                    <a:pt x="523426" y="20628"/>
                  </a:lnTo>
                  <a:lnTo>
                    <a:pt x="476323" y="12357"/>
                  </a:lnTo>
                  <a:lnTo>
                    <a:pt x="428997" y="9613"/>
                  </a:lnTo>
                  <a:lnTo>
                    <a:pt x="427569" y="9613"/>
                  </a:lnTo>
                  <a:lnTo>
                    <a:pt x="427569" y="4775"/>
                  </a:lnTo>
                  <a:lnTo>
                    <a:pt x="431288" y="1819"/>
                  </a:lnTo>
                  <a:lnTo>
                    <a:pt x="430434" y="691"/>
                  </a:lnTo>
                  <a:lnTo>
                    <a:pt x="429165" y="0"/>
                  </a:lnTo>
                  <a:lnTo>
                    <a:pt x="427473" y="0"/>
                  </a:lnTo>
                  <a:lnTo>
                    <a:pt x="474172" y="2542"/>
                  </a:lnTo>
                  <a:lnTo>
                    <a:pt x="519317" y="9932"/>
                  </a:lnTo>
                  <a:lnTo>
                    <a:pt x="562745" y="21928"/>
                  </a:lnTo>
                  <a:lnTo>
                    <a:pt x="604196" y="38268"/>
                  </a:lnTo>
                  <a:lnTo>
                    <a:pt x="643408" y="58691"/>
                  </a:lnTo>
                  <a:lnTo>
                    <a:pt x="680122" y="82934"/>
                  </a:lnTo>
                  <a:lnTo>
                    <a:pt x="714077" y="110735"/>
                  </a:lnTo>
                  <a:lnTo>
                    <a:pt x="745012" y="141832"/>
                  </a:lnTo>
                  <a:lnTo>
                    <a:pt x="772668" y="175963"/>
                  </a:lnTo>
                  <a:lnTo>
                    <a:pt x="796784" y="212866"/>
                  </a:lnTo>
                  <a:lnTo>
                    <a:pt x="817098" y="252279"/>
                  </a:lnTo>
                  <a:lnTo>
                    <a:pt x="833352" y="293939"/>
                  </a:lnTo>
                  <a:lnTo>
                    <a:pt x="845284" y="337586"/>
                  </a:lnTo>
                  <a:lnTo>
                    <a:pt x="852635" y="382956"/>
                  </a:lnTo>
                  <a:lnTo>
                    <a:pt x="855164" y="429788"/>
                  </a:lnTo>
                  <a:lnTo>
                    <a:pt x="855164" y="1152713"/>
                  </a:lnTo>
                  <a:lnTo>
                    <a:pt x="852633" y="1199545"/>
                  </a:lnTo>
                  <a:lnTo>
                    <a:pt x="845280" y="1244916"/>
                  </a:lnTo>
                  <a:lnTo>
                    <a:pt x="833343" y="1288562"/>
                  </a:lnTo>
                  <a:lnTo>
                    <a:pt x="817084" y="1330223"/>
                  </a:lnTo>
                  <a:lnTo>
                    <a:pt x="796763" y="1369636"/>
                  </a:lnTo>
                  <a:lnTo>
                    <a:pt x="772642" y="1406539"/>
                  </a:lnTo>
                  <a:lnTo>
                    <a:pt x="744981" y="1440670"/>
                  </a:lnTo>
                  <a:lnTo>
                    <a:pt x="714040" y="1471767"/>
                  </a:lnTo>
                  <a:lnTo>
                    <a:pt x="680083" y="1499568"/>
                  </a:lnTo>
                  <a:lnTo>
                    <a:pt x="643368" y="1523810"/>
                  </a:lnTo>
                  <a:lnTo>
                    <a:pt x="604156" y="1544233"/>
                  </a:lnTo>
                  <a:lnTo>
                    <a:pt x="562710" y="1560573"/>
                  </a:lnTo>
                  <a:lnTo>
                    <a:pt x="519290" y="1572570"/>
                  </a:lnTo>
                  <a:lnTo>
                    <a:pt x="516837" y="1572971"/>
                  </a:lnTo>
                  <a:lnTo>
                    <a:pt x="430251" y="1572971"/>
                  </a:lnTo>
                  <a:lnTo>
                    <a:pt x="432324" y="1575074"/>
                  </a:lnTo>
                  <a:lnTo>
                    <a:pt x="432324" y="1580408"/>
                  </a:lnTo>
                  <a:lnTo>
                    <a:pt x="430375" y="1582329"/>
                  </a:lnTo>
                  <a:lnTo>
                    <a:pt x="427569" y="1582481"/>
                  </a:lnTo>
                  <a:close/>
                </a:path>
                <a:path w="855345" h="1583054">
                  <a:moveTo>
                    <a:pt x="427569" y="9613"/>
                  </a:moveTo>
                  <a:lnTo>
                    <a:pt x="426313" y="9613"/>
                  </a:lnTo>
                  <a:lnTo>
                    <a:pt x="424704" y="8860"/>
                  </a:lnTo>
                  <a:lnTo>
                    <a:pt x="423851" y="7732"/>
                  </a:lnTo>
                  <a:lnTo>
                    <a:pt x="427569" y="4775"/>
                  </a:lnTo>
                  <a:lnTo>
                    <a:pt x="427569" y="9613"/>
                  </a:lnTo>
                  <a:close/>
                </a:path>
                <a:path w="855345" h="1583054">
                  <a:moveTo>
                    <a:pt x="427569" y="1582481"/>
                  </a:moveTo>
                  <a:lnTo>
                    <a:pt x="424763" y="1582329"/>
                  </a:lnTo>
                  <a:lnTo>
                    <a:pt x="422814" y="1580408"/>
                  </a:lnTo>
                  <a:lnTo>
                    <a:pt x="422814" y="1575074"/>
                  </a:lnTo>
                  <a:lnTo>
                    <a:pt x="424917" y="1572971"/>
                  </a:lnTo>
                  <a:lnTo>
                    <a:pt x="427569" y="1572971"/>
                  </a:lnTo>
                  <a:lnTo>
                    <a:pt x="427569" y="1582481"/>
                  </a:lnTo>
                  <a:close/>
                </a:path>
                <a:path w="855345" h="1583054">
                  <a:moveTo>
                    <a:pt x="430403" y="1582329"/>
                  </a:moveTo>
                  <a:lnTo>
                    <a:pt x="432324" y="1580408"/>
                  </a:lnTo>
                  <a:lnTo>
                    <a:pt x="432324" y="1575074"/>
                  </a:lnTo>
                  <a:lnTo>
                    <a:pt x="430251" y="1572971"/>
                  </a:lnTo>
                  <a:lnTo>
                    <a:pt x="516837" y="1572971"/>
                  </a:lnTo>
                  <a:lnTo>
                    <a:pt x="474156" y="1579960"/>
                  </a:lnTo>
                  <a:lnTo>
                    <a:pt x="430403" y="1582329"/>
                  </a:lnTo>
                  <a:close/>
                </a:path>
                <a:path w="855345" h="1583054">
                  <a:moveTo>
                    <a:pt x="427569" y="1582481"/>
                  </a:moveTo>
                  <a:lnTo>
                    <a:pt x="424917" y="1582481"/>
                  </a:lnTo>
                  <a:lnTo>
                    <a:pt x="424763" y="1582329"/>
                  </a:lnTo>
                  <a:lnTo>
                    <a:pt x="427569" y="1582481"/>
                  </a:lnTo>
                  <a:close/>
                </a:path>
                <a:path w="855345" h="1583054">
                  <a:moveTo>
                    <a:pt x="430251" y="1582481"/>
                  </a:moveTo>
                  <a:lnTo>
                    <a:pt x="427569" y="1582481"/>
                  </a:lnTo>
                  <a:lnTo>
                    <a:pt x="430403" y="1582329"/>
                  </a:lnTo>
                  <a:lnTo>
                    <a:pt x="430251" y="1582481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292" y="8584264"/>
              <a:ext cx="316984" cy="396334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8642248" y="8154122"/>
            <a:ext cx="8262620" cy="1100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00">
                <a:solidFill>
                  <a:srgbClr val="262525"/>
                </a:solidFill>
                <a:latin typeface="Garamond"/>
                <a:cs typeface="Garamond"/>
              </a:rPr>
              <a:t>4.</a:t>
            </a:r>
            <a:r>
              <a:rPr dirty="0" sz="2100" spc="1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00" spc="90">
                <a:solidFill>
                  <a:srgbClr val="262525"/>
                </a:solidFill>
                <a:latin typeface="Garamond"/>
                <a:cs typeface="Garamond"/>
              </a:rPr>
              <a:t>BusStands</a:t>
            </a:r>
            <a:endParaRPr sz="2100">
              <a:latin typeface="Garamond"/>
              <a:cs typeface="Garamond"/>
            </a:endParaRPr>
          </a:p>
          <a:p>
            <a:pPr marL="12700" marR="5080">
              <a:lnSpc>
                <a:spcPct val="136700"/>
              </a:lnSpc>
              <a:spcBef>
                <a:spcPts val="660"/>
              </a:spcBef>
            </a:pPr>
            <a:r>
              <a:rPr dirty="0" sz="1600" spc="-105" b="1">
                <a:solidFill>
                  <a:srgbClr val="262525"/>
                </a:solidFill>
                <a:latin typeface="Verdana"/>
                <a:cs typeface="Verdana"/>
              </a:rPr>
              <a:t>Attributes:</a:t>
            </a:r>
            <a:r>
              <a:rPr dirty="0" sz="1600" spc="-7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StandID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(PK),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35">
                <a:solidFill>
                  <a:srgbClr val="262525"/>
                </a:solidFill>
                <a:latin typeface="Century Gothic"/>
                <a:cs typeface="Century Gothic"/>
              </a:rPr>
              <a:t>StandName,</a:t>
            </a:r>
            <a:r>
              <a:rPr dirty="0" sz="16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City,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Facilities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262525"/>
                </a:solidFill>
                <a:latin typeface="Century Gothic"/>
                <a:cs typeface="Century Gothic"/>
              </a:rPr>
              <a:t>(e.g.,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Waiting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262525"/>
                </a:solidFill>
                <a:latin typeface="Century Gothic"/>
                <a:cs typeface="Century Gothic"/>
              </a:rPr>
              <a:t>Room,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Cafeteria). </a:t>
            </a:r>
            <a:r>
              <a:rPr dirty="0" sz="1600" spc="45">
                <a:solidFill>
                  <a:srgbClr val="262525"/>
                </a:solidFill>
                <a:latin typeface="Century Gothic"/>
                <a:cs typeface="Century Gothic"/>
              </a:rPr>
              <a:t>Registers</a:t>
            </a:r>
            <a:r>
              <a:rPr dirty="0" sz="16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6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stop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locations</a:t>
            </a:r>
            <a:r>
              <a:rPr dirty="0" sz="16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6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amenities.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0629" y="3883060"/>
            <a:ext cx="8458657" cy="64039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5547" y="338980"/>
            <a:ext cx="51060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40"/>
              <a:t>Integrated</a:t>
            </a:r>
            <a:r>
              <a:rPr dirty="0" sz="3000" spc="-120"/>
              <a:t> </a:t>
            </a:r>
            <a:r>
              <a:rPr dirty="0" sz="3000" spc="85"/>
              <a:t>Booking</a:t>
            </a:r>
            <a:r>
              <a:rPr dirty="0" sz="3000" spc="-114"/>
              <a:t> </a:t>
            </a:r>
            <a:r>
              <a:rPr dirty="0" sz="3000"/>
              <a:t>&amp;</a:t>
            </a:r>
            <a:r>
              <a:rPr dirty="0" sz="3000" spc="-114"/>
              <a:t> </a:t>
            </a:r>
            <a:r>
              <a:rPr dirty="0" sz="3000" spc="105"/>
              <a:t>Ticketing</a:t>
            </a:r>
            <a:endParaRPr sz="3000"/>
          </a:p>
        </p:txBody>
      </p:sp>
      <p:sp>
        <p:nvSpPr>
          <p:cNvPr id="4" name="object 4" descr=""/>
          <p:cNvSpPr/>
          <p:nvPr/>
        </p:nvSpPr>
        <p:spPr>
          <a:xfrm>
            <a:off x="527297" y="21560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27297" y="24390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27297" y="273169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95547" y="1143049"/>
            <a:ext cx="8479790" cy="16967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now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offers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007DBD"/>
                </a:solidFill>
                <a:latin typeface="Century Gothic"/>
                <a:cs typeface="Century Gothic"/>
              </a:rPr>
              <a:t>unified</a:t>
            </a:r>
            <a:r>
              <a:rPr dirty="0" sz="1100" spc="70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100" spc="-20">
                <a:solidFill>
                  <a:srgbClr val="007DBD"/>
                </a:solidFill>
                <a:latin typeface="Century Gothic"/>
                <a:cs typeface="Century Gothic"/>
              </a:rPr>
              <a:t>booking</a:t>
            </a:r>
            <a:r>
              <a:rPr dirty="0" sz="1100" spc="70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100" spc="-20">
                <a:solidFill>
                  <a:srgbClr val="007DBD"/>
                </a:solidFill>
                <a:latin typeface="Century Gothic"/>
                <a:cs typeface="Century Gothic"/>
              </a:rPr>
              <a:t>experience</a:t>
            </a:r>
            <a:r>
              <a:rPr dirty="0" sz="1100" spc="-20">
                <a:solidFill>
                  <a:srgbClr val="262525"/>
                </a:solidFill>
                <a:latin typeface="Century Gothic"/>
                <a:cs typeface="Century Gothic"/>
              </a:rPr>
              <a:t>,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allowing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reserve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tickets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both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rail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seamlessly.</a:t>
            </a:r>
            <a:endParaRPr sz="1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500" spc="60">
                <a:latin typeface="Garamond"/>
                <a:cs typeface="Garamond"/>
              </a:rPr>
              <a:t>Unified</a:t>
            </a:r>
            <a:r>
              <a:rPr dirty="0" sz="1500" spc="-30">
                <a:latin typeface="Garamond"/>
                <a:cs typeface="Garamond"/>
              </a:rPr>
              <a:t> </a:t>
            </a:r>
            <a:r>
              <a:rPr dirty="0" sz="1500" spc="65">
                <a:latin typeface="Garamond"/>
                <a:cs typeface="Garamond"/>
              </a:rPr>
              <a:t>Passenger</a:t>
            </a:r>
            <a:r>
              <a:rPr dirty="0" sz="1500" spc="-25">
                <a:latin typeface="Garamond"/>
                <a:cs typeface="Garamond"/>
              </a:rPr>
              <a:t> </a:t>
            </a:r>
            <a:r>
              <a:rPr dirty="0" sz="1500" spc="45">
                <a:latin typeface="Garamond"/>
                <a:cs typeface="Garamond"/>
              </a:rPr>
              <a:t>Experience</a:t>
            </a:r>
            <a:endParaRPr sz="1500">
              <a:latin typeface="Garamond"/>
              <a:cs typeface="Garamond"/>
            </a:endParaRPr>
          </a:p>
          <a:p>
            <a:pPr marL="182245" marR="3135630">
              <a:lnSpc>
                <a:spcPct val="168900"/>
              </a:lnSpc>
              <a:spcBef>
                <a:spcPts val="520"/>
              </a:spcBef>
            </a:pP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80">
                <a:solidFill>
                  <a:srgbClr val="262525"/>
                </a:solidFill>
                <a:latin typeface="Century Gothic"/>
                <a:cs typeface="Century Gothic"/>
              </a:rPr>
              <a:t>can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book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40">
                <a:solidFill>
                  <a:srgbClr val="262525"/>
                </a:solidFill>
                <a:latin typeface="Century Gothic"/>
                <a:cs typeface="Century Gothic"/>
              </a:rPr>
              <a:t>combined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45">
                <a:solidFill>
                  <a:srgbClr val="262525"/>
                </a:solidFill>
                <a:latin typeface="Century Gothic"/>
                <a:cs typeface="Century Gothic"/>
              </a:rPr>
              <a:t>"</a:t>
            </a:r>
            <a:r>
              <a:rPr dirty="0" sz="1100" spc="-45" b="1">
                <a:solidFill>
                  <a:srgbClr val="262525"/>
                </a:solidFill>
                <a:latin typeface="Verdana"/>
                <a:cs typeface="Verdana"/>
              </a:rPr>
              <a:t>Train</a:t>
            </a:r>
            <a:r>
              <a:rPr dirty="0" sz="1100" spc="-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204" b="1">
                <a:solidFill>
                  <a:srgbClr val="262525"/>
                </a:solidFill>
                <a:latin typeface="Verdana"/>
                <a:cs typeface="Verdana"/>
              </a:rPr>
              <a:t>+</a:t>
            </a:r>
            <a:r>
              <a:rPr dirty="0" sz="1100" spc="-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10" b="1">
                <a:solidFill>
                  <a:srgbClr val="262525"/>
                </a:solidFill>
                <a:latin typeface="Verdana"/>
                <a:cs typeface="Verdana"/>
              </a:rPr>
              <a:t>Bus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"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tickets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in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single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transaction. </a:t>
            </a: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75" b="1">
                <a:solidFill>
                  <a:srgbClr val="262525"/>
                </a:solidFill>
                <a:latin typeface="Verdana"/>
                <a:cs typeface="Verdana"/>
              </a:rPr>
              <a:t>Bookings</a:t>
            </a:r>
            <a:r>
              <a:rPr dirty="0" sz="1100" spc="-3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table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100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extended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TransportMode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column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(Train/Bus).</a:t>
            </a:r>
            <a:endParaRPr sz="1100">
              <a:latin typeface="Century Gothic"/>
              <a:cs typeface="Century Gothic"/>
            </a:endParaRPr>
          </a:p>
          <a:p>
            <a:pPr marL="182245">
              <a:lnSpc>
                <a:spcPct val="100000"/>
              </a:lnSpc>
              <a:spcBef>
                <a:spcPts val="980"/>
              </a:spcBef>
            </a:pPr>
            <a:r>
              <a:rPr dirty="0" sz="1100" spc="6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45" b="1">
                <a:solidFill>
                  <a:srgbClr val="262525"/>
                </a:solidFill>
                <a:latin typeface="Verdana"/>
                <a:cs typeface="Verdana"/>
              </a:rPr>
              <a:t>Tickets</a:t>
            </a:r>
            <a:r>
              <a:rPr dirty="0" sz="1100" spc="-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table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80">
                <a:solidFill>
                  <a:srgbClr val="262525"/>
                </a:solidFill>
                <a:latin typeface="Century Gothic"/>
                <a:cs typeface="Century Gothic"/>
              </a:rPr>
              <a:t>can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now</a:t>
            </a:r>
            <a:r>
              <a:rPr dirty="0" sz="1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30">
                <a:solidFill>
                  <a:srgbClr val="262525"/>
                </a:solidFill>
                <a:latin typeface="Century Gothic"/>
                <a:cs typeface="Century Gothic"/>
              </a:rPr>
              <a:t>generate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tickets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both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rail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journeys,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simplifying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logistics.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247" y="3061380"/>
            <a:ext cx="8458656" cy="7225619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9323489" y="2108300"/>
            <a:ext cx="8473440" cy="1611630"/>
          </a:xfrm>
          <a:custGeom>
            <a:avLst/>
            <a:gdLst/>
            <a:ahLst/>
            <a:cxnLst/>
            <a:rect l="l" t="t" r="r" b="b"/>
            <a:pathLst>
              <a:path w="8473440" h="1611629">
                <a:moveTo>
                  <a:pt x="8472957" y="21818"/>
                </a:moveTo>
                <a:lnTo>
                  <a:pt x="8471230" y="13309"/>
                </a:lnTo>
                <a:lnTo>
                  <a:pt x="8466544" y="6375"/>
                </a:lnTo>
                <a:lnTo>
                  <a:pt x="8459610" y="1714"/>
                </a:lnTo>
                <a:lnTo>
                  <a:pt x="8451126" y="0"/>
                </a:lnTo>
                <a:lnTo>
                  <a:pt x="8404771" y="0"/>
                </a:lnTo>
                <a:lnTo>
                  <a:pt x="68097" y="0"/>
                </a:lnTo>
                <a:lnTo>
                  <a:pt x="21793" y="0"/>
                </a:lnTo>
                <a:lnTo>
                  <a:pt x="13284" y="1714"/>
                </a:lnTo>
                <a:lnTo>
                  <a:pt x="6362" y="6375"/>
                </a:lnTo>
                <a:lnTo>
                  <a:pt x="1701" y="13309"/>
                </a:lnTo>
                <a:lnTo>
                  <a:pt x="0" y="21818"/>
                </a:lnTo>
                <a:lnTo>
                  <a:pt x="0" y="1589722"/>
                </a:lnTo>
                <a:lnTo>
                  <a:pt x="1727" y="1598231"/>
                </a:lnTo>
                <a:lnTo>
                  <a:pt x="6400" y="1605165"/>
                </a:lnTo>
                <a:lnTo>
                  <a:pt x="13335" y="1609839"/>
                </a:lnTo>
                <a:lnTo>
                  <a:pt x="21793" y="1611541"/>
                </a:lnTo>
                <a:lnTo>
                  <a:pt x="8451126" y="1611541"/>
                </a:lnTo>
                <a:lnTo>
                  <a:pt x="8459584" y="1609839"/>
                </a:lnTo>
                <a:lnTo>
                  <a:pt x="8466531" y="1605165"/>
                </a:lnTo>
                <a:lnTo>
                  <a:pt x="8471217" y="1598231"/>
                </a:lnTo>
                <a:lnTo>
                  <a:pt x="8472957" y="1589722"/>
                </a:lnTo>
                <a:lnTo>
                  <a:pt x="8472957" y="218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317928" y="1660724"/>
            <a:ext cx="801941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latin typeface="Garamond"/>
                <a:cs typeface="Garamond"/>
              </a:rPr>
              <a:t>Example</a:t>
            </a:r>
            <a:r>
              <a:rPr dirty="0" sz="1500" spc="-30">
                <a:latin typeface="Garamond"/>
                <a:cs typeface="Garamond"/>
              </a:rPr>
              <a:t> </a:t>
            </a:r>
            <a:r>
              <a:rPr dirty="0" sz="1500" spc="60">
                <a:latin typeface="Garamond"/>
                <a:cs typeface="Garamond"/>
              </a:rPr>
              <a:t>Query:</a:t>
            </a:r>
            <a:r>
              <a:rPr dirty="0" sz="1500" spc="-25">
                <a:latin typeface="Garamond"/>
                <a:cs typeface="Garamond"/>
              </a:rPr>
              <a:t> </a:t>
            </a:r>
            <a:r>
              <a:rPr dirty="0" sz="1500" spc="65">
                <a:latin typeface="Garamond"/>
                <a:cs typeface="Garamond"/>
              </a:rPr>
              <a:t>Passenger</a:t>
            </a:r>
            <a:r>
              <a:rPr dirty="0" sz="1500" spc="-25">
                <a:latin typeface="Garamond"/>
                <a:cs typeface="Garamond"/>
              </a:rPr>
              <a:t> </a:t>
            </a:r>
            <a:r>
              <a:rPr dirty="0" sz="1500" spc="35">
                <a:latin typeface="Garamond"/>
                <a:cs typeface="Garamond"/>
              </a:rPr>
              <a:t>Bookings</a:t>
            </a:r>
            <a:endParaRPr sz="15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500">
              <a:latin typeface="Garamond"/>
              <a:cs typeface="Garamond"/>
            </a:endParaRPr>
          </a:p>
          <a:p>
            <a:pPr algn="just" marL="150495" marR="5080">
              <a:lnSpc>
                <a:spcPct val="136400"/>
              </a:lnSpc>
              <a:tabLst>
                <a:tab pos="4627880" algn="l"/>
              </a:tabLst>
            </a:pP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--</a:t>
            </a:r>
            <a:r>
              <a:rPr dirty="0" sz="1100" spc="8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Find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all</a:t>
            </a:r>
            <a:r>
              <a:rPr dirty="0" sz="1100" spc="8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bookings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for</a:t>
            </a:r>
            <a:r>
              <a:rPr dirty="0" sz="1100" spc="8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a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passenger</a:t>
            </a:r>
            <a:r>
              <a:rPr dirty="0" sz="1100" spc="8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including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bus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journeysSELECT</a:t>
            </a:r>
            <a:r>
              <a:rPr dirty="0" sz="1100" spc="8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BookingID,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JourneyDate,</a:t>
            </a:r>
            <a:r>
              <a:rPr dirty="0" sz="1100" spc="365">
                <a:solidFill>
                  <a:srgbClr val="262525"/>
                </a:solidFill>
                <a:latin typeface="Consolas"/>
                <a:cs typeface="Consolas"/>
              </a:rPr>
              <a:t>     </a:t>
            </a:r>
            <a:r>
              <a:rPr dirty="0" sz="1100" spc="-20">
                <a:solidFill>
                  <a:srgbClr val="262525"/>
                </a:solidFill>
                <a:latin typeface="Consolas"/>
                <a:cs typeface="Consolas"/>
              </a:rPr>
              <a:t>CASE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WHEN</a:t>
            </a:r>
            <a:r>
              <a:rPr dirty="0" sz="1100" spc="10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TransportMode</a:t>
            </a:r>
            <a:r>
              <a:rPr dirty="0" sz="1100" spc="10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=</a:t>
            </a:r>
            <a:r>
              <a:rPr dirty="0" sz="1100" spc="10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'Bus'</a:t>
            </a:r>
            <a:r>
              <a:rPr dirty="0" sz="1100" spc="10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THEN</a:t>
            </a:r>
            <a:r>
              <a:rPr dirty="0" sz="1100" spc="10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'Bus</a:t>
            </a:r>
            <a:r>
              <a:rPr dirty="0" sz="1100" spc="10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onsolas"/>
                <a:cs typeface="Consolas"/>
              </a:rPr>
              <a:t>Booking'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	ELSE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'Train</a:t>
            </a:r>
            <a:r>
              <a:rPr dirty="0" sz="1100" spc="9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Booking'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END</a:t>
            </a:r>
            <a:r>
              <a:rPr dirty="0" sz="1100" spc="95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as</a:t>
            </a:r>
            <a:r>
              <a:rPr dirty="0" sz="11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onsolas"/>
                <a:cs typeface="Consolas"/>
              </a:rPr>
              <a:t>BookingTypeFROM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BookingsWHERE</a:t>
            </a:r>
            <a:r>
              <a:rPr dirty="0" sz="1100" spc="16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PassengerID</a:t>
            </a:r>
            <a:r>
              <a:rPr dirty="0" sz="1100" spc="16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262525"/>
                </a:solidFill>
                <a:latin typeface="Consolas"/>
                <a:cs typeface="Consolas"/>
              </a:rPr>
              <a:t>=</a:t>
            </a:r>
            <a:r>
              <a:rPr dirty="0" sz="1100" spc="16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100" spc="-20">
                <a:solidFill>
                  <a:srgbClr val="262525"/>
                </a:solidFill>
                <a:latin typeface="Consolas"/>
                <a:cs typeface="Consolas"/>
              </a:rPr>
              <a:t>123;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3275" cy="3050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1425" y="3639268"/>
            <a:ext cx="1113028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95"/>
              <a:t>Operational</a:t>
            </a:r>
            <a:r>
              <a:rPr dirty="0" sz="5000" spc="-120"/>
              <a:t> </a:t>
            </a:r>
            <a:r>
              <a:rPr dirty="0" sz="5000" spc="275"/>
              <a:t>Management</a:t>
            </a:r>
            <a:r>
              <a:rPr dirty="0" sz="5000" spc="-120"/>
              <a:t> </a:t>
            </a:r>
            <a:r>
              <a:rPr dirty="0" sz="5000" spc="204"/>
              <a:t>Enhancements</a:t>
            </a:r>
            <a:endParaRPr sz="5000"/>
          </a:p>
        </p:txBody>
      </p:sp>
      <p:sp>
        <p:nvSpPr>
          <p:cNvPr id="4" name="object 4" descr=""/>
          <p:cNvSpPr txBox="1"/>
          <p:nvPr/>
        </p:nvSpPr>
        <p:spPr>
          <a:xfrm>
            <a:off x="841425" y="4862210"/>
            <a:ext cx="1557528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efficiency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16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crucial.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Our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extends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5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capabilities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5">
                <a:solidFill>
                  <a:srgbClr val="262525"/>
                </a:solidFill>
                <a:latin typeface="Century Gothic"/>
                <a:cs typeface="Century Gothic"/>
              </a:rPr>
              <a:t>include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services,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ensuring</a:t>
            </a:r>
            <a:r>
              <a:rPr dirty="0" sz="18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comprehensive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oversight.</a:t>
            </a:r>
            <a:endParaRPr sz="18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49362" y="5548610"/>
            <a:ext cx="5374005" cy="4070985"/>
            <a:chOff x="849362" y="5548610"/>
            <a:chExt cx="5374005" cy="4070985"/>
          </a:xfrm>
        </p:grpSpPr>
        <p:sp>
          <p:nvSpPr>
            <p:cNvPr id="6" name="object 6" descr=""/>
            <p:cNvSpPr/>
            <p:nvPr/>
          </p:nvSpPr>
          <p:spPr>
            <a:xfrm>
              <a:off x="854125" y="5553364"/>
              <a:ext cx="5364480" cy="4062729"/>
            </a:xfrm>
            <a:custGeom>
              <a:avLst/>
              <a:gdLst/>
              <a:ahLst/>
              <a:cxnLst/>
              <a:rect l="l" t="t" r="r" b="b"/>
              <a:pathLst>
                <a:path w="5364480" h="4062729">
                  <a:moveTo>
                    <a:pt x="5261320" y="4062221"/>
                  </a:moveTo>
                  <a:lnTo>
                    <a:pt x="102583" y="4062221"/>
                  </a:lnTo>
                  <a:lnTo>
                    <a:pt x="62645" y="4054178"/>
                  </a:lnTo>
                  <a:lnTo>
                    <a:pt x="30038" y="4032233"/>
                  </a:lnTo>
                  <a:lnTo>
                    <a:pt x="8058" y="3999663"/>
                  </a:lnTo>
                  <a:lnTo>
                    <a:pt x="0" y="3959747"/>
                  </a:lnTo>
                  <a:lnTo>
                    <a:pt x="0" y="102504"/>
                  </a:lnTo>
                  <a:lnTo>
                    <a:pt x="8058" y="62622"/>
                  </a:lnTo>
                  <a:lnTo>
                    <a:pt x="30038" y="30038"/>
                  </a:lnTo>
                  <a:lnTo>
                    <a:pt x="62645" y="8061"/>
                  </a:lnTo>
                  <a:lnTo>
                    <a:pt x="102583" y="0"/>
                  </a:lnTo>
                  <a:lnTo>
                    <a:pt x="5261320" y="0"/>
                  </a:lnTo>
                  <a:lnTo>
                    <a:pt x="5301255" y="8061"/>
                  </a:lnTo>
                  <a:lnTo>
                    <a:pt x="5333866" y="30038"/>
                  </a:lnTo>
                  <a:lnTo>
                    <a:pt x="5355853" y="62622"/>
                  </a:lnTo>
                  <a:lnTo>
                    <a:pt x="5363915" y="102504"/>
                  </a:lnTo>
                  <a:lnTo>
                    <a:pt x="5363915" y="3959747"/>
                  </a:lnTo>
                  <a:lnTo>
                    <a:pt x="5355827" y="3999663"/>
                  </a:lnTo>
                  <a:lnTo>
                    <a:pt x="5333815" y="4032233"/>
                  </a:lnTo>
                  <a:lnTo>
                    <a:pt x="5301191" y="4054178"/>
                  </a:lnTo>
                  <a:lnTo>
                    <a:pt x="5261320" y="4062221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49362" y="5548610"/>
              <a:ext cx="5374005" cy="4070985"/>
            </a:xfrm>
            <a:custGeom>
              <a:avLst/>
              <a:gdLst/>
              <a:ahLst/>
              <a:cxnLst/>
              <a:rect l="l" t="t" r="r" b="b"/>
              <a:pathLst>
                <a:path w="5374005" h="4070984">
                  <a:moveTo>
                    <a:pt x="107346" y="4070503"/>
                  </a:moveTo>
                  <a:lnTo>
                    <a:pt x="101104" y="4070503"/>
                  </a:lnTo>
                  <a:lnTo>
                    <a:pt x="65539" y="4063334"/>
                  </a:lnTo>
                  <a:lnTo>
                    <a:pt x="31419" y="4040351"/>
                  </a:lnTo>
                  <a:lnTo>
                    <a:pt x="8427" y="4006258"/>
                  </a:lnTo>
                  <a:lnTo>
                    <a:pt x="0" y="3964502"/>
                  </a:lnTo>
                  <a:lnTo>
                    <a:pt x="0" y="107258"/>
                  </a:lnTo>
                  <a:lnTo>
                    <a:pt x="8427" y="65501"/>
                  </a:lnTo>
                  <a:lnTo>
                    <a:pt x="31419" y="31409"/>
                  </a:lnTo>
                  <a:lnTo>
                    <a:pt x="65539" y="8426"/>
                  </a:lnTo>
                  <a:lnTo>
                    <a:pt x="107346" y="0"/>
                  </a:lnTo>
                  <a:lnTo>
                    <a:pt x="5266083" y="0"/>
                  </a:lnTo>
                  <a:lnTo>
                    <a:pt x="5266083" y="4754"/>
                  </a:lnTo>
                  <a:lnTo>
                    <a:pt x="107346" y="4754"/>
                  </a:lnTo>
                  <a:lnTo>
                    <a:pt x="107346" y="9539"/>
                  </a:lnTo>
                  <a:lnTo>
                    <a:pt x="69277" y="17212"/>
                  </a:lnTo>
                  <a:lnTo>
                    <a:pt x="38182" y="38145"/>
                  </a:lnTo>
                  <a:lnTo>
                    <a:pt x="17214" y="69204"/>
                  </a:lnTo>
                  <a:lnTo>
                    <a:pt x="9524" y="107258"/>
                  </a:lnTo>
                  <a:lnTo>
                    <a:pt x="9524" y="3964502"/>
                  </a:lnTo>
                  <a:lnTo>
                    <a:pt x="17214" y="4002556"/>
                  </a:lnTo>
                  <a:lnTo>
                    <a:pt x="38182" y="4033615"/>
                  </a:lnTo>
                  <a:lnTo>
                    <a:pt x="69277" y="4054547"/>
                  </a:lnTo>
                  <a:lnTo>
                    <a:pt x="107346" y="4062220"/>
                  </a:lnTo>
                  <a:lnTo>
                    <a:pt x="5309545" y="4062220"/>
                  </a:lnTo>
                  <a:lnTo>
                    <a:pt x="5307892" y="4063334"/>
                  </a:lnTo>
                  <a:lnTo>
                    <a:pt x="5289825" y="4066975"/>
                  </a:lnTo>
                  <a:lnTo>
                    <a:pt x="107346" y="4066975"/>
                  </a:lnTo>
                  <a:lnTo>
                    <a:pt x="107346" y="4070503"/>
                  </a:lnTo>
                  <a:close/>
                </a:path>
                <a:path w="5374005" h="4070984">
                  <a:moveTo>
                    <a:pt x="5309545" y="4062220"/>
                  </a:moveTo>
                  <a:lnTo>
                    <a:pt x="5266083" y="4062220"/>
                  </a:lnTo>
                  <a:lnTo>
                    <a:pt x="5304151" y="4054547"/>
                  </a:lnTo>
                  <a:lnTo>
                    <a:pt x="5335242" y="4033615"/>
                  </a:lnTo>
                  <a:lnTo>
                    <a:pt x="5356205" y="4002556"/>
                  </a:lnTo>
                  <a:lnTo>
                    <a:pt x="5363893" y="3964502"/>
                  </a:lnTo>
                  <a:lnTo>
                    <a:pt x="5363893" y="107258"/>
                  </a:lnTo>
                  <a:lnTo>
                    <a:pt x="5356205" y="69204"/>
                  </a:lnTo>
                  <a:lnTo>
                    <a:pt x="5335242" y="38145"/>
                  </a:lnTo>
                  <a:lnTo>
                    <a:pt x="5304151" y="17212"/>
                  </a:lnTo>
                  <a:lnTo>
                    <a:pt x="5266083" y="9539"/>
                  </a:lnTo>
                  <a:lnTo>
                    <a:pt x="107346" y="9539"/>
                  </a:lnTo>
                  <a:lnTo>
                    <a:pt x="107346" y="4754"/>
                  </a:lnTo>
                  <a:lnTo>
                    <a:pt x="5266083" y="4754"/>
                  </a:lnTo>
                  <a:lnTo>
                    <a:pt x="5266083" y="0"/>
                  </a:lnTo>
                  <a:lnTo>
                    <a:pt x="5307854" y="8426"/>
                  </a:lnTo>
                  <a:lnTo>
                    <a:pt x="5341978" y="31409"/>
                  </a:lnTo>
                  <a:lnTo>
                    <a:pt x="5364992" y="65501"/>
                  </a:lnTo>
                  <a:lnTo>
                    <a:pt x="5373444" y="107258"/>
                  </a:lnTo>
                  <a:lnTo>
                    <a:pt x="5373444" y="3964502"/>
                  </a:lnTo>
                  <a:lnTo>
                    <a:pt x="5365005" y="4006258"/>
                  </a:lnTo>
                  <a:lnTo>
                    <a:pt x="5342012" y="4040351"/>
                  </a:lnTo>
                  <a:lnTo>
                    <a:pt x="5309545" y="4062220"/>
                  </a:lnTo>
                  <a:close/>
                </a:path>
                <a:path w="5374005" h="4070984">
                  <a:moveTo>
                    <a:pt x="5266083" y="4070503"/>
                  </a:moveTo>
                  <a:lnTo>
                    <a:pt x="107346" y="4070503"/>
                  </a:lnTo>
                  <a:lnTo>
                    <a:pt x="107346" y="4066975"/>
                  </a:lnTo>
                  <a:lnTo>
                    <a:pt x="5266083" y="4066975"/>
                  </a:lnTo>
                  <a:lnTo>
                    <a:pt x="5266083" y="4070503"/>
                  </a:lnTo>
                  <a:close/>
                </a:path>
                <a:path w="5374005" h="4070984">
                  <a:moveTo>
                    <a:pt x="5272325" y="4070503"/>
                  </a:moveTo>
                  <a:lnTo>
                    <a:pt x="5266083" y="4070503"/>
                  </a:lnTo>
                  <a:lnTo>
                    <a:pt x="5266083" y="4066975"/>
                  </a:lnTo>
                  <a:lnTo>
                    <a:pt x="5289825" y="4066975"/>
                  </a:lnTo>
                  <a:lnTo>
                    <a:pt x="5272325" y="407050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07579" y="5806836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5" h="732154">
                  <a:moveTo>
                    <a:pt x="366046" y="732068"/>
                  </a:moveTo>
                  <a:lnTo>
                    <a:pt x="320138" y="729215"/>
                  </a:lnTo>
                  <a:lnTo>
                    <a:pt x="275929" y="720887"/>
                  </a:lnTo>
                  <a:lnTo>
                    <a:pt x="233763" y="707425"/>
                  </a:lnTo>
                  <a:lnTo>
                    <a:pt x="193983" y="689173"/>
                  </a:lnTo>
                  <a:lnTo>
                    <a:pt x="156933" y="666475"/>
                  </a:lnTo>
                  <a:lnTo>
                    <a:pt x="122956" y="639675"/>
                  </a:lnTo>
                  <a:lnTo>
                    <a:pt x="92395" y="609115"/>
                  </a:lnTo>
                  <a:lnTo>
                    <a:pt x="65594" y="575139"/>
                  </a:lnTo>
                  <a:lnTo>
                    <a:pt x="42895" y="538090"/>
                  </a:lnTo>
                  <a:lnTo>
                    <a:pt x="24643" y="498311"/>
                  </a:lnTo>
                  <a:lnTo>
                    <a:pt x="11181" y="456147"/>
                  </a:lnTo>
                  <a:lnTo>
                    <a:pt x="2852" y="411940"/>
                  </a:lnTo>
                  <a:lnTo>
                    <a:pt x="0" y="366034"/>
                  </a:lnTo>
                  <a:lnTo>
                    <a:pt x="2852" y="320128"/>
                  </a:lnTo>
                  <a:lnTo>
                    <a:pt x="11181" y="275921"/>
                  </a:lnTo>
                  <a:lnTo>
                    <a:pt x="24643" y="233756"/>
                  </a:lnTo>
                  <a:lnTo>
                    <a:pt x="42895" y="193978"/>
                  </a:lnTo>
                  <a:lnTo>
                    <a:pt x="65594" y="156929"/>
                  </a:lnTo>
                  <a:lnTo>
                    <a:pt x="92395" y="122953"/>
                  </a:lnTo>
                  <a:lnTo>
                    <a:pt x="122956" y="92393"/>
                  </a:lnTo>
                  <a:lnTo>
                    <a:pt x="156933" y="65592"/>
                  </a:lnTo>
                  <a:lnTo>
                    <a:pt x="193983" y="42894"/>
                  </a:lnTo>
                  <a:lnTo>
                    <a:pt x="233763" y="24643"/>
                  </a:lnTo>
                  <a:lnTo>
                    <a:pt x="275929" y="11181"/>
                  </a:lnTo>
                  <a:lnTo>
                    <a:pt x="320138" y="2852"/>
                  </a:lnTo>
                  <a:lnTo>
                    <a:pt x="366046" y="0"/>
                  </a:lnTo>
                  <a:lnTo>
                    <a:pt x="411954" y="2852"/>
                  </a:lnTo>
                  <a:lnTo>
                    <a:pt x="456162" y="11181"/>
                  </a:lnTo>
                  <a:lnTo>
                    <a:pt x="498327" y="24643"/>
                  </a:lnTo>
                  <a:lnTo>
                    <a:pt x="538107" y="42894"/>
                  </a:lnTo>
                  <a:lnTo>
                    <a:pt x="575156" y="65592"/>
                  </a:lnTo>
                  <a:lnTo>
                    <a:pt x="609133" y="92393"/>
                  </a:lnTo>
                  <a:lnTo>
                    <a:pt x="639694" y="122953"/>
                  </a:lnTo>
                  <a:lnTo>
                    <a:pt x="666495" y="156929"/>
                  </a:lnTo>
                  <a:lnTo>
                    <a:pt x="689194" y="193978"/>
                  </a:lnTo>
                  <a:lnTo>
                    <a:pt x="707445" y="233756"/>
                  </a:lnTo>
                  <a:lnTo>
                    <a:pt x="720908" y="275921"/>
                  </a:lnTo>
                  <a:lnTo>
                    <a:pt x="729237" y="320128"/>
                  </a:lnTo>
                  <a:lnTo>
                    <a:pt x="732089" y="366034"/>
                  </a:lnTo>
                  <a:lnTo>
                    <a:pt x="729237" y="411940"/>
                  </a:lnTo>
                  <a:lnTo>
                    <a:pt x="720908" y="456147"/>
                  </a:lnTo>
                  <a:lnTo>
                    <a:pt x="707445" y="498311"/>
                  </a:lnTo>
                  <a:lnTo>
                    <a:pt x="689194" y="538090"/>
                  </a:lnTo>
                  <a:lnTo>
                    <a:pt x="666495" y="575139"/>
                  </a:lnTo>
                  <a:lnTo>
                    <a:pt x="639694" y="609115"/>
                  </a:lnTo>
                  <a:lnTo>
                    <a:pt x="609133" y="639675"/>
                  </a:lnTo>
                  <a:lnTo>
                    <a:pt x="575156" y="666475"/>
                  </a:lnTo>
                  <a:lnTo>
                    <a:pt x="538107" y="689173"/>
                  </a:lnTo>
                  <a:lnTo>
                    <a:pt x="498327" y="707425"/>
                  </a:lnTo>
                  <a:lnTo>
                    <a:pt x="456162" y="720887"/>
                  </a:lnTo>
                  <a:lnTo>
                    <a:pt x="411954" y="729215"/>
                  </a:lnTo>
                  <a:lnTo>
                    <a:pt x="366046" y="732068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945" y="5966977"/>
              <a:ext cx="329372" cy="41168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94879" y="6722526"/>
            <a:ext cx="4872355" cy="2115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>
                <a:solidFill>
                  <a:srgbClr val="262525"/>
                </a:solidFill>
                <a:latin typeface="Garamond"/>
                <a:cs typeface="Garamond"/>
              </a:rPr>
              <a:t>Staff</a:t>
            </a:r>
            <a:r>
              <a:rPr dirty="0" sz="3000" spc="-7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000" spc="160">
                <a:solidFill>
                  <a:srgbClr val="262525"/>
                </a:solidFill>
                <a:latin typeface="Garamond"/>
                <a:cs typeface="Garamond"/>
              </a:rPr>
              <a:t>Management</a:t>
            </a:r>
            <a:endParaRPr sz="3000">
              <a:latin typeface="Garamond"/>
              <a:cs typeface="Garamond"/>
            </a:endParaRPr>
          </a:p>
          <a:p>
            <a:pPr marL="12700" marR="5080">
              <a:lnSpc>
                <a:spcPct val="135100"/>
              </a:lnSpc>
              <a:spcBef>
                <a:spcPts val="850"/>
              </a:spcBef>
            </a:pPr>
            <a:r>
              <a:rPr dirty="0" sz="1850" spc="12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70">
                <a:solidFill>
                  <a:srgbClr val="262525"/>
                </a:solidFill>
                <a:latin typeface="Century Gothic"/>
                <a:cs typeface="Century Gothic"/>
              </a:rPr>
              <a:t>Drivers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Attendants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are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seamlessly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integrated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into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existing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Staff</a:t>
            </a:r>
            <a:r>
              <a:rPr dirty="0" sz="1850" spc="-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50">
                <a:solidFill>
                  <a:srgbClr val="262525"/>
                </a:solidFill>
                <a:latin typeface="Century Gothic"/>
                <a:cs typeface="Century Gothic"/>
              </a:rPr>
              <a:t>table</a:t>
            </a:r>
            <a:r>
              <a:rPr dirty="0" sz="18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with </a:t>
            </a:r>
            <a:r>
              <a:rPr dirty="0" sz="1850" spc="-2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specific</a:t>
            </a:r>
            <a:r>
              <a:rPr dirty="0" sz="1850" spc="-1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Role</a:t>
            </a: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designation,</a:t>
            </a:r>
            <a:r>
              <a:rPr dirty="0" sz="18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allowing</a:t>
            </a: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for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centralized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75">
                <a:solidFill>
                  <a:srgbClr val="262525"/>
                </a:solidFill>
                <a:latin typeface="Century Gothic"/>
                <a:cs typeface="Century Gothic"/>
              </a:rPr>
              <a:t>human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resource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management.</a:t>
            </a:r>
            <a:endParaRPr sz="1850">
              <a:latin typeface="Century Gothic"/>
              <a:cs typeface="Century Gothic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457206" y="5548610"/>
            <a:ext cx="5374005" cy="4070985"/>
            <a:chOff x="6457206" y="5548610"/>
            <a:chExt cx="5374005" cy="4070985"/>
          </a:xfrm>
        </p:grpSpPr>
        <p:sp>
          <p:nvSpPr>
            <p:cNvPr id="12" name="object 12" descr=""/>
            <p:cNvSpPr/>
            <p:nvPr/>
          </p:nvSpPr>
          <p:spPr>
            <a:xfrm>
              <a:off x="6461973" y="5553364"/>
              <a:ext cx="5364480" cy="4062729"/>
            </a:xfrm>
            <a:custGeom>
              <a:avLst/>
              <a:gdLst/>
              <a:ahLst/>
              <a:cxnLst/>
              <a:rect l="l" t="t" r="r" b="b"/>
              <a:pathLst>
                <a:path w="5364480" h="4062729">
                  <a:moveTo>
                    <a:pt x="5261304" y="4062221"/>
                  </a:moveTo>
                  <a:lnTo>
                    <a:pt x="102565" y="4062221"/>
                  </a:lnTo>
                  <a:lnTo>
                    <a:pt x="62634" y="4054178"/>
                  </a:lnTo>
                  <a:lnTo>
                    <a:pt x="30034" y="4032233"/>
                  </a:lnTo>
                  <a:lnTo>
                    <a:pt x="8057" y="3999663"/>
                  </a:lnTo>
                  <a:lnTo>
                    <a:pt x="0" y="3959747"/>
                  </a:lnTo>
                  <a:lnTo>
                    <a:pt x="0" y="102504"/>
                  </a:lnTo>
                  <a:lnTo>
                    <a:pt x="8057" y="62622"/>
                  </a:lnTo>
                  <a:lnTo>
                    <a:pt x="30034" y="30038"/>
                  </a:lnTo>
                  <a:lnTo>
                    <a:pt x="62634" y="8061"/>
                  </a:lnTo>
                  <a:lnTo>
                    <a:pt x="102565" y="0"/>
                  </a:lnTo>
                  <a:lnTo>
                    <a:pt x="5261304" y="0"/>
                  </a:lnTo>
                  <a:lnTo>
                    <a:pt x="5301252" y="8061"/>
                  </a:lnTo>
                  <a:lnTo>
                    <a:pt x="5333862" y="30038"/>
                  </a:lnTo>
                  <a:lnTo>
                    <a:pt x="5355842" y="62622"/>
                  </a:lnTo>
                  <a:lnTo>
                    <a:pt x="5363900" y="102504"/>
                  </a:lnTo>
                  <a:lnTo>
                    <a:pt x="5363900" y="3959747"/>
                  </a:lnTo>
                  <a:lnTo>
                    <a:pt x="5355816" y="3999663"/>
                  </a:lnTo>
                  <a:lnTo>
                    <a:pt x="5333811" y="4032233"/>
                  </a:lnTo>
                  <a:lnTo>
                    <a:pt x="5301188" y="4054178"/>
                  </a:lnTo>
                  <a:lnTo>
                    <a:pt x="5261304" y="4062221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57206" y="5548610"/>
              <a:ext cx="5374005" cy="4070985"/>
            </a:xfrm>
            <a:custGeom>
              <a:avLst/>
              <a:gdLst/>
              <a:ahLst/>
              <a:cxnLst/>
              <a:rect l="l" t="t" r="r" b="b"/>
              <a:pathLst>
                <a:path w="5374005" h="4070984">
                  <a:moveTo>
                    <a:pt x="107331" y="4070503"/>
                  </a:moveTo>
                  <a:lnTo>
                    <a:pt x="101092" y="4070503"/>
                  </a:lnTo>
                  <a:lnTo>
                    <a:pt x="65539" y="4063334"/>
                  </a:lnTo>
                  <a:lnTo>
                    <a:pt x="31428" y="4040351"/>
                  </a:lnTo>
                  <a:lnTo>
                    <a:pt x="8439" y="4006258"/>
                  </a:lnTo>
                  <a:lnTo>
                    <a:pt x="0" y="3964502"/>
                  </a:lnTo>
                  <a:lnTo>
                    <a:pt x="0" y="107258"/>
                  </a:lnTo>
                  <a:lnTo>
                    <a:pt x="8439" y="65501"/>
                  </a:lnTo>
                  <a:lnTo>
                    <a:pt x="31428" y="31409"/>
                  </a:lnTo>
                  <a:lnTo>
                    <a:pt x="65539" y="8426"/>
                  </a:lnTo>
                  <a:lnTo>
                    <a:pt x="107331" y="0"/>
                  </a:lnTo>
                  <a:lnTo>
                    <a:pt x="5266071" y="0"/>
                  </a:lnTo>
                  <a:lnTo>
                    <a:pt x="5266071" y="4754"/>
                  </a:lnTo>
                  <a:lnTo>
                    <a:pt x="107331" y="4754"/>
                  </a:lnTo>
                  <a:lnTo>
                    <a:pt x="107331" y="9539"/>
                  </a:lnTo>
                  <a:lnTo>
                    <a:pt x="69276" y="17212"/>
                  </a:lnTo>
                  <a:lnTo>
                    <a:pt x="38184" y="38145"/>
                  </a:lnTo>
                  <a:lnTo>
                    <a:pt x="17213" y="69204"/>
                  </a:lnTo>
                  <a:lnTo>
                    <a:pt x="9521" y="107258"/>
                  </a:lnTo>
                  <a:lnTo>
                    <a:pt x="9521" y="3964502"/>
                  </a:lnTo>
                  <a:lnTo>
                    <a:pt x="17213" y="4002556"/>
                  </a:lnTo>
                  <a:lnTo>
                    <a:pt x="38184" y="4033615"/>
                  </a:lnTo>
                  <a:lnTo>
                    <a:pt x="69276" y="4054547"/>
                  </a:lnTo>
                  <a:lnTo>
                    <a:pt x="107331" y="4062220"/>
                  </a:lnTo>
                  <a:lnTo>
                    <a:pt x="5309533" y="4062220"/>
                  </a:lnTo>
                  <a:lnTo>
                    <a:pt x="5307880" y="4063334"/>
                  </a:lnTo>
                  <a:lnTo>
                    <a:pt x="5289813" y="4066975"/>
                  </a:lnTo>
                  <a:lnTo>
                    <a:pt x="107331" y="4066975"/>
                  </a:lnTo>
                  <a:lnTo>
                    <a:pt x="107331" y="4070503"/>
                  </a:lnTo>
                  <a:close/>
                </a:path>
                <a:path w="5374005" h="4070984">
                  <a:moveTo>
                    <a:pt x="5309533" y="4062220"/>
                  </a:moveTo>
                  <a:lnTo>
                    <a:pt x="5266071" y="4062220"/>
                  </a:lnTo>
                  <a:lnTo>
                    <a:pt x="5304144" y="4054547"/>
                  </a:lnTo>
                  <a:lnTo>
                    <a:pt x="5335245" y="4033615"/>
                  </a:lnTo>
                  <a:lnTo>
                    <a:pt x="5356219" y="4002556"/>
                  </a:lnTo>
                  <a:lnTo>
                    <a:pt x="5363912" y="3964502"/>
                  </a:lnTo>
                  <a:lnTo>
                    <a:pt x="5363912" y="107258"/>
                  </a:lnTo>
                  <a:lnTo>
                    <a:pt x="5356219" y="69204"/>
                  </a:lnTo>
                  <a:lnTo>
                    <a:pt x="5335245" y="38145"/>
                  </a:lnTo>
                  <a:lnTo>
                    <a:pt x="5304144" y="17212"/>
                  </a:lnTo>
                  <a:lnTo>
                    <a:pt x="5266071" y="9539"/>
                  </a:lnTo>
                  <a:lnTo>
                    <a:pt x="107331" y="9539"/>
                  </a:lnTo>
                  <a:lnTo>
                    <a:pt x="107331" y="4754"/>
                  </a:lnTo>
                  <a:lnTo>
                    <a:pt x="5266071" y="4754"/>
                  </a:lnTo>
                  <a:lnTo>
                    <a:pt x="5266071" y="0"/>
                  </a:lnTo>
                  <a:lnTo>
                    <a:pt x="5307842" y="8426"/>
                  </a:lnTo>
                  <a:lnTo>
                    <a:pt x="5341966" y="31409"/>
                  </a:lnTo>
                  <a:lnTo>
                    <a:pt x="5364980" y="65501"/>
                  </a:lnTo>
                  <a:lnTo>
                    <a:pt x="5373444" y="107258"/>
                  </a:lnTo>
                  <a:lnTo>
                    <a:pt x="5373444" y="3964502"/>
                  </a:lnTo>
                  <a:lnTo>
                    <a:pt x="5364993" y="4006258"/>
                  </a:lnTo>
                  <a:lnTo>
                    <a:pt x="5342000" y="4040351"/>
                  </a:lnTo>
                  <a:lnTo>
                    <a:pt x="5309533" y="4062220"/>
                  </a:lnTo>
                  <a:close/>
                </a:path>
                <a:path w="5374005" h="4070984">
                  <a:moveTo>
                    <a:pt x="5266071" y="4070503"/>
                  </a:moveTo>
                  <a:lnTo>
                    <a:pt x="107331" y="4070503"/>
                  </a:lnTo>
                  <a:lnTo>
                    <a:pt x="107331" y="4066975"/>
                  </a:lnTo>
                  <a:lnTo>
                    <a:pt x="5266071" y="4066975"/>
                  </a:lnTo>
                  <a:lnTo>
                    <a:pt x="5266071" y="4070503"/>
                  </a:lnTo>
                  <a:close/>
                </a:path>
                <a:path w="5374005" h="4070984">
                  <a:moveTo>
                    <a:pt x="5272313" y="4070503"/>
                  </a:moveTo>
                  <a:lnTo>
                    <a:pt x="5266071" y="4070503"/>
                  </a:lnTo>
                  <a:lnTo>
                    <a:pt x="5266071" y="4066975"/>
                  </a:lnTo>
                  <a:lnTo>
                    <a:pt x="5289813" y="4066975"/>
                  </a:lnTo>
                  <a:lnTo>
                    <a:pt x="5272313" y="407050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15414" y="5806836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4" h="732154">
                  <a:moveTo>
                    <a:pt x="366064" y="732068"/>
                  </a:moveTo>
                  <a:lnTo>
                    <a:pt x="320152" y="729215"/>
                  </a:lnTo>
                  <a:lnTo>
                    <a:pt x="275939" y="720887"/>
                  </a:lnTo>
                  <a:lnTo>
                    <a:pt x="233770" y="707425"/>
                  </a:lnTo>
                  <a:lnTo>
                    <a:pt x="193988" y="689173"/>
                  </a:lnTo>
                  <a:lnTo>
                    <a:pt x="156936" y="666475"/>
                  </a:lnTo>
                  <a:lnTo>
                    <a:pt x="122958" y="639675"/>
                  </a:lnTo>
                  <a:lnTo>
                    <a:pt x="92396" y="609115"/>
                  </a:lnTo>
                  <a:lnTo>
                    <a:pt x="65594" y="575139"/>
                  </a:lnTo>
                  <a:lnTo>
                    <a:pt x="42895" y="538090"/>
                  </a:lnTo>
                  <a:lnTo>
                    <a:pt x="24643" y="498311"/>
                  </a:lnTo>
                  <a:lnTo>
                    <a:pt x="11181" y="456147"/>
                  </a:lnTo>
                  <a:lnTo>
                    <a:pt x="2852" y="411940"/>
                  </a:lnTo>
                  <a:lnTo>
                    <a:pt x="0" y="366034"/>
                  </a:lnTo>
                  <a:lnTo>
                    <a:pt x="2852" y="320128"/>
                  </a:lnTo>
                  <a:lnTo>
                    <a:pt x="11181" y="275921"/>
                  </a:lnTo>
                  <a:lnTo>
                    <a:pt x="24643" y="233756"/>
                  </a:lnTo>
                  <a:lnTo>
                    <a:pt x="42895" y="193978"/>
                  </a:lnTo>
                  <a:lnTo>
                    <a:pt x="65594" y="156929"/>
                  </a:lnTo>
                  <a:lnTo>
                    <a:pt x="92396" y="122953"/>
                  </a:lnTo>
                  <a:lnTo>
                    <a:pt x="122958" y="92393"/>
                  </a:lnTo>
                  <a:lnTo>
                    <a:pt x="156936" y="65592"/>
                  </a:lnTo>
                  <a:lnTo>
                    <a:pt x="193988" y="42894"/>
                  </a:lnTo>
                  <a:lnTo>
                    <a:pt x="233770" y="24643"/>
                  </a:lnTo>
                  <a:lnTo>
                    <a:pt x="275939" y="11181"/>
                  </a:lnTo>
                  <a:lnTo>
                    <a:pt x="320152" y="2852"/>
                  </a:lnTo>
                  <a:lnTo>
                    <a:pt x="366064" y="0"/>
                  </a:lnTo>
                  <a:lnTo>
                    <a:pt x="411971" y="2852"/>
                  </a:lnTo>
                  <a:lnTo>
                    <a:pt x="456178" y="11181"/>
                  </a:lnTo>
                  <a:lnTo>
                    <a:pt x="498342" y="24643"/>
                  </a:lnTo>
                  <a:lnTo>
                    <a:pt x="538120" y="42894"/>
                  </a:lnTo>
                  <a:lnTo>
                    <a:pt x="575169" y="65592"/>
                  </a:lnTo>
                  <a:lnTo>
                    <a:pt x="609145" y="92393"/>
                  </a:lnTo>
                  <a:lnTo>
                    <a:pt x="639705" y="122953"/>
                  </a:lnTo>
                  <a:lnTo>
                    <a:pt x="666506" y="156929"/>
                  </a:lnTo>
                  <a:lnTo>
                    <a:pt x="689204" y="193978"/>
                  </a:lnTo>
                  <a:lnTo>
                    <a:pt x="707455" y="233756"/>
                  </a:lnTo>
                  <a:lnTo>
                    <a:pt x="720917" y="275921"/>
                  </a:lnTo>
                  <a:lnTo>
                    <a:pt x="729246" y="320128"/>
                  </a:lnTo>
                  <a:lnTo>
                    <a:pt x="732099" y="366034"/>
                  </a:lnTo>
                  <a:lnTo>
                    <a:pt x="729246" y="411940"/>
                  </a:lnTo>
                  <a:lnTo>
                    <a:pt x="720917" y="456147"/>
                  </a:lnTo>
                  <a:lnTo>
                    <a:pt x="707455" y="498311"/>
                  </a:lnTo>
                  <a:lnTo>
                    <a:pt x="689204" y="538090"/>
                  </a:lnTo>
                  <a:lnTo>
                    <a:pt x="666506" y="575139"/>
                  </a:lnTo>
                  <a:lnTo>
                    <a:pt x="639705" y="609115"/>
                  </a:lnTo>
                  <a:lnTo>
                    <a:pt x="609145" y="639675"/>
                  </a:lnTo>
                  <a:lnTo>
                    <a:pt x="575169" y="666475"/>
                  </a:lnTo>
                  <a:lnTo>
                    <a:pt x="538120" y="689173"/>
                  </a:lnTo>
                  <a:lnTo>
                    <a:pt x="498342" y="707425"/>
                  </a:lnTo>
                  <a:lnTo>
                    <a:pt x="456178" y="720887"/>
                  </a:lnTo>
                  <a:lnTo>
                    <a:pt x="411971" y="729215"/>
                  </a:lnTo>
                  <a:lnTo>
                    <a:pt x="366064" y="732068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6795" y="5966977"/>
              <a:ext cx="329372" cy="41168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702714" y="6722526"/>
            <a:ext cx="4815840" cy="2115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60">
                <a:solidFill>
                  <a:srgbClr val="262525"/>
                </a:solidFill>
                <a:latin typeface="Garamond"/>
                <a:cs typeface="Garamond"/>
              </a:rPr>
              <a:t>Maintenance</a:t>
            </a:r>
            <a:r>
              <a:rPr dirty="0" sz="3000" spc="-7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000" spc="45">
                <a:solidFill>
                  <a:srgbClr val="262525"/>
                </a:solidFill>
                <a:latin typeface="Garamond"/>
                <a:cs typeface="Garamond"/>
              </a:rPr>
              <a:t>Logs</a:t>
            </a:r>
            <a:endParaRPr sz="3000">
              <a:latin typeface="Garamond"/>
              <a:cs typeface="Garamond"/>
            </a:endParaRPr>
          </a:p>
          <a:p>
            <a:pPr marL="12700" marR="5080">
              <a:lnSpc>
                <a:spcPct val="135100"/>
              </a:lnSpc>
              <a:spcBef>
                <a:spcPts val="850"/>
              </a:spcBef>
            </a:pP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4" b="1">
                <a:solidFill>
                  <a:srgbClr val="262525"/>
                </a:solidFill>
                <a:latin typeface="Verdana"/>
                <a:cs typeface="Verdana"/>
              </a:rPr>
              <a:t>MaintenanceLogs</a:t>
            </a:r>
            <a:r>
              <a:rPr dirty="0" sz="185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50">
                <a:solidFill>
                  <a:srgbClr val="262525"/>
                </a:solidFill>
                <a:latin typeface="Century Gothic"/>
                <a:cs typeface="Century Gothic"/>
              </a:rPr>
              <a:t>table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16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now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versatile,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used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both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train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bus </a:t>
            </a:r>
            <a:r>
              <a:rPr dirty="0" sz="1850" spc="-60">
                <a:solidFill>
                  <a:srgbClr val="262525"/>
                </a:solidFill>
                <a:latin typeface="Century Gothic"/>
                <a:cs typeface="Century Gothic"/>
              </a:rPr>
              <a:t>upkeep.</a:t>
            </a:r>
            <a:r>
              <a:rPr dirty="0" sz="18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VehicleType</a:t>
            </a:r>
            <a:r>
              <a:rPr dirty="0" sz="18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50">
                <a:solidFill>
                  <a:srgbClr val="262525"/>
                </a:solidFill>
                <a:latin typeface="Century Gothic"/>
                <a:cs typeface="Century Gothic"/>
              </a:rPr>
              <a:t>column</a:t>
            </a:r>
            <a:r>
              <a:rPr dirty="0" sz="18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(Train/Bus) 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distinguishes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60">
                <a:solidFill>
                  <a:srgbClr val="262525"/>
                </a:solidFill>
                <a:latin typeface="Century Gothic"/>
                <a:cs typeface="Century Gothic"/>
              </a:rPr>
              <a:t>between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modes.</a:t>
            </a:r>
            <a:endParaRPr sz="1850">
              <a:latin typeface="Century Gothic"/>
              <a:cs typeface="Century Gothic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2065048" y="5548610"/>
            <a:ext cx="5374005" cy="4070985"/>
            <a:chOff x="12065048" y="5548610"/>
            <a:chExt cx="5374005" cy="4070985"/>
          </a:xfrm>
        </p:grpSpPr>
        <p:sp>
          <p:nvSpPr>
            <p:cNvPr id="18" name="object 18" descr=""/>
            <p:cNvSpPr/>
            <p:nvPr/>
          </p:nvSpPr>
          <p:spPr>
            <a:xfrm>
              <a:off x="12069804" y="5553364"/>
              <a:ext cx="5364480" cy="4062729"/>
            </a:xfrm>
            <a:custGeom>
              <a:avLst/>
              <a:gdLst/>
              <a:ahLst/>
              <a:cxnLst/>
              <a:rect l="l" t="t" r="r" b="b"/>
              <a:pathLst>
                <a:path w="5364480" h="4062729">
                  <a:moveTo>
                    <a:pt x="5261518" y="4062221"/>
                  </a:moveTo>
                  <a:lnTo>
                    <a:pt x="102595" y="4062221"/>
                  </a:lnTo>
                  <a:lnTo>
                    <a:pt x="62647" y="4054178"/>
                  </a:lnTo>
                  <a:lnTo>
                    <a:pt x="30038" y="4032233"/>
                  </a:lnTo>
                  <a:lnTo>
                    <a:pt x="8058" y="3999663"/>
                  </a:lnTo>
                  <a:lnTo>
                    <a:pt x="0" y="3959748"/>
                  </a:lnTo>
                  <a:lnTo>
                    <a:pt x="0" y="102504"/>
                  </a:lnTo>
                  <a:lnTo>
                    <a:pt x="8058" y="62622"/>
                  </a:lnTo>
                  <a:lnTo>
                    <a:pt x="30038" y="30038"/>
                  </a:lnTo>
                  <a:lnTo>
                    <a:pt x="62647" y="8061"/>
                  </a:lnTo>
                  <a:lnTo>
                    <a:pt x="102595" y="0"/>
                  </a:lnTo>
                  <a:lnTo>
                    <a:pt x="5261518" y="0"/>
                  </a:lnTo>
                  <a:lnTo>
                    <a:pt x="5301453" y="8061"/>
                  </a:lnTo>
                  <a:lnTo>
                    <a:pt x="5334064" y="30038"/>
                  </a:lnTo>
                  <a:lnTo>
                    <a:pt x="5356051" y="62622"/>
                  </a:lnTo>
                  <a:lnTo>
                    <a:pt x="5364113" y="102504"/>
                  </a:lnTo>
                  <a:lnTo>
                    <a:pt x="5364113" y="3959748"/>
                  </a:lnTo>
                  <a:lnTo>
                    <a:pt x="5356025" y="3999663"/>
                  </a:lnTo>
                  <a:lnTo>
                    <a:pt x="5334013" y="4032233"/>
                  </a:lnTo>
                  <a:lnTo>
                    <a:pt x="5301389" y="4054178"/>
                  </a:lnTo>
                  <a:lnTo>
                    <a:pt x="5261518" y="4062221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065048" y="5548610"/>
              <a:ext cx="5374005" cy="4070985"/>
            </a:xfrm>
            <a:custGeom>
              <a:avLst/>
              <a:gdLst/>
              <a:ahLst/>
              <a:cxnLst/>
              <a:rect l="l" t="t" r="r" b="b"/>
              <a:pathLst>
                <a:path w="5374005" h="4070984">
                  <a:moveTo>
                    <a:pt x="107351" y="4070607"/>
                  </a:moveTo>
                  <a:lnTo>
                    <a:pt x="101626" y="4070607"/>
                  </a:lnTo>
                  <a:lnTo>
                    <a:pt x="65541" y="4063334"/>
                  </a:lnTo>
                  <a:lnTo>
                    <a:pt x="31421" y="4040351"/>
                  </a:lnTo>
                  <a:lnTo>
                    <a:pt x="8429" y="4006258"/>
                  </a:lnTo>
                  <a:lnTo>
                    <a:pt x="0" y="3964502"/>
                  </a:lnTo>
                  <a:lnTo>
                    <a:pt x="0" y="107258"/>
                  </a:lnTo>
                  <a:lnTo>
                    <a:pt x="8429" y="65501"/>
                  </a:lnTo>
                  <a:lnTo>
                    <a:pt x="31421" y="31409"/>
                  </a:lnTo>
                  <a:lnTo>
                    <a:pt x="65541" y="8426"/>
                  </a:lnTo>
                  <a:lnTo>
                    <a:pt x="107351" y="0"/>
                  </a:lnTo>
                  <a:lnTo>
                    <a:pt x="5266273" y="0"/>
                  </a:lnTo>
                  <a:lnTo>
                    <a:pt x="5266273" y="4754"/>
                  </a:lnTo>
                  <a:lnTo>
                    <a:pt x="107351" y="4754"/>
                  </a:lnTo>
                  <a:lnTo>
                    <a:pt x="107351" y="9539"/>
                  </a:lnTo>
                  <a:lnTo>
                    <a:pt x="69278" y="17212"/>
                  </a:lnTo>
                  <a:lnTo>
                    <a:pt x="38177" y="38145"/>
                  </a:lnTo>
                  <a:lnTo>
                    <a:pt x="17203" y="69204"/>
                  </a:lnTo>
                  <a:lnTo>
                    <a:pt x="9510" y="107258"/>
                  </a:lnTo>
                  <a:lnTo>
                    <a:pt x="9510" y="3964502"/>
                  </a:lnTo>
                  <a:lnTo>
                    <a:pt x="17203" y="4002556"/>
                  </a:lnTo>
                  <a:lnTo>
                    <a:pt x="38177" y="4033615"/>
                  </a:lnTo>
                  <a:lnTo>
                    <a:pt x="69278" y="4054547"/>
                  </a:lnTo>
                  <a:lnTo>
                    <a:pt x="107351" y="4062221"/>
                  </a:lnTo>
                  <a:lnTo>
                    <a:pt x="5309736" y="4062221"/>
                  </a:lnTo>
                  <a:lnTo>
                    <a:pt x="5308083" y="4063334"/>
                  </a:lnTo>
                  <a:lnTo>
                    <a:pt x="5290016" y="4066975"/>
                  </a:lnTo>
                  <a:lnTo>
                    <a:pt x="107351" y="4066975"/>
                  </a:lnTo>
                  <a:lnTo>
                    <a:pt x="107351" y="4070607"/>
                  </a:lnTo>
                  <a:close/>
                </a:path>
                <a:path w="5374005" h="4070984">
                  <a:moveTo>
                    <a:pt x="5309736" y="4062221"/>
                  </a:moveTo>
                  <a:lnTo>
                    <a:pt x="5266273" y="4062221"/>
                  </a:lnTo>
                  <a:lnTo>
                    <a:pt x="5304342" y="4054547"/>
                  </a:lnTo>
                  <a:lnTo>
                    <a:pt x="5335433" y="4033615"/>
                  </a:lnTo>
                  <a:lnTo>
                    <a:pt x="5356396" y="4002556"/>
                  </a:lnTo>
                  <a:lnTo>
                    <a:pt x="5364084" y="3964502"/>
                  </a:lnTo>
                  <a:lnTo>
                    <a:pt x="5364084" y="107258"/>
                  </a:lnTo>
                  <a:lnTo>
                    <a:pt x="5356396" y="69204"/>
                  </a:lnTo>
                  <a:lnTo>
                    <a:pt x="5335433" y="38145"/>
                  </a:lnTo>
                  <a:lnTo>
                    <a:pt x="5304342" y="17212"/>
                  </a:lnTo>
                  <a:lnTo>
                    <a:pt x="5266273" y="9539"/>
                  </a:lnTo>
                  <a:lnTo>
                    <a:pt x="107351" y="9539"/>
                  </a:lnTo>
                  <a:lnTo>
                    <a:pt x="107351" y="4754"/>
                  </a:lnTo>
                  <a:lnTo>
                    <a:pt x="5266273" y="4754"/>
                  </a:lnTo>
                  <a:lnTo>
                    <a:pt x="5266273" y="0"/>
                  </a:lnTo>
                  <a:lnTo>
                    <a:pt x="5308044" y="8426"/>
                  </a:lnTo>
                  <a:lnTo>
                    <a:pt x="5342169" y="31409"/>
                  </a:lnTo>
                  <a:lnTo>
                    <a:pt x="5365183" y="65501"/>
                  </a:lnTo>
                  <a:lnTo>
                    <a:pt x="5373582" y="107258"/>
                  </a:lnTo>
                  <a:lnTo>
                    <a:pt x="5373582" y="3964502"/>
                  </a:lnTo>
                  <a:lnTo>
                    <a:pt x="5365196" y="4006258"/>
                  </a:lnTo>
                  <a:lnTo>
                    <a:pt x="5342203" y="4040351"/>
                  </a:lnTo>
                  <a:lnTo>
                    <a:pt x="5309736" y="4062221"/>
                  </a:lnTo>
                  <a:close/>
                </a:path>
                <a:path w="5374005" h="4070984">
                  <a:moveTo>
                    <a:pt x="5266273" y="4070607"/>
                  </a:moveTo>
                  <a:lnTo>
                    <a:pt x="107351" y="4070607"/>
                  </a:lnTo>
                  <a:lnTo>
                    <a:pt x="107351" y="4066975"/>
                  </a:lnTo>
                  <a:lnTo>
                    <a:pt x="5266273" y="4066975"/>
                  </a:lnTo>
                  <a:lnTo>
                    <a:pt x="5266273" y="4070607"/>
                  </a:lnTo>
                  <a:close/>
                </a:path>
                <a:path w="5374005" h="4070984">
                  <a:moveTo>
                    <a:pt x="5271998" y="4070607"/>
                  </a:moveTo>
                  <a:lnTo>
                    <a:pt x="5266273" y="4070607"/>
                  </a:lnTo>
                  <a:lnTo>
                    <a:pt x="5266273" y="4066975"/>
                  </a:lnTo>
                  <a:lnTo>
                    <a:pt x="5290016" y="4066975"/>
                  </a:lnTo>
                  <a:lnTo>
                    <a:pt x="5271998" y="407060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323276" y="5806836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5" h="732154">
                  <a:moveTo>
                    <a:pt x="366034" y="732068"/>
                  </a:moveTo>
                  <a:lnTo>
                    <a:pt x="320128" y="729215"/>
                  </a:lnTo>
                  <a:lnTo>
                    <a:pt x="275921" y="720887"/>
                  </a:lnTo>
                  <a:lnTo>
                    <a:pt x="233756" y="707425"/>
                  </a:lnTo>
                  <a:lnTo>
                    <a:pt x="193978" y="689173"/>
                  </a:lnTo>
                  <a:lnTo>
                    <a:pt x="156929" y="666475"/>
                  </a:lnTo>
                  <a:lnTo>
                    <a:pt x="122953" y="639675"/>
                  </a:lnTo>
                  <a:lnTo>
                    <a:pt x="92393" y="609115"/>
                  </a:lnTo>
                  <a:lnTo>
                    <a:pt x="65592" y="575139"/>
                  </a:lnTo>
                  <a:lnTo>
                    <a:pt x="42894" y="538090"/>
                  </a:lnTo>
                  <a:lnTo>
                    <a:pt x="24643" y="498311"/>
                  </a:lnTo>
                  <a:lnTo>
                    <a:pt x="11181" y="456147"/>
                  </a:lnTo>
                  <a:lnTo>
                    <a:pt x="2852" y="411940"/>
                  </a:lnTo>
                  <a:lnTo>
                    <a:pt x="0" y="366034"/>
                  </a:lnTo>
                  <a:lnTo>
                    <a:pt x="2852" y="320128"/>
                  </a:lnTo>
                  <a:lnTo>
                    <a:pt x="11181" y="275921"/>
                  </a:lnTo>
                  <a:lnTo>
                    <a:pt x="24643" y="233756"/>
                  </a:lnTo>
                  <a:lnTo>
                    <a:pt x="42894" y="193978"/>
                  </a:lnTo>
                  <a:lnTo>
                    <a:pt x="65592" y="156929"/>
                  </a:lnTo>
                  <a:lnTo>
                    <a:pt x="92393" y="122953"/>
                  </a:lnTo>
                  <a:lnTo>
                    <a:pt x="122953" y="92393"/>
                  </a:lnTo>
                  <a:lnTo>
                    <a:pt x="156929" y="65592"/>
                  </a:lnTo>
                  <a:lnTo>
                    <a:pt x="193978" y="42894"/>
                  </a:lnTo>
                  <a:lnTo>
                    <a:pt x="233756" y="24643"/>
                  </a:lnTo>
                  <a:lnTo>
                    <a:pt x="275921" y="11181"/>
                  </a:lnTo>
                  <a:lnTo>
                    <a:pt x="320128" y="2852"/>
                  </a:lnTo>
                  <a:lnTo>
                    <a:pt x="366034" y="0"/>
                  </a:lnTo>
                  <a:lnTo>
                    <a:pt x="411940" y="2852"/>
                  </a:lnTo>
                  <a:lnTo>
                    <a:pt x="456147" y="11181"/>
                  </a:lnTo>
                  <a:lnTo>
                    <a:pt x="498311" y="24643"/>
                  </a:lnTo>
                  <a:lnTo>
                    <a:pt x="538090" y="42894"/>
                  </a:lnTo>
                  <a:lnTo>
                    <a:pt x="575139" y="65592"/>
                  </a:lnTo>
                  <a:lnTo>
                    <a:pt x="609115" y="92393"/>
                  </a:lnTo>
                  <a:lnTo>
                    <a:pt x="639675" y="122953"/>
                  </a:lnTo>
                  <a:lnTo>
                    <a:pt x="666475" y="156929"/>
                  </a:lnTo>
                  <a:lnTo>
                    <a:pt x="689173" y="193978"/>
                  </a:lnTo>
                  <a:lnTo>
                    <a:pt x="707425" y="233756"/>
                  </a:lnTo>
                  <a:lnTo>
                    <a:pt x="720887" y="275921"/>
                  </a:lnTo>
                  <a:lnTo>
                    <a:pt x="729215" y="320128"/>
                  </a:lnTo>
                  <a:lnTo>
                    <a:pt x="732068" y="366034"/>
                  </a:lnTo>
                  <a:lnTo>
                    <a:pt x="729215" y="411940"/>
                  </a:lnTo>
                  <a:lnTo>
                    <a:pt x="720887" y="456147"/>
                  </a:lnTo>
                  <a:lnTo>
                    <a:pt x="707425" y="498311"/>
                  </a:lnTo>
                  <a:lnTo>
                    <a:pt x="689173" y="538090"/>
                  </a:lnTo>
                  <a:lnTo>
                    <a:pt x="666475" y="575139"/>
                  </a:lnTo>
                  <a:lnTo>
                    <a:pt x="639675" y="609115"/>
                  </a:lnTo>
                  <a:lnTo>
                    <a:pt x="609115" y="639675"/>
                  </a:lnTo>
                  <a:lnTo>
                    <a:pt x="575139" y="666475"/>
                  </a:lnTo>
                  <a:lnTo>
                    <a:pt x="538090" y="689173"/>
                  </a:lnTo>
                  <a:lnTo>
                    <a:pt x="498311" y="707425"/>
                  </a:lnTo>
                  <a:lnTo>
                    <a:pt x="456147" y="720887"/>
                  </a:lnTo>
                  <a:lnTo>
                    <a:pt x="411940" y="729215"/>
                  </a:lnTo>
                  <a:lnTo>
                    <a:pt x="366034" y="732068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4627" y="5966977"/>
              <a:ext cx="329372" cy="411684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2310577" y="6722526"/>
            <a:ext cx="4683760" cy="2115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4">
                <a:solidFill>
                  <a:srgbClr val="262525"/>
                </a:solidFill>
                <a:latin typeface="Garamond"/>
                <a:cs typeface="Garamond"/>
              </a:rPr>
              <a:t>Cargo</a:t>
            </a:r>
            <a:r>
              <a:rPr dirty="0" sz="3000" spc="-12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000">
                <a:solidFill>
                  <a:srgbClr val="262525"/>
                </a:solidFill>
                <a:latin typeface="Garamond"/>
                <a:cs typeface="Garamond"/>
              </a:rPr>
              <a:t>&amp;</a:t>
            </a:r>
            <a:r>
              <a:rPr dirty="0" sz="3000" spc="-12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000" spc="114">
                <a:solidFill>
                  <a:srgbClr val="262525"/>
                </a:solidFill>
                <a:latin typeface="Garamond"/>
                <a:cs typeface="Garamond"/>
              </a:rPr>
              <a:t>Parcels</a:t>
            </a:r>
            <a:endParaRPr sz="3000">
              <a:latin typeface="Garamond"/>
              <a:cs typeface="Garamond"/>
            </a:endParaRPr>
          </a:p>
          <a:p>
            <a:pPr algn="just" marL="12700" marR="5080">
              <a:lnSpc>
                <a:spcPct val="135100"/>
              </a:lnSpc>
              <a:spcBef>
                <a:spcPts val="850"/>
              </a:spcBef>
            </a:pPr>
            <a:r>
              <a:rPr dirty="0" sz="1850" spc="85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4" b="1">
                <a:solidFill>
                  <a:srgbClr val="262525"/>
                </a:solidFill>
                <a:latin typeface="Verdana"/>
                <a:cs typeface="Verdana"/>
              </a:rPr>
              <a:t>Parcels</a:t>
            </a:r>
            <a:r>
              <a:rPr dirty="0" sz="1850" spc="-4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30" b="1">
                <a:solidFill>
                  <a:srgbClr val="262525"/>
                </a:solidFill>
                <a:latin typeface="Verdana"/>
                <a:cs typeface="Verdana"/>
              </a:rPr>
              <a:t>FreightBookings</a:t>
            </a:r>
            <a:r>
              <a:rPr dirty="0" sz="1850" spc="-3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tables </a:t>
            </a:r>
            <a:r>
              <a:rPr dirty="0" sz="1850" spc="-70">
                <a:solidFill>
                  <a:srgbClr val="262525"/>
                </a:solidFill>
                <a:latin typeface="Century Gothic"/>
                <a:cs typeface="Century Gothic"/>
              </a:rPr>
              <a:t>have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80">
                <a:solidFill>
                  <a:srgbClr val="262525"/>
                </a:solidFill>
                <a:latin typeface="Century Gothic"/>
                <a:cs typeface="Century Gothic"/>
              </a:rPr>
              <a:t>been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40">
                <a:solidFill>
                  <a:srgbClr val="007DBD"/>
                </a:solidFill>
                <a:latin typeface="Century Gothic"/>
                <a:cs typeface="Century Gothic"/>
              </a:rPr>
              <a:t>extended</a:t>
            </a:r>
            <a:r>
              <a:rPr dirty="0" sz="1850" spc="-2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efficiently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handle </a:t>
            </a:r>
            <a:r>
              <a:rPr dirty="0" sz="1850" spc="-75">
                <a:solidFill>
                  <a:srgbClr val="262525"/>
                </a:solidFill>
                <a:latin typeface="Century Gothic"/>
                <a:cs typeface="Century Gothic"/>
              </a:rPr>
              <a:t>cargo</a:t>
            </a:r>
            <a:r>
              <a:rPr dirty="0" sz="18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60">
                <a:solidFill>
                  <a:srgbClr val="262525"/>
                </a:solidFill>
                <a:latin typeface="Century Gothic"/>
                <a:cs typeface="Century Gothic"/>
              </a:rPr>
              <a:t>parcel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services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carried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by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bus, </a:t>
            </a: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expanding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logistical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 capabilities.</a:t>
            </a:r>
            <a:endParaRPr sz="18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315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10"/>
              </a:spcBef>
            </a:pPr>
            <a:r>
              <a:rPr dirty="0" sz="5800" spc="55"/>
              <a:t>Key</a:t>
            </a:r>
            <a:r>
              <a:rPr dirty="0" sz="5800" spc="-225"/>
              <a:t> </a:t>
            </a:r>
            <a:r>
              <a:rPr dirty="0" sz="5800" spc="275"/>
              <a:t>Features</a:t>
            </a:r>
            <a:r>
              <a:rPr dirty="0" sz="5800" spc="-225"/>
              <a:t> </a:t>
            </a:r>
            <a:r>
              <a:rPr dirty="0" sz="5800"/>
              <a:t>&amp;</a:t>
            </a:r>
            <a:r>
              <a:rPr dirty="0" sz="5800" spc="-225"/>
              <a:t> </a:t>
            </a:r>
            <a:r>
              <a:rPr dirty="0" sz="5800" spc="250"/>
              <a:t>Functionalities</a:t>
            </a:r>
            <a:endParaRPr sz="5800"/>
          </a:p>
        </p:txBody>
      </p:sp>
      <p:sp>
        <p:nvSpPr>
          <p:cNvPr id="3" name="object 3" descr=""/>
          <p:cNvSpPr txBox="1"/>
          <p:nvPr/>
        </p:nvSpPr>
        <p:spPr>
          <a:xfrm>
            <a:off x="979536" y="2287253"/>
            <a:ext cx="16091535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integrated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introduces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35">
                <a:solidFill>
                  <a:srgbClr val="262525"/>
                </a:solidFill>
                <a:latin typeface="Century Gothic"/>
                <a:cs typeface="Century Gothic"/>
              </a:rPr>
              <a:t>advanced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features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designed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14">
                <a:solidFill>
                  <a:srgbClr val="262525"/>
                </a:solidFill>
                <a:latin typeface="Century Gothic"/>
                <a:cs typeface="Century Gothic"/>
              </a:rPr>
              <a:t>enhance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0">
                <a:solidFill>
                  <a:srgbClr val="262525"/>
                </a:solidFill>
                <a:latin typeface="Century Gothic"/>
                <a:cs typeface="Century Gothic"/>
              </a:rPr>
              <a:t>user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experience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effectiveness.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3874" y="4079815"/>
            <a:ext cx="443992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56360">
              <a:lnSpc>
                <a:spcPct val="100000"/>
              </a:lnSpc>
              <a:spcBef>
                <a:spcPts val="125"/>
              </a:spcBef>
            </a:pPr>
            <a:r>
              <a:rPr dirty="0" sz="2850" spc="120">
                <a:solidFill>
                  <a:srgbClr val="262525"/>
                </a:solidFill>
                <a:latin typeface="Garamond"/>
                <a:cs typeface="Garamond"/>
              </a:rPr>
              <a:t>Real-</a:t>
            </a:r>
            <a:r>
              <a:rPr dirty="0" sz="2850" spc="125">
                <a:solidFill>
                  <a:srgbClr val="262525"/>
                </a:solidFill>
                <a:latin typeface="Garamond"/>
                <a:cs typeface="Garamond"/>
              </a:rPr>
              <a:t>Time</a:t>
            </a:r>
            <a:r>
              <a:rPr dirty="0" sz="285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14">
                <a:solidFill>
                  <a:srgbClr val="262525"/>
                </a:solidFill>
                <a:latin typeface="Garamond"/>
                <a:cs typeface="Garamond"/>
              </a:rPr>
              <a:t>Tracking</a:t>
            </a:r>
            <a:endParaRPr sz="2850">
              <a:latin typeface="Garamond"/>
              <a:cs typeface="Garamond"/>
            </a:endParaRPr>
          </a:p>
          <a:p>
            <a:pPr marL="214629" marR="5080" indent="-202565">
              <a:lnSpc>
                <a:spcPct val="136600"/>
              </a:lnSpc>
              <a:spcBef>
                <a:spcPts val="955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View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locations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estimated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arrival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times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informed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travel.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290828" y="3652082"/>
            <a:ext cx="5706745" cy="5706745"/>
            <a:chOff x="6290828" y="3652082"/>
            <a:chExt cx="5706745" cy="570674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5727" y="5392341"/>
              <a:ext cx="398718" cy="49825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984349" y="3474512"/>
            <a:ext cx="5173345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55">
                <a:solidFill>
                  <a:srgbClr val="262525"/>
                </a:solidFill>
                <a:latin typeface="Garamond"/>
                <a:cs typeface="Garamond"/>
              </a:rPr>
              <a:t>Seamless</a:t>
            </a:r>
            <a:r>
              <a:rPr dirty="0" sz="2850" spc="-5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20">
                <a:solidFill>
                  <a:srgbClr val="262525"/>
                </a:solidFill>
                <a:latin typeface="Garamond"/>
                <a:cs typeface="Garamond"/>
              </a:rPr>
              <a:t>Transfers</a:t>
            </a:r>
            <a:endParaRPr sz="285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55"/>
              </a:spcBef>
            </a:pP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Automatically</a:t>
            </a:r>
            <a:r>
              <a:rPr dirty="0" sz="2150" spc="9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suggest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connections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smooth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train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arrivals.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290828" y="3652082"/>
            <a:ext cx="5706745" cy="5706745"/>
            <a:chOff x="6290828" y="3652082"/>
            <a:chExt cx="5706745" cy="570674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8507" y="4858493"/>
              <a:ext cx="398718" cy="49824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3796" y="6255989"/>
              <a:ext cx="398718" cy="498253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2551369" y="5442179"/>
            <a:ext cx="4705985" cy="1928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25">
                <a:solidFill>
                  <a:srgbClr val="262525"/>
                </a:solidFill>
                <a:latin typeface="Garamond"/>
                <a:cs typeface="Garamond"/>
              </a:rPr>
              <a:t>Dynamic</a:t>
            </a:r>
            <a:r>
              <a:rPr dirty="0" sz="28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20">
                <a:solidFill>
                  <a:srgbClr val="262525"/>
                </a:solidFill>
                <a:latin typeface="Garamond"/>
                <a:cs typeface="Garamond"/>
              </a:rPr>
              <a:t>Pricing</a:t>
            </a:r>
            <a:endParaRPr sz="285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55"/>
              </a:spcBef>
            </a:pP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Implement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fare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0">
                <a:solidFill>
                  <a:srgbClr val="262525"/>
                </a:solidFill>
                <a:latin typeface="Century Gothic"/>
                <a:cs typeface="Century Gothic"/>
              </a:rPr>
              <a:t>rules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based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on </a:t>
            </a:r>
            <a:r>
              <a:rPr dirty="0" sz="2150" spc="-130">
                <a:solidFill>
                  <a:srgbClr val="262525"/>
                </a:solidFill>
                <a:latin typeface="Century Gothic"/>
                <a:cs typeface="Century Gothic"/>
              </a:rPr>
              <a:t>demand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bus type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optimized revenue.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984349" y="7863480"/>
            <a:ext cx="5248275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60">
                <a:solidFill>
                  <a:srgbClr val="262525"/>
                </a:solidFill>
                <a:latin typeface="Garamond"/>
                <a:cs typeface="Garamond"/>
              </a:rPr>
              <a:t>Maintenance</a:t>
            </a:r>
            <a:r>
              <a:rPr dirty="0" sz="28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05">
                <a:solidFill>
                  <a:srgbClr val="262525"/>
                </a:solidFill>
                <a:latin typeface="Garamond"/>
                <a:cs typeface="Garamond"/>
              </a:rPr>
              <a:t>Alerts</a:t>
            </a:r>
            <a:endParaRPr sz="285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55"/>
              </a:spcBef>
            </a:pPr>
            <a:r>
              <a:rPr dirty="0" sz="2150" spc="-80">
                <a:solidFill>
                  <a:srgbClr val="262525"/>
                </a:solidFill>
                <a:latin typeface="Century Gothic"/>
                <a:cs typeface="Century Gothic"/>
              </a:rPr>
              <a:t>Automated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scheduling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bus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servicing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based</a:t>
            </a:r>
            <a:r>
              <a:rPr dirty="0" sz="2150" spc="-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80">
                <a:solidFill>
                  <a:srgbClr val="262525"/>
                </a:solidFill>
                <a:latin typeface="Century Gothic"/>
                <a:cs typeface="Century Gothic"/>
              </a:rPr>
              <a:t>mileage</a:t>
            </a:r>
            <a:r>
              <a:rPr dirty="0" sz="21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usage.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290828" y="3652082"/>
            <a:ext cx="5706745" cy="5706745"/>
            <a:chOff x="6290828" y="3652082"/>
            <a:chExt cx="5706745" cy="5706745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8507" y="7653497"/>
              <a:ext cx="398718" cy="498253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811783" y="7258025"/>
            <a:ext cx="449199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798830">
              <a:lnSpc>
                <a:spcPct val="100000"/>
              </a:lnSpc>
              <a:spcBef>
                <a:spcPts val="125"/>
              </a:spcBef>
            </a:pPr>
            <a:r>
              <a:rPr dirty="0" sz="2850" spc="130">
                <a:solidFill>
                  <a:srgbClr val="262525"/>
                </a:solidFill>
                <a:latin typeface="Garamond"/>
                <a:cs typeface="Garamond"/>
              </a:rPr>
              <a:t>Centralized</a:t>
            </a:r>
            <a:r>
              <a:rPr dirty="0" sz="28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50" spc="120">
                <a:solidFill>
                  <a:srgbClr val="262525"/>
                </a:solidFill>
                <a:latin typeface="Garamond"/>
                <a:cs typeface="Garamond"/>
              </a:rPr>
              <a:t>Complaints</a:t>
            </a:r>
            <a:endParaRPr sz="2850">
              <a:latin typeface="Garamond"/>
              <a:cs typeface="Garamond"/>
            </a:endParaRPr>
          </a:p>
          <a:p>
            <a:pPr marL="707390" marR="5080" indent="-695325">
              <a:lnSpc>
                <a:spcPct val="136600"/>
              </a:lnSpc>
              <a:spcBef>
                <a:spcPts val="955"/>
              </a:spcBef>
            </a:pP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50">
                <a:solidFill>
                  <a:srgbClr val="262525"/>
                </a:solidFill>
                <a:latin typeface="Century Gothic"/>
                <a:cs typeface="Century Gothic"/>
              </a:rPr>
              <a:t>can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log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130">
                <a:solidFill>
                  <a:srgbClr val="262525"/>
                </a:solidFill>
                <a:latin typeface="Century Gothic"/>
                <a:cs typeface="Century Gothic"/>
              </a:rPr>
              <a:t>issues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any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transport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14">
                <a:solidFill>
                  <a:srgbClr val="262525"/>
                </a:solidFill>
                <a:latin typeface="Century Gothic"/>
                <a:cs typeface="Century Gothic"/>
              </a:rPr>
              <a:t>mode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in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one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80">
                <a:solidFill>
                  <a:srgbClr val="262525"/>
                </a:solidFill>
                <a:latin typeface="Century Gothic"/>
                <a:cs typeface="Century Gothic"/>
              </a:rPr>
              <a:t>place.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290828" y="3652082"/>
            <a:ext cx="5706745" cy="5706745"/>
            <a:chOff x="6290828" y="3652082"/>
            <a:chExt cx="5706745" cy="5706745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0828" y="3652082"/>
              <a:ext cx="5706209" cy="570622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5727" y="7119640"/>
              <a:ext cx="398718" cy="498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7997" y="2088672"/>
            <a:ext cx="8314110" cy="81983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703" y="401025"/>
            <a:ext cx="5179695" cy="577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95"/>
              <a:t>Data</a:t>
            </a:r>
            <a:r>
              <a:rPr dirty="0" sz="3600" spc="-125"/>
              <a:t> </a:t>
            </a:r>
            <a:r>
              <a:rPr dirty="0" sz="3600" spc="165"/>
              <a:t>Analysis</a:t>
            </a:r>
            <a:r>
              <a:rPr dirty="0" sz="3600" spc="-125"/>
              <a:t> </a:t>
            </a:r>
            <a:r>
              <a:rPr dirty="0" sz="3600"/>
              <a:t>&amp;</a:t>
            </a:r>
            <a:r>
              <a:rPr dirty="0" sz="3600" spc="-120"/>
              <a:t> </a:t>
            </a:r>
            <a:r>
              <a:rPr dirty="0" sz="3600" spc="155"/>
              <a:t>Reporting</a:t>
            </a:r>
            <a:endParaRPr sz="3600"/>
          </a:p>
        </p:txBody>
      </p:sp>
      <p:sp>
        <p:nvSpPr>
          <p:cNvPr id="4" name="object 4" descr=""/>
          <p:cNvSpPr/>
          <p:nvPr/>
        </p:nvSpPr>
        <p:spPr>
          <a:xfrm>
            <a:off x="653503" y="261098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28575"/>
                </a:lnTo>
                <a:lnTo>
                  <a:pt x="57150" y="32364"/>
                </a:lnTo>
                <a:lnTo>
                  <a:pt x="36009" y="56425"/>
                </a:lnTo>
                <a:lnTo>
                  <a:pt x="32364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3503" y="324426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28575"/>
                </a:lnTo>
                <a:lnTo>
                  <a:pt x="57150" y="32364"/>
                </a:lnTo>
                <a:lnTo>
                  <a:pt x="36009" y="56425"/>
                </a:lnTo>
                <a:lnTo>
                  <a:pt x="32364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3503" y="359639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28575"/>
                </a:lnTo>
                <a:lnTo>
                  <a:pt x="57150" y="32364"/>
                </a:lnTo>
                <a:lnTo>
                  <a:pt x="36009" y="56425"/>
                </a:lnTo>
                <a:lnTo>
                  <a:pt x="32364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3503" y="393899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50"/>
                </a:moveTo>
                <a:lnTo>
                  <a:pt x="24785" y="57150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4785"/>
                </a:lnTo>
                <a:lnTo>
                  <a:pt x="57150" y="28575"/>
                </a:lnTo>
                <a:lnTo>
                  <a:pt x="57150" y="32364"/>
                </a:lnTo>
                <a:lnTo>
                  <a:pt x="36009" y="56425"/>
                </a:lnTo>
                <a:lnTo>
                  <a:pt x="32364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02703" y="1381009"/>
            <a:ext cx="8158480" cy="2682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-20">
                <a:solidFill>
                  <a:srgbClr val="262525"/>
                </a:solidFill>
                <a:latin typeface="Century Gothic"/>
                <a:cs typeface="Century Gothic"/>
              </a:rPr>
              <a:t>Leveraging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20">
                <a:solidFill>
                  <a:srgbClr val="262525"/>
                </a:solidFill>
                <a:latin typeface="Century Gothic"/>
                <a:cs typeface="Century Gothic"/>
              </a:rPr>
              <a:t>power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50">
                <a:solidFill>
                  <a:srgbClr val="262525"/>
                </a:solidFill>
                <a:latin typeface="Century Gothic"/>
                <a:cs typeface="Century Gothic"/>
              </a:rPr>
              <a:t>SQL,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our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provides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80">
                <a:solidFill>
                  <a:srgbClr val="262525"/>
                </a:solidFill>
                <a:latin typeface="Century Gothic"/>
                <a:cs typeface="Century Gothic"/>
              </a:rPr>
              <a:t>deep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insights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45">
                <a:solidFill>
                  <a:srgbClr val="007DBD"/>
                </a:solidFill>
                <a:latin typeface="Century Gothic"/>
                <a:cs typeface="Century Gothic"/>
              </a:rPr>
              <a:t>data-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driven</a:t>
            </a:r>
            <a:r>
              <a:rPr dirty="0" sz="1350" spc="45">
                <a:solidFill>
                  <a:srgbClr val="007DBD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007DBD"/>
                </a:solidFill>
                <a:latin typeface="Century Gothic"/>
                <a:cs typeface="Century Gothic"/>
              </a:rPr>
              <a:t>decision-</a:t>
            </a:r>
            <a:r>
              <a:rPr dirty="0" sz="1350" spc="-10">
                <a:solidFill>
                  <a:srgbClr val="007DBD"/>
                </a:solidFill>
                <a:latin typeface="Century Gothic"/>
                <a:cs typeface="Century Gothic"/>
              </a:rPr>
              <a:t>making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.</a:t>
            </a:r>
            <a:endParaRPr sz="13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3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3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80">
                <a:latin typeface="Garamond"/>
                <a:cs typeface="Garamond"/>
              </a:rPr>
              <a:t>Leveraging</a:t>
            </a:r>
            <a:r>
              <a:rPr dirty="0" sz="1800" spc="-60">
                <a:latin typeface="Garamond"/>
                <a:cs typeface="Garamond"/>
              </a:rPr>
              <a:t> </a:t>
            </a:r>
            <a:r>
              <a:rPr dirty="0" sz="1800">
                <a:latin typeface="Garamond"/>
                <a:cs typeface="Garamond"/>
              </a:rPr>
              <a:t>SQL</a:t>
            </a:r>
            <a:r>
              <a:rPr dirty="0" sz="1800" spc="-60">
                <a:latin typeface="Garamond"/>
                <a:cs typeface="Garamond"/>
              </a:rPr>
              <a:t> </a:t>
            </a:r>
            <a:r>
              <a:rPr dirty="0" sz="1800" spc="45">
                <a:latin typeface="Garamond"/>
                <a:cs typeface="Garamond"/>
              </a:rPr>
              <a:t>Power</a:t>
            </a:r>
            <a:endParaRPr sz="1800">
              <a:latin typeface="Garamond"/>
              <a:cs typeface="Garamond"/>
            </a:endParaRPr>
          </a:p>
          <a:p>
            <a:pPr marL="219710" marR="5080">
              <a:lnSpc>
                <a:spcPct val="134300"/>
              </a:lnSpc>
              <a:spcBef>
                <a:spcPts val="1080"/>
              </a:spcBef>
            </a:pPr>
            <a:r>
              <a:rPr dirty="0" sz="1350" spc="-90" b="1">
                <a:solidFill>
                  <a:srgbClr val="262525"/>
                </a:solidFill>
                <a:latin typeface="Verdana"/>
                <a:cs typeface="Verdana"/>
              </a:rPr>
              <a:t>Stored</a:t>
            </a:r>
            <a:r>
              <a:rPr dirty="0" sz="1350" spc="-1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350" spc="-90" b="1">
                <a:solidFill>
                  <a:srgbClr val="262525"/>
                </a:solidFill>
                <a:latin typeface="Verdana"/>
                <a:cs typeface="Verdana"/>
              </a:rPr>
              <a:t>Procedures:</a:t>
            </a:r>
            <a:r>
              <a:rPr dirty="0" sz="1350" spc="-4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E.g.,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40">
                <a:solidFill>
                  <a:srgbClr val="262525"/>
                </a:solidFill>
                <a:latin typeface="Century Gothic"/>
                <a:cs typeface="Century Gothic"/>
              </a:rPr>
              <a:t>GetBusOccupancy(IN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BusID)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55">
                <a:solidFill>
                  <a:srgbClr val="262525"/>
                </a:solidFill>
                <a:latin typeface="Century Gothic"/>
                <a:cs typeface="Century Gothic"/>
              </a:rPr>
              <a:t>calculate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daily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20">
                <a:solidFill>
                  <a:srgbClr val="262525"/>
                </a:solidFill>
                <a:latin typeface="Century Gothic"/>
                <a:cs typeface="Century Gothic"/>
              </a:rPr>
              <a:t>revenue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9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3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passenger load.</a:t>
            </a:r>
            <a:endParaRPr sz="1350">
              <a:latin typeface="Century Gothic"/>
              <a:cs typeface="Century Gothic"/>
            </a:endParaRPr>
          </a:p>
          <a:p>
            <a:pPr marL="219710">
              <a:lnSpc>
                <a:spcPct val="100000"/>
              </a:lnSpc>
              <a:spcBef>
                <a:spcPts val="1195"/>
              </a:spcBef>
            </a:pPr>
            <a:r>
              <a:rPr dirty="0" sz="1350" spc="-95" b="1">
                <a:solidFill>
                  <a:srgbClr val="262525"/>
                </a:solidFill>
                <a:latin typeface="Verdana"/>
                <a:cs typeface="Verdana"/>
              </a:rPr>
              <a:t>Views:</a:t>
            </a:r>
            <a:r>
              <a:rPr dirty="0" sz="1350" spc="-4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E.g.,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PopularBusRoutes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quickly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identify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most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25">
                <a:solidFill>
                  <a:srgbClr val="262525"/>
                </a:solidFill>
                <a:latin typeface="Century Gothic"/>
                <a:cs typeface="Century Gothic"/>
              </a:rPr>
              <a:t>frequented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routes.</a:t>
            </a:r>
            <a:endParaRPr sz="1350">
              <a:latin typeface="Century Gothic"/>
              <a:cs typeface="Century Gothic"/>
            </a:endParaRPr>
          </a:p>
          <a:p>
            <a:pPr marL="219710">
              <a:lnSpc>
                <a:spcPct val="100000"/>
              </a:lnSpc>
              <a:spcBef>
                <a:spcPts val="1150"/>
              </a:spcBef>
            </a:pPr>
            <a:r>
              <a:rPr dirty="0" sz="1350" spc="-120" b="1">
                <a:solidFill>
                  <a:srgbClr val="262525"/>
                </a:solidFill>
                <a:latin typeface="Verdana"/>
                <a:cs typeface="Verdana"/>
              </a:rPr>
              <a:t>Window </a:t>
            </a:r>
            <a:r>
              <a:rPr dirty="0" sz="1350" spc="-90" b="1">
                <a:solidFill>
                  <a:srgbClr val="262525"/>
                </a:solidFill>
                <a:latin typeface="Verdana"/>
                <a:cs typeface="Verdana"/>
              </a:rPr>
              <a:t>Functions:</a:t>
            </a:r>
            <a:r>
              <a:rPr dirty="0" sz="1350" spc="-4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Used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rank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buses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by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their</a:t>
            </a:r>
            <a:r>
              <a:rPr dirty="0" sz="13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on-time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35">
                <a:solidFill>
                  <a:srgbClr val="262525"/>
                </a:solidFill>
                <a:latin typeface="Century Gothic"/>
                <a:cs typeface="Century Gothic"/>
              </a:rPr>
              <a:t>performance,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improving</a:t>
            </a:r>
            <a:r>
              <a:rPr dirty="0" sz="13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punctuality.</a:t>
            </a:r>
            <a:endParaRPr sz="1350">
              <a:latin typeface="Century Gothic"/>
              <a:cs typeface="Century Gothic"/>
            </a:endParaRPr>
          </a:p>
          <a:p>
            <a:pPr marL="219710">
              <a:lnSpc>
                <a:spcPct val="100000"/>
              </a:lnSpc>
              <a:spcBef>
                <a:spcPts val="1080"/>
              </a:spcBef>
            </a:pPr>
            <a:r>
              <a:rPr dirty="0" sz="1350" spc="-95" b="1">
                <a:solidFill>
                  <a:srgbClr val="262525"/>
                </a:solidFill>
                <a:latin typeface="Verdana"/>
                <a:cs typeface="Verdana"/>
              </a:rPr>
              <a:t>Aggregate</a:t>
            </a:r>
            <a:r>
              <a:rPr dirty="0" sz="1350" spc="-14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350" spc="-95" b="1">
                <a:solidFill>
                  <a:srgbClr val="262525"/>
                </a:solidFill>
                <a:latin typeface="Verdana"/>
                <a:cs typeface="Verdana"/>
              </a:rPr>
              <a:t>Queries:</a:t>
            </a:r>
            <a:r>
              <a:rPr dirty="0" sz="1350" spc="-7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Analyze</a:t>
            </a:r>
            <a:r>
              <a:rPr dirty="0" sz="13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passenger </a:t>
            </a:r>
            <a:r>
              <a:rPr dirty="0" sz="1350" spc="-55">
                <a:solidFill>
                  <a:srgbClr val="262525"/>
                </a:solidFill>
                <a:latin typeface="Century Gothic"/>
                <a:cs typeface="Century Gothic"/>
              </a:rPr>
              <a:t>load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9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20">
                <a:solidFill>
                  <a:srgbClr val="262525"/>
                </a:solidFill>
                <a:latin typeface="Century Gothic"/>
                <a:cs typeface="Century Gothic"/>
              </a:rPr>
              <a:t>revenue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per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route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>
                <a:solidFill>
                  <a:srgbClr val="262525"/>
                </a:solidFill>
                <a:latin typeface="Century Gothic"/>
                <a:cs typeface="Century Gothic"/>
              </a:rPr>
              <a:t>strategic</a:t>
            </a:r>
            <a:r>
              <a:rPr dirty="0" sz="13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350" spc="-10">
                <a:solidFill>
                  <a:srgbClr val="262525"/>
                </a:solidFill>
                <a:latin typeface="Century Gothic"/>
                <a:cs typeface="Century Gothic"/>
              </a:rPr>
              <a:t>planning.</a:t>
            </a:r>
            <a:endParaRPr sz="13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536" y="1194296"/>
            <a:ext cx="11529060" cy="911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00" spc="240"/>
              <a:t>Technology</a:t>
            </a:r>
            <a:r>
              <a:rPr dirty="0" sz="5800" spc="-215"/>
              <a:t> </a:t>
            </a:r>
            <a:r>
              <a:rPr dirty="0" sz="5800" spc="250"/>
              <a:t>Stack</a:t>
            </a:r>
            <a:r>
              <a:rPr dirty="0" sz="5800" spc="-215"/>
              <a:t> </a:t>
            </a:r>
            <a:r>
              <a:rPr dirty="0" sz="5800"/>
              <a:t>&amp;</a:t>
            </a:r>
            <a:r>
              <a:rPr dirty="0" sz="5800" spc="-215"/>
              <a:t> </a:t>
            </a:r>
            <a:r>
              <a:rPr dirty="0" sz="5800" spc="265"/>
              <a:t>Implementation</a:t>
            </a:r>
            <a:endParaRPr sz="5800"/>
          </a:p>
        </p:txBody>
      </p:sp>
      <p:sp>
        <p:nvSpPr>
          <p:cNvPr id="3" name="object 3" descr=""/>
          <p:cNvSpPr txBox="1"/>
          <p:nvPr/>
        </p:nvSpPr>
        <p:spPr>
          <a:xfrm>
            <a:off x="979536" y="2761567"/>
            <a:ext cx="12940030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Our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relies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4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robust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scalable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technology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stack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ensure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reliability</a:t>
            </a:r>
            <a:r>
              <a:rPr dirty="0" sz="21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performance.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87474" y="3555503"/>
            <a:ext cx="16309340" cy="5445760"/>
            <a:chOff x="987474" y="3555503"/>
            <a:chExt cx="16309340" cy="5445760"/>
          </a:xfrm>
        </p:grpSpPr>
        <p:sp>
          <p:nvSpPr>
            <p:cNvPr id="5" name="object 5" descr=""/>
            <p:cNvSpPr/>
            <p:nvPr/>
          </p:nvSpPr>
          <p:spPr>
            <a:xfrm>
              <a:off x="992236" y="3560277"/>
              <a:ext cx="16303625" cy="5436235"/>
            </a:xfrm>
            <a:custGeom>
              <a:avLst/>
              <a:gdLst/>
              <a:ahLst/>
              <a:cxnLst/>
              <a:rect l="l" t="t" r="r" b="b"/>
              <a:pathLst>
                <a:path w="16303625" h="5436234">
                  <a:moveTo>
                    <a:pt x="16184309" y="5436199"/>
                  </a:moveTo>
                  <a:lnTo>
                    <a:pt x="119252" y="5436199"/>
                  </a:lnTo>
                  <a:lnTo>
                    <a:pt x="72916" y="5426850"/>
                  </a:lnTo>
                  <a:lnTo>
                    <a:pt x="34995" y="5401345"/>
                  </a:lnTo>
                  <a:lnTo>
                    <a:pt x="9403" y="5363495"/>
                  </a:lnTo>
                  <a:lnTo>
                    <a:pt x="0" y="5317113"/>
                  </a:lnTo>
                  <a:lnTo>
                    <a:pt x="0" y="119054"/>
                  </a:lnTo>
                  <a:lnTo>
                    <a:pt x="9377" y="72729"/>
                  </a:lnTo>
                  <a:lnTo>
                    <a:pt x="34944" y="34884"/>
                  </a:lnTo>
                  <a:lnTo>
                    <a:pt x="72852" y="9361"/>
                  </a:lnTo>
                  <a:lnTo>
                    <a:pt x="119252" y="0"/>
                  </a:lnTo>
                  <a:lnTo>
                    <a:pt x="16184309" y="0"/>
                  </a:lnTo>
                  <a:lnTo>
                    <a:pt x="16230702" y="9361"/>
                  </a:lnTo>
                  <a:lnTo>
                    <a:pt x="16268605" y="34884"/>
                  </a:lnTo>
                  <a:lnTo>
                    <a:pt x="16294169" y="72729"/>
                  </a:lnTo>
                  <a:lnTo>
                    <a:pt x="16303546" y="119054"/>
                  </a:lnTo>
                  <a:lnTo>
                    <a:pt x="16303546" y="5317113"/>
                  </a:lnTo>
                  <a:lnTo>
                    <a:pt x="16294169" y="5363495"/>
                  </a:lnTo>
                  <a:lnTo>
                    <a:pt x="16268605" y="5401345"/>
                  </a:lnTo>
                  <a:lnTo>
                    <a:pt x="16230702" y="5426850"/>
                  </a:lnTo>
                  <a:lnTo>
                    <a:pt x="16184309" y="5436199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7474" y="3555503"/>
              <a:ext cx="16309340" cy="5445760"/>
            </a:xfrm>
            <a:custGeom>
              <a:avLst/>
              <a:gdLst/>
              <a:ahLst/>
              <a:cxnLst/>
              <a:rect l="l" t="t" r="r" b="b"/>
              <a:pathLst>
                <a:path w="16309340" h="5445759">
                  <a:moveTo>
                    <a:pt x="124014" y="5445727"/>
                  </a:moveTo>
                  <a:lnTo>
                    <a:pt x="123796" y="5445727"/>
                  </a:lnTo>
                  <a:lnTo>
                    <a:pt x="75745" y="5435995"/>
                  </a:lnTo>
                  <a:lnTo>
                    <a:pt x="36325" y="5409456"/>
                  </a:lnTo>
                  <a:lnTo>
                    <a:pt x="9747" y="5370092"/>
                  </a:lnTo>
                  <a:lnTo>
                    <a:pt x="0" y="5321887"/>
                  </a:lnTo>
                  <a:lnTo>
                    <a:pt x="0" y="123828"/>
                  </a:lnTo>
                  <a:lnTo>
                    <a:pt x="9747" y="75623"/>
                  </a:lnTo>
                  <a:lnTo>
                    <a:pt x="36325" y="36259"/>
                  </a:lnTo>
                  <a:lnTo>
                    <a:pt x="75745" y="9720"/>
                  </a:lnTo>
                  <a:lnTo>
                    <a:pt x="124014" y="0"/>
                  </a:lnTo>
                  <a:lnTo>
                    <a:pt x="16189070" y="0"/>
                  </a:lnTo>
                  <a:lnTo>
                    <a:pt x="16189070" y="4773"/>
                  </a:lnTo>
                  <a:lnTo>
                    <a:pt x="124014" y="4773"/>
                  </a:lnTo>
                  <a:lnTo>
                    <a:pt x="124014" y="9528"/>
                  </a:lnTo>
                  <a:lnTo>
                    <a:pt x="79443" y="18519"/>
                  </a:lnTo>
                  <a:lnTo>
                    <a:pt x="43053" y="43029"/>
                  </a:lnTo>
                  <a:lnTo>
                    <a:pt x="18520" y="79364"/>
                  </a:lnTo>
                  <a:lnTo>
                    <a:pt x="9525" y="123828"/>
                  </a:lnTo>
                  <a:lnTo>
                    <a:pt x="9525" y="5321887"/>
                  </a:lnTo>
                  <a:lnTo>
                    <a:pt x="18520" y="5366394"/>
                  </a:lnTo>
                  <a:lnTo>
                    <a:pt x="43053" y="5402735"/>
                  </a:lnTo>
                  <a:lnTo>
                    <a:pt x="79443" y="5427234"/>
                  </a:lnTo>
                  <a:lnTo>
                    <a:pt x="124014" y="5436217"/>
                  </a:lnTo>
                  <a:lnTo>
                    <a:pt x="16236241" y="5436217"/>
                  </a:lnTo>
                  <a:lnTo>
                    <a:pt x="16212655" y="5440972"/>
                  </a:lnTo>
                  <a:lnTo>
                    <a:pt x="124014" y="5440972"/>
                  </a:lnTo>
                  <a:lnTo>
                    <a:pt x="124014" y="5445727"/>
                  </a:lnTo>
                  <a:close/>
                </a:path>
                <a:path w="16309340" h="5445759">
                  <a:moveTo>
                    <a:pt x="16236241" y="5436217"/>
                  </a:moveTo>
                  <a:lnTo>
                    <a:pt x="16189070" y="5436217"/>
                  </a:lnTo>
                  <a:lnTo>
                    <a:pt x="16233576" y="5427234"/>
                  </a:lnTo>
                  <a:lnTo>
                    <a:pt x="16269978" y="5402735"/>
                  </a:lnTo>
                  <a:lnTo>
                    <a:pt x="16294533" y="5366394"/>
                  </a:lnTo>
                  <a:lnTo>
                    <a:pt x="16303553" y="5321887"/>
                  </a:lnTo>
                  <a:lnTo>
                    <a:pt x="16303553" y="123828"/>
                  </a:lnTo>
                  <a:lnTo>
                    <a:pt x="16294566" y="79364"/>
                  </a:lnTo>
                  <a:lnTo>
                    <a:pt x="16270052" y="43029"/>
                  </a:lnTo>
                  <a:lnTo>
                    <a:pt x="16233659" y="18519"/>
                  </a:lnTo>
                  <a:lnTo>
                    <a:pt x="16189070" y="9528"/>
                  </a:lnTo>
                  <a:lnTo>
                    <a:pt x="124014" y="9528"/>
                  </a:lnTo>
                  <a:lnTo>
                    <a:pt x="124014" y="4773"/>
                  </a:lnTo>
                  <a:lnTo>
                    <a:pt x="16189070" y="4773"/>
                  </a:lnTo>
                  <a:lnTo>
                    <a:pt x="16189070" y="0"/>
                  </a:lnTo>
                  <a:lnTo>
                    <a:pt x="16237342" y="9720"/>
                  </a:lnTo>
                  <a:lnTo>
                    <a:pt x="16276765" y="36259"/>
                  </a:lnTo>
                  <a:lnTo>
                    <a:pt x="16303345" y="75623"/>
                  </a:lnTo>
                  <a:lnTo>
                    <a:pt x="16308753" y="102366"/>
                  </a:lnTo>
                  <a:lnTo>
                    <a:pt x="16308753" y="5343349"/>
                  </a:lnTo>
                  <a:lnTo>
                    <a:pt x="16303345" y="5370092"/>
                  </a:lnTo>
                  <a:lnTo>
                    <a:pt x="16276765" y="5409456"/>
                  </a:lnTo>
                  <a:lnTo>
                    <a:pt x="16237342" y="5435995"/>
                  </a:lnTo>
                  <a:lnTo>
                    <a:pt x="16236241" y="5436217"/>
                  </a:lnTo>
                  <a:close/>
                </a:path>
                <a:path w="16309340" h="5445759">
                  <a:moveTo>
                    <a:pt x="16189070" y="5445727"/>
                  </a:moveTo>
                  <a:lnTo>
                    <a:pt x="124006" y="5445727"/>
                  </a:lnTo>
                  <a:lnTo>
                    <a:pt x="124014" y="5440972"/>
                  </a:lnTo>
                  <a:lnTo>
                    <a:pt x="16189070" y="5440972"/>
                  </a:lnTo>
                  <a:lnTo>
                    <a:pt x="16189070" y="5445727"/>
                  </a:lnTo>
                  <a:close/>
                </a:path>
                <a:path w="16309340" h="5445759">
                  <a:moveTo>
                    <a:pt x="16189070" y="5445727"/>
                  </a:moveTo>
                  <a:lnTo>
                    <a:pt x="16189070" y="5440972"/>
                  </a:lnTo>
                  <a:lnTo>
                    <a:pt x="16212655" y="5440972"/>
                  </a:lnTo>
                  <a:lnTo>
                    <a:pt x="16189070" y="544572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01761" y="3569787"/>
              <a:ext cx="5428615" cy="3215005"/>
            </a:xfrm>
            <a:custGeom>
              <a:avLst/>
              <a:gdLst/>
              <a:ahLst/>
              <a:cxnLst/>
              <a:rect l="l" t="t" r="r" b="b"/>
              <a:pathLst>
                <a:path w="5428615" h="3215004">
                  <a:moveTo>
                    <a:pt x="5308939" y="3214512"/>
                  </a:moveTo>
                  <a:lnTo>
                    <a:pt x="119064" y="3214512"/>
                  </a:lnTo>
                  <a:lnTo>
                    <a:pt x="72756" y="3205163"/>
                  </a:lnTo>
                  <a:lnTo>
                    <a:pt x="34900" y="3179658"/>
                  </a:lnTo>
                  <a:lnTo>
                    <a:pt x="9374" y="3141808"/>
                  </a:lnTo>
                  <a:lnTo>
                    <a:pt x="0" y="3095426"/>
                  </a:lnTo>
                  <a:lnTo>
                    <a:pt x="0" y="119054"/>
                  </a:lnTo>
                  <a:lnTo>
                    <a:pt x="9361" y="72729"/>
                  </a:lnTo>
                  <a:lnTo>
                    <a:pt x="34885" y="34884"/>
                  </a:lnTo>
                  <a:lnTo>
                    <a:pt x="72732" y="9361"/>
                  </a:lnTo>
                  <a:lnTo>
                    <a:pt x="119064" y="0"/>
                  </a:lnTo>
                  <a:lnTo>
                    <a:pt x="5308939" y="0"/>
                  </a:lnTo>
                  <a:lnTo>
                    <a:pt x="5355321" y="9361"/>
                  </a:lnTo>
                  <a:lnTo>
                    <a:pt x="5393170" y="34884"/>
                  </a:lnTo>
                  <a:lnTo>
                    <a:pt x="5418675" y="72729"/>
                  </a:lnTo>
                  <a:lnTo>
                    <a:pt x="5428024" y="119054"/>
                  </a:lnTo>
                  <a:lnTo>
                    <a:pt x="5428024" y="3095426"/>
                  </a:lnTo>
                  <a:lnTo>
                    <a:pt x="5418663" y="3141808"/>
                  </a:lnTo>
                  <a:lnTo>
                    <a:pt x="5393136" y="3179658"/>
                  </a:lnTo>
                  <a:lnTo>
                    <a:pt x="5355282" y="3205163"/>
                  </a:lnTo>
                  <a:lnTo>
                    <a:pt x="5308939" y="3214512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72580" y="3785100"/>
            <a:ext cx="4393565" cy="21355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67945">
              <a:lnSpc>
                <a:spcPts val="4350"/>
              </a:lnSpc>
              <a:spcBef>
                <a:spcPts val="120"/>
              </a:spcBef>
            </a:pPr>
            <a:r>
              <a:rPr dirty="0" sz="3500" spc="110">
                <a:solidFill>
                  <a:srgbClr val="262525"/>
                </a:solidFill>
                <a:latin typeface="Garamond"/>
                <a:cs typeface="Garamond"/>
              </a:rPr>
              <a:t>Database</a:t>
            </a:r>
            <a:r>
              <a:rPr dirty="0" sz="3500" spc="-10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500" spc="180">
                <a:solidFill>
                  <a:srgbClr val="262525"/>
                </a:solidFill>
                <a:latin typeface="Garamond"/>
                <a:cs typeface="Garamond"/>
              </a:rPr>
              <a:t>Management System</a:t>
            </a:r>
            <a:endParaRPr sz="350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835"/>
              </a:spcBef>
            </a:pPr>
            <a:r>
              <a:rPr dirty="0" sz="2150" spc="60">
                <a:solidFill>
                  <a:srgbClr val="007DBD"/>
                </a:solidFill>
                <a:latin typeface="Century Gothic"/>
                <a:cs typeface="Century Gothic"/>
              </a:rPr>
              <a:t>MySQL</a:t>
            </a:r>
            <a:r>
              <a:rPr dirty="0" sz="2150" spc="60">
                <a:solidFill>
                  <a:srgbClr val="262525"/>
                </a:solidFill>
                <a:latin typeface="Century Gothic"/>
                <a:cs typeface="Century Gothic"/>
              </a:rPr>
              <a:t>: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powerful,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open-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source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relational</a:t>
            </a:r>
            <a:r>
              <a:rPr dirty="0" sz="215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database.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429816" y="3569787"/>
            <a:ext cx="5430520" cy="3215005"/>
            <a:chOff x="6429816" y="3569787"/>
            <a:chExt cx="5430520" cy="3215005"/>
          </a:xfrm>
        </p:grpSpPr>
        <p:sp>
          <p:nvSpPr>
            <p:cNvPr id="10" name="object 10" descr=""/>
            <p:cNvSpPr/>
            <p:nvPr/>
          </p:nvSpPr>
          <p:spPr>
            <a:xfrm>
              <a:off x="6429821" y="3569790"/>
              <a:ext cx="5430520" cy="3215005"/>
            </a:xfrm>
            <a:custGeom>
              <a:avLst/>
              <a:gdLst/>
              <a:ahLst/>
              <a:cxnLst/>
              <a:rect l="l" t="t" r="r" b="b"/>
              <a:pathLst>
                <a:path w="5430520" h="3215004">
                  <a:moveTo>
                    <a:pt x="5430473" y="3214535"/>
                  </a:moveTo>
                  <a:lnTo>
                    <a:pt x="0" y="3214535"/>
                  </a:lnTo>
                  <a:lnTo>
                    <a:pt x="0" y="0"/>
                  </a:lnTo>
                  <a:lnTo>
                    <a:pt x="5430473" y="0"/>
                  </a:lnTo>
                  <a:lnTo>
                    <a:pt x="5430473" y="3214535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29816" y="3569787"/>
              <a:ext cx="38100" cy="3215005"/>
            </a:xfrm>
            <a:custGeom>
              <a:avLst/>
              <a:gdLst/>
              <a:ahLst/>
              <a:cxnLst/>
              <a:rect l="l" t="t" r="r" b="b"/>
              <a:pathLst>
                <a:path w="38100" h="3215004">
                  <a:moveTo>
                    <a:pt x="19049" y="3214512"/>
                  </a:moveTo>
                  <a:lnTo>
                    <a:pt x="11650" y="3213005"/>
                  </a:lnTo>
                  <a:lnTo>
                    <a:pt x="5593" y="3208907"/>
                  </a:lnTo>
                  <a:lnTo>
                    <a:pt x="1502" y="3202849"/>
                  </a:lnTo>
                  <a:lnTo>
                    <a:pt x="0" y="3195462"/>
                  </a:lnTo>
                  <a:lnTo>
                    <a:pt x="0" y="19049"/>
                  </a:lnTo>
                  <a:lnTo>
                    <a:pt x="1502" y="11650"/>
                  </a:lnTo>
                  <a:lnTo>
                    <a:pt x="5593" y="5593"/>
                  </a:lnTo>
                  <a:lnTo>
                    <a:pt x="11650" y="1502"/>
                  </a:lnTo>
                  <a:lnTo>
                    <a:pt x="19049" y="0"/>
                  </a:lnTo>
                  <a:lnTo>
                    <a:pt x="26449" y="1502"/>
                  </a:lnTo>
                  <a:lnTo>
                    <a:pt x="32506" y="5593"/>
                  </a:lnTo>
                  <a:lnTo>
                    <a:pt x="36597" y="11650"/>
                  </a:lnTo>
                  <a:lnTo>
                    <a:pt x="38099" y="19049"/>
                  </a:lnTo>
                  <a:lnTo>
                    <a:pt x="38099" y="3195462"/>
                  </a:lnTo>
                  <a:lnTo>
                    <a:pt x="36597" y="3202849"/>
                  </a:lnTo>
                  <a:lnTo>
                    <a:pt x="32506" y="3208907"/>
                  </a:lnTo>
                  <a:lnTo>
                    <a:pt x="26449" y="3213005"/>
                  </a:lnTo>
                  <a:lnTo>
                    <a:pt x="19049" y="3214512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125837" y="3785100"/>
            <a:ext cx="3935729" cy="25831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120"/>
              </a:spcBef>
            </a:pPr>
            <a:r>
              <a:rPr dirty="0" sz="3500" spc="155">
                <a:solidFill>
                  <a:srgbClr val="262525"/>
                </a:solidFill>
                <a:latin typeface="Garamond"/>
                <a:cs typeface="Garamond"/>
              </a:rPr>
              <a:t>Stored</a:t>
            </a:r>
            <a:r>
              <a:rPr dirty="0" sz="3500" spc="-8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500" spc="155">
                <a:solidFill>
                  <a:srgbClr val="262525"/>
                </a:solidFill>
                <a:latin typeface="Garamond"/>
                <a:cs typeface="Garamond"/>
              </a:rPr>
              <a:t>Procedures</a:t>
            </a:r>
            <a:r>
              <a:rPr dirty="0" sz="3500" spc="-8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3500" spc="-50">
                <a:solidFill>
                  <a:srgbClr val="262525"/>
                </a:solidFill>
                <a:latin typeface="Garamond"/>
                <a:cs typeface="Garamond"/>
              </a:rPr>
              <a:t>&amp; </a:t>
            </a:r>
            <a:r>
              <a:rPr dirty="0" sz="3500" spc="130">
                <a:solidFill>
                  <a:srgbClr val="262525"/>
                </a:solidFill>
                <a:latin typeface="Garamond"/>
                <a:cs typeface="Garamond"/>
              </a:rPr>
              <a:t>Functions</a:t>
            </a:r>
            <a:endParaRPr sz="3500">
              <a:latin typeface="Garamond"/>
              <a:cs typeface="Garamond"/>
            </a:endParaRPr>
          </a:p>
          <a:p>
            <a:pPr algn="just" marL="12700" marR="247015">
              <a:lnSpc>
                <a:spcPct val="136600"/>
              </a:lnSpc>
              <a:spcBef>
                <a:spcPts val="835"/>
              </a:spcBef>
            </a:pP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5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21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5">
                <a:solidFill>
                  <a:srgbClr val="262525"/>
                </a:solidFill>
                <a:latin typeface="Century Gothic"/>
                <a:cs typeface="Century Gothic"/>
              </a:rPr>
              <a:t>business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 logic,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such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as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fare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60">
                <a:solidFill>
                  <a:srgbClr val="262525"/>
                </a:solidFill>
                <a:latin typeface="Century Gothic"/>
                <a:cs typeface="Century Gothic"/>
              </a:rPr>
              <a:t>calculation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7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route</a:t>
            </a:r>
            <a:r>
              <a:rPr dirty="0" sz="215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optimization.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056411" y="3569787"/>
            <a:ext cx="11232515" cy="3215005"/>
            <a:chOff x="6056411" y="3569787"/>
            <a:chExt cx="11232515" cy="3215005"/>
          </a:xfrm>
        </p:grpSpPr>
        <p:sp>
          <p:nvSpPr>
            <p:cNvPr id="14" name="object 14" descr=""/>
            <p:cNvSpPr/>
            <p:nvPr/>
          </p:nvSpPr>
          <p:spPr>
            <a:xfrm>
              <a:off x="6075456" y="4822636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59" h="708660">
                  <a:moveTo>
                    <a:pt x="589605" y="708660"/>
                  </a:moveTo>
                  <a:lnTo>
                    <a:pt x="119054" y="708660"/>
                  </a:lnTo>
                  <a:lnTo>
                    <a:pt x="72729" y="699349"/>
                  </a:lnTo>
                  <a:lnTo>
                    <a:pt x="34884" y="673840"/>
                  </a:lnTo>
                  <a:lnTo>
                    <a:pt x="9361" y="635969"/>
                  </a:lnTo>
                  <a:lnTo>
                    <a:pt x="0" y="589574"/>
                  </a:lnTo>
                  <a:lnTo>
                    <a:pt x="0" y="119054"/>
                  </a:lnTo>
                  <a:lnTo>
                    <a:pt x="9361" y="72729"/>
                  </a:lnTo>
                  <a:lnTo>
                    <a:pt x="34884" y="34884"/>
                  </a:lnTo>
                  <a:lnTo>
                    <a:pt x="72729" y="9361"/>
                  </a:lnTo>
                  <a:lnTo>
                    <a:pt x="119054" y="0"/>
                  </a:lnTo>
                  <a:lnTo>
                    <a:pt x="589605" y="0"/>
                  </a:lnTo>
                  <a:lnTo>
                    <a:pt x="635930" y="9361"/>
                  </a:lnTo>
                  <a:lnTo>
                    <a:pt x="673775" y="34884"/>
                  </a:lnTo>
                  <a:lnTo>
                    <a:pt x="699298" y="72729"/>
                  </a:lnTo>
                  <a:lnTo>
                    <a:pt x="708660" y="119054"/>
                  </a:lnTo>
                  <a:lnTo>
                    <a:pt x="708660" y="589574"/>
                  </a:lnTo>
                  <a:lnTo>
                    <a:pt x="699264" y="635969"/>
                  </a:lnTo>
                  <a:lnTo>
                    <a:pt x="673673" y="673840"/>
                  </a:lnTo>
                  <a:lnTo>
                    <a:pt x="635854" y="699349"/>
                  </a:lnTo>
                  <a:lnTo>
                    <a:pt x="635676" y="699349"/>
                  </a:lnTo>
                  <a:lnTo>
                    <a:pt x="589605" y="708660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56411" y="4803575"/>
              <a:ext cx="747395" cy="747395"/>
            </a:xfrm>
            <a:custGeom>
              <a:avLst/>
              <a:gdLst/>
              <a:ahLst/>
              <a:cxnLst/>
              <a:rect l="l" t="t" r="r" b="b"/>
              <a:pathLst>
                <a:path w="747395" h="747395">
                  <a:moveTo>
                    <a:pt x="138092" y="746770"/>
                  </a:moveTo>
                  <a:lnTo>
                    <a:pt x="137796" y="746770"/>
                  </a:lnTo>
                  <a:lnTo>
                    <a:pt x="94441" y="739766"/>
                  </a:lnTo>
                  <a:lnTo>
                    <a:pt x="56529" y="720167"/>
                  </a:lnTo>
                  <a:lnTo>
                    <a:pt x="26636" y="690256"/>
                  </a:lnTo>
                  <a:lnTo>
                    <a:pt x="7034" y="652317"/>
                  </a:lnTo>
                  <a:lnTo>
                    <a:pt x="0" y="608635"/>
                  </a:lnTo>
                  <a:lnTo>
                    <a:pt x="0" y="138115"/>
                  </a:lnTo>
                  <a:lnTo>
                    <a:pt x="7034" y="94456"/>
                  </a:lnTo>
                  <a:lnTo>
                    <a:pt x="26636" y="56544"/>
                  </a:lnTo>
                  <a:lnTo>
                    <a:pt x="56529" y="26651"/>
                  </a:lnTo>
                  <a:lnTo>
                    <a:pt x="94441" y="7049"/>
                  </a:lnTo>
                  <a:lnTo>
                    <a:pt x="138100" y="0"/>
                  </a:lnTo>
                  <a:lnTo>
                    <a:pt x="608650" y="0"/>
                  </a:lnTo>
                  <a:lnTo>
                    <a:pt x="608650" y="19060"/>
                  </a:lnTo>
                  <a:lnTo>
                    <a:pt x="138100" y="19060"/>
                  </a:lnTo>
                  <a:lnTo>
                    <a:pt x="138100" y="38110"/>
                  </a:lnTo>
                  <a:lnTo>
                    <a:pt x="99174" y="45965"/>
                  </a:lnTo>
                  <a:lnTo>
                    <a:pt x="67386" y="67390"/>
                  </a:lnTo>
                  <a:lnTo>
                    <a:pt x="45954" y="99176"/>
                  </a:lnTo>
                  <a:lnTo>
                    <a:pt x="38095" y="138115"/>
                  </a:lnTo>
                  <a:lnTo>
                    <a:pt x="38095" y="608635"/>
                  </a:lnTo>
                  <a:lnTo>
                    <a:pt x="45954" y="647578"/>
                  </a:lnTo>
                  <a:lnTo>
                    <a:pt x="67386" y="679375"/>
                  </a:lnTo>
                  <a:lnTo>
                    <a:pt x="99174" y="700811"/>
                  </a:lnTo>
                  <a:lnTo>
                    <a:pt x="138100" y="708670"/>
                  </a:lnTo>
                  <a:lnTo>
                    <a:pt x="701676" y="708670"/>
                  </a:lnTo>
                  <a:lnTo>
                    <a:pt x="690144" y="720167"/>
                  </a:lnTo>
                  <a:lnTo>
                    <a:pt x="675537" y="727720"/>
                  </a:lnTo>
                  <a:lnTo>
                    <a:pt x="138100" y="727720"/>
                  </a:lnTo>
                  <a:lnTo>
                    <a:pt x="138092" y="746770"/>
                  </a:lnTo>
                  <a:close/>
                </a:path>
                <a:path w="747395" h="747395">
                  <a:moveTo>
                    <a:pt x="701676" y="708670"/>
                  </a:moveTo>
                  <a:lnTo>
                    <a:pt x="608650" y="708670"/>
                  </a:lnTo>
                  <a:lnTo>
                    <a:pt x="647576" y="700811"/>
                  </a:lnTo>
                  <a:lnTo>
                    <a:pt x="679364" y="679375"/>
                  </a:lnTo>
                  <a:lnTo>
                    <a:pt x="700796" y="647578"/>
                  </a:lnTo>
                  <a:lnTo>
                    <a:pt x="708655" y="608635"/>
                  </a:lnTo>
                  <a:lnTo>
                    <a:pt x="708655" y="138115"/>
                  </a:lnTo>
                  <a:lnTo>
                    <a:pt x="700834" y="99176"/>
                  </a:lnTo>
                  <a:lnTo>
                    <a:pt x="679398" y="67390"/>
                  </a:lnTo>
                  <a:lnTo>
                    <a:pt x="647589" y="45965"/>
                  </a:lnTo>
                  <a:lnTo>
                    <a:pt x="608650" y="38110"/>
                  </a:lnTo>
                  <a:lnTo>
                    <a:pt x="138100" y="38110"/>
                  </a:lnTo>
                  <a:lnTo>
                    <a:pt x="138100" y="19060"/>
                  </a:lnTo>
                  <a:lnTo>
                    <a:pt x="608650" y="19060"/>
                  </a:lnTo>
                  <a:lnTo>
                    <a:pt x="608650" y="0"/>
                  </a:lnTo>
                  <a:lnTo>
                    <a:pt x="652309" y="7049"/>
                  </a:lnTo>
                  <a:lnTo>
                    <a:pt x="690221" y="26651"/>
                  </a:lnTo>
                  <a:lnTo>
                    <a:pt x="720114" y="56544"/>
                  </a:lnTo>
                  <a:lnTo>
                    <a:pt x="739716" y="94456"/>
                  </a:lnTo>
                  <a:lnTo>
                    <a:pt x="746819" y="138115"/>
                  </a:lnTo>
                  <a:lnTo>
                    <a:pt x="746819" y="608635"/>
                  </a:lnTo>
                  <a:lnTo>
                    <a:pt x="739711" y="652317"/>
                  </a:lnTo>
                  <a:lnTo>
                    <a:pt x="720088" y="690256"/>
                  </a:lnTo>
                  <a:lnTo>
                    <a:pt x="701676" y="708670"/>
                  </a:lnTo>
                  <a:close/>
                </a:path>
                <a:path w="747395" h="747395">
                  <a:moveTo>
                    <a:pt x="608650" y="746770"/>
                  </a:moveTo>
                  <a:lnTo>
                    <a:pt x="138100" y="746770"/>
                  </a:lnTo>
                  <a:lnTo>
                    <a:pt x="138100" y="727720"/>
                  </a:lnTo>
                  <a:lnTo>
                    <a:pt x="608650" y="727720"/>
                  </a:lnTo>
                  <a:lnTo>
                    <a:pt x="608650" y="746770"/>
                  </a:lnTo>
                  <a:close/>
                </a:path>
                <a:path w="747395" h="747395">
                  <a:moveTo>
                    <a:pt x="608650" y="746770"/>
                  </a:moveTo>
                  <a:lnTo>
                    <a:pt x="608650" y="727720"/>
                  </a:lnTo>
                  <a:lnTo>
                    <a:pt x="675537" y="727720"/>
                  </a:lnTo>
                  <a:lnTo>
                    <a:pt x="652241" y="739766"/>
                  </a:lnTo>
                  <a:lnTo>
                    <a:pt x="652091" y="739766"/>
                  </a:lnTo>
                  <a:lnTo>
                    <a:pt x="608650" y="746770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2575" y="4955529"/>
              <a:ext cx="354329" cy="44291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858029" y="3569790"/>
              <a:ext cx="5430520" cy="3215005"/>
            </a:xfrm>
            <a:custGeom>
              <a:avLst/>
              <a:gdLst/>
              <a:ahLst/>
              <a:cxnLst/>
              <a:rect l="l" t="t" r="r" b="b"/>
              <a:pathLst>
                <a:path w="5430519" h="3215004">
                  <a:moveTo>
                    <a:pt x="5430473" y="3214535"/>
                  </a:moveTo>
                  <a:lnTo>
                    <a:pt x="0" y="3214535"/>
                  </a:lnTo>
                  <a:lnTo>
                    <a:pt x="0" y="0"/>
                  </a:lnTo>
                  <a:lnTo>
                    <a:pt x="5430473" y="0"/>
                  </a:lnTo>
                  <a:lnTo>
                    <a:pt x="5430473" y="3214535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858030" y="3569787"/>
              <a:ext cx="38100" cy="3215005"/>
            </a:xfrm>
            <a:custGeom>
              <a:avLst/>
              <a:gdLst/>
              <a:ahLst/>
              <a:cxnLst/>
              <a:rect l="l" t="t" r="r" b="b"/>
              <a:pathLst>
                <a:path w="38100" h="3215004">
                  <a:moveTo>
                    <a:pt x="19049" y="3214512"/>
                  </a:moveTo>
                  <a:lnTo>
                    <a:pt x="11650" y="3213005"/>
                  </a:lnTo>
                  <a:lnTo>
                    <a:pt x="5593" y="3208907"/>
                  </a:lnTo>
                  <a:lnTo>
                    <a:pt x="1502" y="3202849"/>
                  </a:lnTo>
                  <a:lnTo>
                    <a:pt x="0" y="3195462"/>
                  </a:lnTo>
                  <a:lnTo>
                    <a:pt x="0" y="19049"/>
                  </a:lnTo>
                  <a:lnTo>
                    <a:pt x="1502" y="11650"/>
                  </a:lnTo>
                  <a:lnTo>
                    <a:pt x="5593" y="5593"/>
                  </a:lnTo>
                  <a:lnTo>
                    <a:pt x="11650" y="1502"/>
                  </a:lnTo>
                  <a:lnTo>
                    <a:pt x="19049" y="0"/>
                  </a:lnTo>
                  <a:lnTo>
                    <a:pt x="26449" y="1502"/>
                  </a:lnTo>
                  <a:lnTo>
                    <a:pt x="32506" y="5593"/>
                  </a:lnTo>
                  <a:lnTo>
                    <a:pt x="36597" y="11650"/>
                  </a:lnTo>
                  <a:lnTo>
                    <a:pt x="38099" y="19049"/>
                  </a:lnTo>
                  <a:lnTo>
                    <a:pt x="38099" y="3195462"/>
                  </a:lnTo>
                  <a:lnTo>
                    <a:pt x="36597" y="3202849"/>
                  </a:lnTo>
                  <a:lnTo>
                    <a:pt x="32506" y="3208907"/>
                  </a:lnTo>
                  <a:lnTo>
                    <a:pt x="26449" y="3213005"/>
                  </a:lnTo>
                  <a:lnTo>
                    <a:pt x="19049" y="3214512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2554051" y="3785100"/>
            <a:ext cx="4210050" cy="20250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45">
                <a:solidFill>
                  <a:srgbClr val="262525"/>
                </a:solidFill>
                <a:latin typeface="Garamond"/>
                <a:cs typeface="Garamond"/>
              </a:rPr>
              <a:t>Triggers</a:t>
            </a:r>
            <a:endParaRPr sz="350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60"/>
              </a:spcBef>
            </a:pPr>
            <a:r>
              <a:rPr dirty="0" sz="2150" spc="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75">
                <a:solidFill>
                  <a:srgbClr val="262525"/>
                </a:solidFill>
                <a:latin typeface="Century Gothic"/>
                <a:cs typeface="Century Gothic"/>
              </a:rPr>
              <a:t>automatic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logging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data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integrity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(e.g.,</a:t>
            </a: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auto-</a:t>
            </a:r>
            <a:r>
              <a:rPr dirty="0" sz="2150" spc="-100">
                <a:solidFill>
                  <a:srgbClr val="262525"/>
                </a:solidFill>
                <a:latin typeface="Century Gothic"/>
                <a:cs typeface="Century Gothic"/>
              </a:rPr>
              <a:t>update</a:t>
            </a: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seat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availability).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001761" y="4803575"/>
            <a:ext cx="11229975" cy="4184015"/>
            <a:chOff x="1001761" y="4803575"/>
            <a:chExt cx="11229975" cy="4184015"/>
          </a:xfrm>
        </p:grpSpPr>
        <p:sp>
          <p:nvSpPr>
            <p:cNvPr id="21" name="object 21" descr=""/>
            <p:cNvSpPr/>
            <p:nvPr/>
          </p:nvSpPr>
          <p:spPr>
            <a:xfrm>
              <a:off x="11503670" y="4822636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59" h="708660">
                  <a:moveTo>
                    <a:pt x="589605" y="708660"/>
                  </a:moveTo>
                  <a:lnTo>
                    <a:pt x="119054" y="708660"/>
                  </a:lnTo>
                  <a:lnTo>
                    <a:pt x="72729" y="699349"/>
                  </a:lnTo>
                  <a:lnTo>
                    <a:pt x="34884" y="673840"/>
                  </a:lnTo>
                  <a:lnTo>
                    <a:pt x="9361" y="635969"/>
                  </a:lnTo>
                  <a:lnTo>
                    <a:pt x="0" y="589574"/>
                  </a:lnTo>
                  <a:lnTo>
                    <a:pt x="0" y="119054"/>
                  </a:lnTo>
                  <a:lnTo>
                    <a:pt x="9361" y="72729"/>
                  </a:lnTo>
                  <a:lnTo>
                    <a:pt x="34884" y="34884"/>
                  </a:lnTo>
                  <a:lnTo>
                    <a:pt x="72729" y="9361"/>
                  </a:lnTo>
                  <a:lnTo>
                    <a:pt x="119054" y="0"/>
                  </a:lnTo>
                  <a:lnTo>
                    <a:pt x="589605" y="0"/>
                  </a:lnTo>
                  <a:lnTo>
                    <a:pt x="635930" y="9361"/>
                  </a:lnTo>
                  <a:lnTo>
                    <a:pt x="673775" y="34884"/>
                  </a:lnTo>
                  <a:lnTo>
                    <a:pt x="699298" y="72729"/>
                  </a:lnTo>
                  <a:lnTo>
                    <a:pt x="708660" y="119054"/>
                  </a:lnTo>
                  <a:lnTo>
                    <a:pt x="708660" y="589574"/>
                  </a:lnTo>
                  <a:lnTo>
                    <a:pt x="699264" y="635969"/>
                  </a:lnTo>
                  <a:lnTo>
                    <a:pt x="673673" y="673840"/>
                  </a:lnTo>
                  <a:lnTo>
                    <a:pt x="635854" y="699349"/>
                  </a:lnTo>
                  <a:lnTo>
                    <a:pt x="635676" y="699349"/>
                  </a:lnTo>
                  <a:lnTo>
                    <a:pt x="589605" y="708660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484620" y="4803575"/>
              <a:ext cx="747395" cy="747395"/>
            </a:xfrm>
            <a:custGeom>
              <a:avLst/>
              <a:gdLst/>
              <a:ahLst/>
              <a:cxnLst/>
              <a:rect l="l" t="t" r="r" b="b"/>
              <a:pathLst>
                <a:path w="747395" h="747395">
                  <a:moveTo>
                    <a:pt x="138097" y="746770"/>
                  </a:moveTo>
                  <a:lnTo>
                    <a:pt x="137800" y="746770"/>
                  </a:lnTo>
                  <a:lnTo>
                    <a:pt x="94446" y="739766"/>
                  </a:lnTo>
                  <a:lnTo>
                    <a:pt x="56534" y="720167"/>
                  </a:lnTo>
                  <a:lnTo>
                    <a:pt x="26640" y="690256"/>
                  </a:lnTo>
                  <a:lnTo>
                    <a:pt x="7038" y="652317"/>
                  </a:lnTo>
                  <a:lnTo>
                    <a:pt x="0" y="608635"/>
                  </a:lnTo>
                  <a:lnTo>
                    <a:pt x="0" y="138115"/>
                  </a:lnTo>
                  <a:lnTo>
                    <a:pt x="7038" y="94456"/>
                  </a:lnTo>
                  <a:lnTo>
                    <a:pt x="26640" y="56544"/>
                  </a:lnTo>
                  <a:lnTo>
                    <a:pt x="56534" y="26651"/>
                  </a:lnTo>
                  <a:lnTo>
                    <a:pt x="94446" y="7049"/>
                  </a:lnTo>
                  <a:lnTo>
                    <a:pt x="138104" y="0"/>
                  </a:lnTo>
                  <a:lnTo>
                    <a:pt x="608655" y="0"/>
                  </a:lnTo>
                  <a:lnTo>
                    <a:pt x="608655" y="19060"/>
                  </a:lnTo>
                  <a:lnTo>
                    <a:pt x="138104" y="19060"/>
                  </a:lnTo>
                  <a:lnTo>
                    <a:pt x="138104" y="38110"/>
                  </a:lnTo>
                  <a:lnTo>
                    <a:pt x="99179" y="45965"/>
                  </a:lnTo>
                  <a:lnTo>
                    <a:pt x="67391" y="67390"/>
                  </a:lnTo>
                  <a:lnTo>
                    <a:pt x="45959" y="99176"/>
                  </a:lnTo>
                  <a:lnTo>
                    <a:pt x="38099" y="138115"/>
                  </a:lnTo>
                  <a:lnTo>
                    <a:pt x="38099" y="608635"/>
                  </a:lnTo>
                  <a:lnTo>
                    <a:pt x="45959" y="647578"/>
                  </a:lnTo>
                  <a:lnTo>
                    <a:pt x="67391" y="679375"/>
                  </a:lnTo>
                  <a:lnTo>
                    <a:pt x="99179" y="700811"/>
                  </a:lnTo>
                  <a:lnTo>
                    <a:pt x="138104" y="708670"/>
                  </a:lnTo>
                  <a:lnTo>
                    <a:pt x="701681" y="708670"/>
                  </a:lnTo>
                  <a:lnTo>
                    <a:pt x="690149" y="720167"/>
                  </a:lnTo>
                  <a:lnTo>
                    <a:pt x="675541" y="727720"/>
                  </a:lnTo>
                  <a:lnTo>
                    <a:pt x="138104" y="727720"/>
                  </a:lnTo>
                  <a:lnTo>
                    <a:pt x="138097" y="746770"/>
                  </a:lnTo>
                  <a:close/>
                </a:path>
                <a:path w="747395" h="747395">
                  <a:moveTo>
                    <a:pt x="701681" y="708670"/>
                  </a:moveTo>
                  <a:lnTo>
                    <a:pt x="608655" y="708670"/>
                  </a:lnTo>
                  <a:lnTo>
                    <a:pt x="647580" y="700811"/>
                  </a:lnTo>
                  <a:lnTo>
                    <a:pt x="679368" y="679375"/>
                  </a:lnTo>
                  <a:lnTo>
                    <a:pt x="700800" y="647578"/>
                  </a:lnTo>
                  <a:lnTo>
                    <a:pt x="708660" y="608635"/>
                  </a:lnTo>
                  <a:lnTo>
                    <a:pt x="708660" y="138115"/>
                  </a:lnTo>
                  <a:lnTo>
                    <a:pt x="700839" y="99176"/>
                  </a:lnTo>
                  <a:lnTo>
                    <a:pt x="679403" y="67390"/>
                  </a:lnTo>
                  <a:lnTo>
                    <a:pt x="647593" y="45965"/>
                  </a:lnTo>
                  <a:lnTo>
                    <a:pt x="608655" y="38110"/>
                  </a:lnTo>
                  <a:lnTo>
                    <a:pt x="138104" y="38110"/>
                  </a:lnTo>
                  <a:lnTo>
                    <a:pt x="138104" y="19060"/>
                  </a:lnTo>
                  <a:lnTo>
                    <a:pt x="608655" y="19060"/>
                  </a:lnTo>
                  <a:lnTo>
                    <a:pt x="608655" y="0"/>
                  </a:lnTo>
                  <a:lnTo>
                    <a:pt x="652313" y="7049"/>
                  </a:lnTo>
                  <a:lnTo>
                    <a:pt x="690225" y="26651"/>
                  </a:lnTo>
                  <a:lnTo>
                    <a:pt x="720119" y="56544"/>
                  </a:lnTo>
                  <a:lnTo>
                    <a:pt x="739721" y="94456"/>
                  </a:lnTo>
                  <a:lnTo>
                    <a:pt x="746819" y="138115"/>
                  </a:lnTo>
                  <a:lnTo>
                    <a:pt x="746819" y="608635"/>
                  </a:lnTo>
                  <a:lnTo>
                    <a:pt x="739716" y="652317"/>
                  </a:lnTo>
                  <a:lnTo>
                    <a:pt x="720092" y="690256"/>
                  </a:lnTo>
                  <a:lnTo>
                    <a:pt x="701681" y="708670"/>
                  </a:lnTo>
                  <a:close/>
                </a:path>
                <a:path w="747395" h="747395">
                  <a:moveTo>
                    <a:pt x="608655" y="746770"/>
                  </a:moveTo>
                  <a:lnTo>
                    <a:pt x="138104" y="746770"/>
                  </a:lnTo>
                  <a:lnTo>
                    <a:pt x="138104" y="727720"/>
                  </a:lnTo>
                  <a:lnTo>
                    <a:pt x="608655" y="727720"/>
                  </a:lnTo>
                  <a:lnTo>
                    <a:pt x="608655" y="746770"/>
                  </a:lnTo>
                  <a:close/>
                </a:path>
                <a:path w="747395" h="747395">
                  <a:moveTo>
                    <a:pt x="608655" y="746770"/>
                  </a:moveTo>
                  <a:lnTo>
                    <a:pt x="608655" y="727720"/>
                  </a:lnTo>
                  <a:lnTo>
                    <a:pt x="675541" y="727720"/>
                  </a:lnTo>
                  <a:lnTo>
                    <a:pt x="652246" y="739766"/>
                  </a:lnTo>
                  <a:lnTo>
                    <a:pt x="652096" y="739766"/>
                  </a:lnTo>
                  <a:lnTo>
                    <a:pt x="608655" y="746770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788" y="4955529"/>
              <a:ext cx="354329" cy="44291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01762" y="6822429"/>
              <a:ext cx="8140065" cy="2164715"/>
            </a:xfrm>
            <a:custGeom>
              <a:avLst/>
              <a:gdLst/>
              <a:ahLst/>
              <a:cxnLst/>
              <a:rect l="l" t="t" r="r" b="b"/>
              <a:pathLst>
                <a:path w="8140065" h="2164715">
                  <a:moveTo>
                    <a:pt x="0" y="2164559"/>
                  </a:moveTo>
                  <a:lnTo>
                    <a:pt x="8139514" y="2164559"/>
                  </a:lnTo>
                  <a:lnTo>
                    <a:pt x="8139514" y="0"/>
                  </a:lnTo>
                  <a:lnTo>
                    <a:pt x="0" y="0"/>
                  </a:lnTo>
                  <a:lnTo>
                    <a:pt x="0" y="2164559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01761" y="6784329"/>
              <a:ext cx="8142605" cy="38100"/>
            </a:xfrm>
            <a:custGeom>
              <a:avLst/>
              <a:gdLst/>
              <a:ahLst/>
              <a:cxnLst/>
              <a:rect l="l" t="t" r="r" b="b"/>
              <a:pathLst>
                <a:path w="8142605" h="38100">
                  <a:moveTo>
                    <a:pt x="8123218" y="38099"/>
                  </a:moveTo>
                  <a:lnTo>
                    <a:pt x="19049" y="38099"/>
                  </a:lnTo>
                  <a:lnTo>
                    <a:pt x="11653" y="36597"/>
                  </a:lnTo>
                  <a:lnTo>
                    <a:pt x="5596" y="32506"/>
                  </a:lnTo>
                  <a:lnTo>
                    <a:pt x="1503" y="26449"/>
                  </a:lnTo>
                  <a:lnTo>
                    <a:pt x="0" y="19049"/>
                  </a:lnTo>
                  <a:lnTo>
                    <a:pt x="1503" y="11650"/>
                  </a:lnTo>
                  <a:lnTo>
                    <a:pt x="5596" y="5593"/>
                  </a:lnTo>
                  <a:lnTo>
                    <a:pt x="11653" y="1502"/>
                  </a:lnTo>
                  <a:lnTo>
                    <a:pt x="19049" y="0"/>
                  </a:lnTo>
                  <a:lnTo>
                    <a:pt x="8123218" y="0"/>
                  </a:lnTo>
                  <a:lnTo>
                    <a:pt x="8130605" y="1502"/>
                  </a:lnTo>
                  <a:lnTo>
                    <a:pt x="8136664" y="5593"/>
                  </a:lnTo>
                  <a:lnTo>
                    <a:pt x="8140762" y="11650"/>
                  </a:lnTo>
                  <a:lnTo>
                    <a:pt x="8142268" y="19049"/>
                  </a:lnTo>
                  <a:lnTo>
                    <a:pt x="8140762" y="26449"/>
                  </a:lnTo>
                  <a:lnTo>
                    <a:pt x="8136664" y="32506"/>
                  </a:lnTo>
                  <a:lnTo>
                    <a:pt x="8130605" y="36597"/>
                  </a:lnTo>
                  <a:lnTo>
                    <a:pt x="8123218" y="38099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272580" y="6999642"/>
            <a:ext cx="7121525" cy="157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75">
                <a:solidFill>
                  <a:srgbClr val="262525"/>
                </a:solidFill>
                <a:latin typeface="Garamond"/>
                <a:cs typeface="Garamond"/>
              </a:rPr>
              <a:t>Views</a:t>
            </a:r>
            <a:endParaRPr sz="350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60"/>
              </a:spcBef>
            </a:pPr>
            <a:r>
              <a:rPr dirty="0" sz="2150" spc="18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simplify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access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tailor </a:t>
            </a:r>
            <a:r>
              <a:rPr dirty="0" sz="2150" spc="45">
                <a:solidFill>
                  <a:srgbClr val="262525"/>
                </a:solidFill>
                <a:latin typeface="Century Gothic"/>
                <a:cs typeface="Century Gothic"/>
              </a:rPr>
              <a:t>reports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different </a:t>
            </a:r>
            <a:r>
              <a:rPr dirty="0" sz="2150" spc="70">
                <a:solidFill>
                  <a:srgbClr val="262525"/>
                </a:solidFill>
                <a:latin typeface="Century Gothic"/>
                <a:cs typeface="Century Gothic"/>
              </a:rPr>
              <a:t>user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40">
                <a:solidFill>
                  <a:srgbClr val="262525"/>
                </a:solidFill>
                <a:latin typeface="Century Gothic"/>
                <a:cs typeface="Century Gothic"/>
              </a:rPr>
              <a:t>roles.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143999" y="6784329"/>
            <a:ext cx="8142605" cy="2202815"/>
            <a:chOff x="9143999" y="6784329"/>
            <a:chExt cx="8142605" cy="2202815"/>
          </a:xfrm>
        </p:grpSpPr>
        <p:sp>
          <p:nvSpPr>
            <p:cNvPr id="28" name="object 28" descr=""/>
            <p:cNvSpPr/>
            <p:nvPr/>
          </p:nvSpPr>
          <p:spPr>
            <a:xfrm>
              <a:off x="9143999" y="6822429"/>
              <a:ext cx="8140065" cy="2164715"/>
            </a:xfrm>
            <a:custGeom>
              <a:avLst/>
              <a:gdLst/>
              <a:ahLst/>
              <a:cxnLst/>
              <a:rect l="l" t="t" r="r" b="b"/>
              <a:pathLst>
                <a:path w="8140065" h="2164715">
                  <a:moveTo>
                    <a:pt x="0" y="2164559"/>
                  </a:moveTo>
                  <a:lnTo>
                    <a:pt x="8139514" y="2164559"/>
                  </a:lnTo>
                  <a:lnTo>
                    <a:pt x="8139514" y="0"/>
                  </a:lnTo>
                  <a:lnTo>
                    <a:pt x="0" y="0"/>
                  </a:lnTo>
                  <a:lnTo>
                    <a:pt x="0" y="2164559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143987" y="6784339"/>
              <a:ext cx="8142605" cy="2202815"/>
            </a:xfrm>
            <a:custGeom>
              <a:avLst/>
              <a:gdLst/>
              <a:ahLst/>
              <a:cxnLst/>
              <a:rect l="l" t="t" r="r" b="b"/>
              <a:pathLst>
                <a:path w="8142605" h="2202815">
                  <a:moveTo>
                    <a:pt x="8142249" y="19050"/>
                  </a:moveTo>
                  <a:lnTo>
                    <a:pt x="8140751" y="11645"/>
                  </a:lnTo>
                  <a:lnTo>
                    <a:pt x="8136661" y="5588"/>
                  </a:lnTo>
                  <a:lnTo>
                    <a:pt x="8130603" y="1498"/>
                  </a:lnTo>
                  <a:lnTo>
                    <a:pt x="8123199" y="0"/>
                  </a:lnTo>
                  <a:lnTo>
                    <a:pt x="19050" y="0"/>
                  </a:lnTo>
                  <a:lnTo>
                    <a:pt x="11658" y="1498"/>
                  </a:lnTo>
                  <a:lnTo>
                    <a:pt x="5600" y="5588"/>
                  </a:lnTo>
                  <a:lnTo>
                    <a:pt x="1511" y="11645"/>
                  </a:lnTo>
                  <a:lnTo>
                    <a:pt x="0" y="19050"/>
                  </a:lnTo>
                  <a:lnTo>
                    <a:pt x="0" y="2183612"/>
                  </a:lnTo>
                  <a:lnTo>
                    <a:pt x="1511" y="2191004"/>
                  </a:lnTo>
                  <a:lnTo>
                    <a:pt x="5600" y="2197062"/>
                  </a:lnTo>
                  <a:lnTo>
                    <a:pt x="11658" y="2201151"/>
                  </a:lnTo>
                  <a:lnTo>
                    <a:pt x="19050" y="2202662"/>
                  </a:lnTo>
                  <a:lnTo>
                    <a:pt x="26454" y="2201151"/>
                  </a:lnTo>
                  <a:lnTo>
                    <a:pt x="32512" y="2197062"/>
                  </a:lnTo>
                  <a:lnTo>
                    <a:pt x="36601" y="2191004"/>
                  </a:lnTo>
                  <a:lnTo>
                    <a:pt x="38100" y="2183612"/>
                  </a:lnTo>
                  <a:lnTo>
                    <a:pt x="38100" y="38100"/>
                  </a:lnTo>
                  <a:lnTo>
                    <a:pt x="8123199" y="38100"/>
                  </a:lnTo>
                  <a:lnTo>
                    <a:pt x="8130603" y="36588"/>
                  </a:lnTo>
                  <a:lnTo>
                    <a:pt x="8136661" y="32499"/>
                  </a:lnTo>
                  <a:lnTo>
                    <a:pt x="8140751" y="26441"/>
                  </a:lnTo>
                  <a:lnTo>
                    <a:pt x="8142249" y="19050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9840021" y="6999642"/>
            <a:ext cx="6741795" cy="157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40">
                <a:solidFill>
                  <a:srgbClr val="262525"/>
                </a:solidFill>
                <a:latin typeface="Garamond"/>
                <a:cs typeface="Garamond"/>
              </a:rPr>
              <a:t>Transactions</a:t>
            </a:r>
            <a:endParaRPr sz="3500">
              <a:latin typeface="Garamond"/>
              <a:cs typeface="Garamond"/>
            </a:endParaRPr>
          </a:p>
          <a:p>
            <a:pPr marL="12700" marR="5080">
              <a:lnSpc>
                <a:spcPct val="136600"/>
              </a:lnSpc>
              <a:spcBef>
                <a:spcPts val="960"/>
              </a:spcBef>
            </a:pPr>
            <a:r>
              <a:rPr dirty="0" sz="2150" spc="50">
                <a:solidFill>
                  <a:srgbClr val="262525"/>
                </a:solidFill>
                <a:latin typeface="Century Gothic"/>
                <a:cs typeface="Century Gothic"/>
              </a:rPr>
              <a:t>Ensuring</a:t>
            </a:r>
            <a:r>
              <a:rPr dirty="0" sz="21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booking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75">
                <a:solidFill>
                  <a:srgbClr val="262525"/>
                </a:solidFill>
                <a:latin typeface="Century Gothic"/>
                <a:cs typeface="Century Gothic"/>
              </a:rPr>
              <a:t>payment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are</a:t>
            </a:r>
            <a:r>
              <a:rPr dirty="0" sz="21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committed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reliably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securely.</a:t>
            </a:r>
            <a:endParaRPr sz="2150">
              <a:latin typeface="Century Gothic"/>
              <a:cs typeface="Century Gothic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8770590" y="7512248"/>
            <a:ext cx="747395" cy="746760"/>
            <a:chOff x="8770590" y="7512248"/>
            <a:chExt cx="747395" cy="746760"/>
          </a:xfrm>
        </p:grpSpPr>
        <p:sp>
          <p:nvSpPr>
            <p:cNvPr id="32" name="object 32" descr=""/>
            <p:cNvSpPr/>
            <p:nvPr/>
          </p:nvSpPr>
          <p:spPr>
            <a:xfrm>
              <a:off x="8789639" y="7531302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59" h="708659">
                  <a:moveTo>
                    <a:pt x="589605" y="708660"/>
                  </a:moveTo>
                  <a:lnTo>
                    <a:pt x="119054" y="708660"/>
                  </a:lnTo>
                  <a:lnTo>
                    <a:pt x="72729" y="699350"/>
                  </a:lnTo>
                  <a:lnTo>
                    <a:pt x="34884" y="673844"/>
                  </a:lnTo>
                  <a:lnTo>
                    <a:pt x="9361" y="635982"/>
                  </a:lnTo>
                  <a:lnTo>
                    <a:pt x="0" y="589605"/>
                  </a:lnTo>
                  <a:lnTo>
                    <a:pt x="0" y="119054"/>
                  </a:lnTo>
                  <a:lnTo>
                    <a:pt x="9361" y="72729"/>
                  </a:lnTo>
                  <a:lnTo>
                    <a:pt x="34884" y="34884"/>
                  </a:lnTo>
                  <a:lnTo>
                    <a:pt x="72729" y="9361"/>
                  </a:lnTo>
                  <a:lnTo>
                    <a:pt x="119054" y="0"/>
                  </a:lnTo>
                  <a:lnTo>
                    <a:pt x="589605" y="0"/>
                  </a:lnTo>
                  <a:lnTo>
                    <a:pt x="635930" y="9361"/>
                  </a:lnTo>
                  <a:lnTo>
                    <a:pt x="673775" y="34884"/>
                  </a:lnTo>
                  <a:lnTo>
                    <a:pt x="699298" y="72729"/>
                  </a:lnTo>
                  <a:lnTo>
                    <a:pt x="708660" y="119054"/>
                  </a:lnTo>
                  <a:lnTo>
                    <a:pt x="708660" y="589605"/>
                  </a:lnTo>
                  <a:lnTo>
                    <a:pt x="699264" y="635982"/>
                  </a:lnTo>
                  <a:lnTo>
                    <a:pt x="673673" y="673844"/>
                  </a:lnTo>
                  <a:lnTo>
                    <a:pt x="635854" y="699350"/>
                  </a:lnTo>
                  <a:lnTo>
                    <a:pt x="635676" y="699350"/>
                  </a:lnTo>
                  <a:lnTo>
                    <a:pt x="589605" y="708660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770590" y="7512248"/>
              <a:ext cx="747395" cy="746760"/>
            </a:xfrm>
            <a:custGeom>
              <a:avLst/>
              <a:gdLst/>
              <a:ahLst/>
              <a:cxnLst/>
              <a:rect l="l" t="t" r="r" b="b"/>
              <a:pathLst>
                <a:path w="747395" h="746759">
                  <a:moveTo>
                    <a:pt x="138095" y="746763"/>
                  </a:moveTo>
                  <a:lnTo>
                    <a:pt x="137757" y="746763"/>
                  </a:lnTo>
                  <a:lnTo>
                    <a:pt x="94445" y="739760"/>
                  </a:lnTo>
                  <a:lnTo>
                    <a:pt x="56533" y="720162"/>
                  </a:lnTo>
                  <a:lnTo>
                    <a:pt x="26640" y="690256"/>
                  </a:lnTo>
                  <a:lnTo>
                    <a:pt x="7038" y="652326"/>
                  </a:lnTo>
                  <a:lnTo>
                    <a:pt x="0" y="608658"/>
                  </a:lnTo>
                  <a:lnTo>
                    <a:pt x="0" y="138108"/>
                  </a:lnTo>
                  <a:lnTo>
                    <a:pt x="7038" y="94449"/>
                  </a:lnTo>
                  <a:lnTo>
                    <a:pt x="26640" y="56537"/>
                  </a:lnTo>
                  <a:lnTo>
                    <a:pt x="56533" y="26644"/>
                  </a:lnTo>
                  <a:lnTo>
                    <a:pt x="94445" y="7042"/>
                  </a:lnTo>
                  <a:lnTo>
                    <a:pt x="138103" y="0"/>
                  </a:lnTo>
                  <a:lnTo>
                    <a:pt x="608654" y="0"/>
                  </a:lnTo>
                  <a:lnTo>
                    <a:pt x="608654" y="19053"/>
                  </a:lnTo>
                  <a:lnTo>
                    <a:pt x="138103" y="19053"/>
                  </a:lnTo>
                  <a:lnTo>
                    <a:pt x="138103" y="38103"/>
                  </a:lnTo>
                  <a:lnTo>
                    <a:pt x="99178" y="45962"/>
                  </a:lnTo>
                  <a:lnTo>
                    <a:pt x="67390" y="67395"/>
                  </a:lnTo>
                  <a:lnTo>
                    <a:pt x="45958" y="99182"/>
                  </a:lnTo>
                  <a:lnTo>
                    <a:pt x="38099" y="138108"/>
                  </a:lnTo>
                  <a:lnTo>
                    <a:pt x="38099" y="608658"/>
                  </a:lnTo>
                  <a:lnTo>
                    <a:pt x="45958" y="647584"/>
                  </a:lnTo>
                  <a:lnTo>
                    <a:pt x="67390" y="679372"/>
                  </a:lnTo>
                  <a:lnTo>
                    <a:pt x="99178" y="700804"/>
                  </a:lnTo>
                  <a:lnTo>
                    <a:pt x="138103" y="708663"/>
                  </a:lnTo>
                  <a:lnTo>
                    <a:pt x="701684" y="708663"/>
                  </a:lnTo>
                  <a:lnTo>
                    <a:pt x="690148" y="720162"/>
                  </a:lnTo>
                  <a:lnTo>
                    <a:pt x="675543" y="727713"/>
                  </a:lnTo>
                  <a:lnTo>
                    <a:pt x="138103" y="727713"/>
                  </a:lnTo>
                  <a:lnTo>
                    <a:pt x="138095" y="746763"/>
                  </a:lnTo>
                  <a:close/>
                </a:path>
                <a:path w="747395" h="746759">
                  <a:moveTo>
                    <a:pt x="701684" y="708663"/>
                  </a:moveTo>
                  <a:lnTo>
                    <a:pt x="608654" y="708663"/>
                  </a:lnTo>
                  <a:lnTo>
                    <a:pt x="647580" y="700804"/>
                  </a:lnTo>
                  <a:lnTo>
                    <a:pt x="679367" y="679372"/>
                  </a:lnTo>
                  <a:lnTo>
                    <a:pt x="700800" y="647584"/>
                  </a:lnTo>
                  <a:lnTo>
                    <a:pt x="708659" y="608658"/>
                  </a:lnTo>
                  <a:lnTo>
                    <a:pt x="708659" y="138108"/>
                  </a:lnTo>
                  <a:lnTo>
                    <a:pt x="700838" y="99182"/>
                  </a:lnTo>
                  <a:lnTo>
                    <a:pt x="679402" y="67395"/>
                  </a:lnTo>
                  <a:lnTo>
                    <a:pt x="647592" y="45962"/>
                  </a:lnTo>
                  <a:lnTo>
                    <a:pt x="608654" y="38103"/>
                  </a:lnTo>
                  <a:lnTo>
                    <a:pt x="138103" y="38103"/>
                  </a:lnTo>
                  <a:lnTo>
                    <a:pt x="138103" y="19053"/>
                  </a:lnTo>
                  <a:lnTo>
                    <a:pt x="608654" y="19053"/>
                  </a:lnTo>
                  <a:lnTo>
                    <a:pt x="608654" y="0"/>
                  </a:lnTo>
                  <a:lnTo>
                    <a:pt x="652313" y="7042"/>
                  </a:lnTo>
                  <a:lnTo>
                    <a:pt x="690225" y="26644"/>
                  </a:lnTo>
                  <a:lnTo>
                    <a:pt x="720118" y="56537"/>
                  </a:lnTo>
                  <a:lnTo>
                    <a:pt x="739720" y="94449"/>
                  </a:lnTo>
                  <a:lnTo>
                    <a:pt x="746819" y="138108"/>
                  </a:lnTo>
                  <a:lnTo>
                    <a:pt x="746819" y="608658"/>
                  </a:lnTo>
                  <a:lnTo>
                    <a:pt x="739715" y="652326"/>
                  </a:lnTo>
                  <a:lnTo>
                    <a:pt x="720091" y="690256"/>
                  </a:lnTo>
                  <a:lnTo>
                    <a:pt x="701684" y="708663"/>
                  </a:lnTo>
                  <a:close/>
                </a:path>
                <a:path w="747395" h="746759">
                  <a:moveTo>
                    <a:pt x="608654" y="746763"/>
                  </a:moveTo>
                  <a:lnTo>
                    <a:pt x="138103" y="746763"/>
                  </a:lnTo>
                  <a:lnTo>
                    <a:pt x="138103" y="727713"/>
                  </a:lnTo>
                  <a:lnTo>
                    <a:pt x="608654" y="727713"/>
                  </a:lnTo>
                  <a:lnTo>
                    <a:pt x="608654" y="746763"/>
                  </a:lnTo>
                  <a:close/>
                </a:path>
                <a:path w="747395" h="746759">
                  <a:moveTo>
                    <a:pt x="608654" y="746763"/>
                  </a:moveTo>
                  <a:lnTo>
                    <a:pt x="608654" y="727713"/>
                  </a:lnTo>
                  <a:lnTo>
                    <a:pt x="675543" y="727713"/>
                  </a:lnTo>
                  <a:lnTo>
                    <a:pt x="652245" y="739760"/>
                  </a:lnTo>
                  <a:lnTo>
                    <a:pt x="652095" y="739760"/>
                  </a:lnTo>
                  <a:lnTo>
                    <a:pt x="608654" y="74676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6758" y="7664195"/>
              <a:ext cx="354329" cy="442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972" y="483489"/>
            <a:ext cx="9851390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b="1">
                <a:latin typeface="Arial"/>
                <a:cs typeface="Arial"/>
              </a:rPr>
              <a:t>Database</a:t>
            </a:r>
            <a:r>
              <a:rPr dirty="0" sz="3100" spc="-125" b="1">
                <a:latin typeface="Arial"/>
                <a:cs typeface="Arial"/>
              </a:rPr>
              <a:t> </a:t>
            </a:r>
            <a:r>
              <a:rPr dirty="0" sz="3100" spc="-10" b="1">
                <a:latin typeface="Arial"/>
                <a:cs typeface="Arial"/>
              </a:rPr>
              <a:t>Schema</a:t>
            </a:r>
            <a:r>
              <a:rPr dirty="0" sz="3100" spc="-135" b="1">
                <a:latin typeface="Arial"/>
                <a:cs typeface="Arial"/>
              </a:rPr>
              <a:t> </a:t>
            </a:r>
            <a:r>
              <a:rPr dirty="0" sz="3100" b="1">
                <a:latin typeface="Arial"/>
                <a:cs typeface="Arial"/>
              </a:rPr>
              <a:t>Design:</a:t>
            </a:r>
            <a:r>
              <a:rPr dirty="0" sz="3100" spc="-120" b="1">
                <a:latin typeface="Arial"/>
                <a:cs typeface="Arial"/>
              </a:rPr>
              <a:t> </a:t>
            </a:r>
            <a:r>
              <a:rPr dirty="0" sz="3100" b="1">
                <a:latin typeface="Arial"/>
                <a:cs typeface="Arial"/>
              </a:rPr>
              <a:t>Structure</a:t>
            </a:r>
            <a:r>
              <a:rPr dirty="0" sz="3100" spc="-140" b="1">
                <a:latin typeface="Arial"/>
                <a:cs typeface="Arial"/>
              </a:rPr>
              <a:t> </a:t>
            </a:r>
            <a:r>
              <a:rPr dirty="0" sz="3100" b="1">
                <a:latin typeface="Arial"/>
                <a:cs typeface="Arial"/>
              </a:rPr>
              <a:t>for</a:t>
            </a:r>
            <a:r>
              <a:rPr dirty="0" sz="3100" spc="-130" b="1">
                <a:latin typeface="Arial"/>
                <a:cs typeface="Arial"/>
              </a:rPr>
              <a:t> </a:t>
            </a:r>
            <a:r>
              <a:rPr dirty="0" sz="3100" spc="-10" b="1">
                <a:latin typeface="Arial"/>
                <a:cs typeface="Arial"/>
              </a:rPr>
              <a:t>Consistency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5972" y="1419225"/>
            <a:ext cx="11847830" cy="35388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80">
                <a:solidFill>
                  <a:srgbClr val="272424"/>
                </a:solidFill>
                <a:latin typeface="Tahoma"/>
                <a:cs typeface="Tahoma"/>
              </a:rPr>
              <a:t>Phase</a:t>
            </a:r>
            <a:r>
              <a:rPr dirty="0" sz="14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210">
                <a:solidFill>
                  <a:srgbClr val="272424"/>
                </a:solidFill>
                <a:latin typeface="Tahoma"/>
                <a:cs typeface="Tahoma"/>
              </a:rPr>
              <a:t>1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90">
                <a:solidFill>
                  <a:srgbClr val="272424"/>
                </a:solidFill>
                <a:latin typeface="Tahoma"/>
                <a:cs typeface="Tahoma"/>
              </a:rPr>
              <a:t>focused</a:t>
            </a:r>
            <a:r>
              <a:rPr dirty="0" sz="14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on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developing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highly-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normalized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relational</a:t>
            </a:r>
            <a:r>
              <a:rPr dirty="0" sz="14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schema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4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ensure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4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integrity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flexibility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future</a:t>
            </a:r>
            <a:r>
              <a:rPr dirty="0" sz="1450" spc="10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growth.</a:t>
            </a: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1450">
              <a:latin typeface="Tahoma"/>
              <a:cs typeface="Tahoma"/>
            </a:endParaRPr>
          </a:p>
          <a:p>
            <a:pPr marL="355600" marR="4805045" indent="-342900">
              <a:lnSpc>
                <a:spcPct val="137900"/>
              </a:lnSpc>
              <a:buFont typeface="Tahoma"/>
              <a:buChar char="•"/>
              <a:tabLst>
                <a:tab pos="355600" algn="l"/>
              </a:tabLst>
            </a:pPr>
            <a:r>
              <a:rPr dirty="0" sz="1450" spc="-50" b="1">
                <a:solidFill>
                  <a:srgbClr val="272424"/>
                </a:solidFill>
                <a:latin typeface="Tahoma"/>
                <a:cs typeface="Tahoma"/>
              </a:rPr>
              <a:t>Well-</a:t>
            </a:r>
            <a:r>
              <a:rPr dirty="0" sz="1450" spc="-60" b="1">
                <a:solidFill>
                  <a:srgbClr val="272424"/>
                </a:solidFill>
                <a:latin typeface="Tahoma"/>
                <a:cs typeface="Tahoma"/>
              </a:rPr>
              <a:t>Normalized</a:t>
            </a:r>
            <a:r>
              <a:rPr dirty="0" sz="1450" spc="1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40" b="1">
                <a:solidFill>
                  <a:srgbClr val="272424"/>
                </a:solidFill>
                <a:latin typeface="Tahoma"/>
                <a:cs typeface="Tahoma"/>
              </a:rPr>
              <a:t>Schema:</a:t>
            </a:r>
            <a:r>
              <a:rPr dirty="0" sz="1450" spc="2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Designed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using</a:t>
            </a:r>
            <a:r>
              <a:rPr dirty="0" sz="14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third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normal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form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(3NF)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principles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4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minimize</a:t>
            </a:r>
            <a:r>
              <a:rPr dirty="0" sz="1450" spc="114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20">
                <a:solidFill>
                  <a:srgbClr val="272424"/>
                </a:solidFill>
                <a:latin typeface="Tahoma"/>
                <a:cs typeface="Tahoma"/>
              </a:rPr>
              <a:t>duplication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anomalies.</a:t>
            </a:r>
            <a:endParaRPr sz="1450">
              <a:latin typeface="Tahoma"/>
              <a:cs typeface="Tahoma"/>
            </a:endParaRPr>
          </a:p>
          <a:p>
            <a:pPr marL="355600" marR="4726305" indent="-342900">
              <a:lnSpc>
                <a:spcPct val="137900"/>
              </a:lnSpc>
              <a:spcBef>
                <a:spcPts val="459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450" spc="-30" b="1">
                <a:solidFill>
                  <a:srgbClr val="272424"/>
                </a:solidFill>
                <a:latin typeface="Tahoma"/>
                <a:cs typeface="Tahoma"/>
              </a:rPr>
              <a:t>25</a:t>
            </a:r>
            <a:r>
              <a:rPr dirty="0" sz="1450" b="1">
                <a:solidFill>
                  <a:srgbClr val="272424"/>
                </a:solidFill>
                <a:latin typeface="Tahoma"/>
                <a:cs typeface="Tahoma"/>
              </a:rPr>
              <a:t> Core</a:t>
            </a:r>
            <a:r>
              <a:rPr dirty="0" sz="1450" spc="-1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30" b="1">
                <a:solidFill>
                  <a:srgbClr val="272424"/>
                </a:solidFill>
                <a:latin typeface="Tahoma"/>
                <a:cs typeface="Tahoma"/>
              </a:rPr>
              <a:t>Tables:</a:t>
            </a:r>
            <a:r>
              <a:rPr dirty="0" sz="1450" spc="2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Identified</a:t>
            </a:r>
            <a:r>
              <a:rPr dirty="0" sz="14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precisely</a:t>
            </a:r>
            <a:r>
              <a:rPr dirty="0" sz="14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defined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4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comprehensively</a:t>
            </a:r>
            <a:r>
              <a:rPr dirty="0" sz="14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80">
                <a:solidFill>
                  <a:srgbClr val="272424"/>
                </a:solidFill>
                <a:latin typeface="Tahoma"/>
                <a:cs typeface="Tahoma"/>
              </a:rPr>
              <a:t>cover</a:t>
            </a:r>
            <a:r>
              <a:rPr dirty="0" sz="1450" spc="-25">
                <a:solidFill>
                  <a:srgbClr val="272424"/>
                </a:solidFill>
                <a:latin typeface="Tahoma"/>
                <a:cs typeface="Tahoma"/>
              </a:rPr>
              <a:t> all 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functional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areas</a:t>
            </a:r>
            <a:r>
              <a:rPr dirty="0" sz="14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identified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in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scope.</a:t>
            </a:r>
            <a:endParaRPr sz="1450">
              <a:latin typeface="Tahoma"/>
              <a:cs typeface="Tahoma"/>
            </a:endParaRPr>
          </a:p>
          <a:p>
            <a:pPr marL="355600" marR="4956810" indent="-342900">
              <a:lnSpc>
                <a:spcPct val="138000"/>
              </a:lnSpc>
              <a:spcBef>
                <a:spcPts val="459"/>
              </a:spcBef>
              <a:buFont typeface="Tahoma"/>
              <a:buChar char="•"/>
              <a:tabLst>
                <a:tab pos="355600" algn="l"/>
              </a:tabLst>
            </a:pPr>
            <a:r>
              <a:rPr dirty="0" sz="1450" spc="-20" b="1">
                <a:solidFill>
                  <a:srgbClr val="272424"/>
                </a:solidFill>
                <a:latin typeface="Tahoma"/>
                <a:cs typeface="Tahoma"/>
              </a:rPr>
              <a:t>Clear</a:t>
            </a:r>
            <a:r>
              <a:rPr dirty="0" sz="1450" spc="1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65" b="1">
                <a:solidFill>
                  <a:srgbClr val="272424"/>
                </a:solidFill>
                <a:latin typeface="Tahoma"/>
                <a:cs typeface="Tahoma"/>
              </a:rPr>
              <a:t>Relationships:</a:t>
            </a:r>
            <a:r>
              <a:rPr dirty="0" sz="1450" spc="5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4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80">
                <a:solidFill>
                  <a:srgbClr val="272424"/>
                </a:solidFill>
                <a:latin typeface="Tahoma"/>
                <a:cs typeface="Tahoma"/>
              </a:rPr>
              <a:t>schema</a:t>
            </a:r>
            <a:r>
              <a:rPr dirty="0" sz="14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establishes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explicit,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foreign-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key</a:t>
            </a:r>
            <a:r>
              <a:rPr dirty="0" sz="14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enforced </a:t>
            </a:r>
            <a:r>
              <a:rPr dirty="0" sz="1450" spc="45">
                <a:solidFill>
                  <a:srgbClr val="272424"/>
                </a:solidFill>
                <a:latin typeface="Tahoma"/>
                <a:cs typeface="Tahoma"/>
              </a:rPr>
              <a:t>relationships</a:t>
            </a:r>
            <a:r>
              <a:rPr dirty="0" sz="14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between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key</a:t>
            </a:r>
            <a:r>
              <a:rPr dirty="0" sz="14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entities</a:t>
            </a:r>
            <a:r>
              <a:rPr dirty="0" sz="1450" spc="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(e.g.,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Trains</a:t>
            </a:r>
            <a:r>
              <a:rPr dirty="0" sz="145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450" spc="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Routes,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Passengers</a:t>
            </a:r>
            <a:r>
              <a:rPr dirty="0" sz="14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25">
                <a:solidFill>
                  <a:srgbClr val="272424"/>
                </a:solidFill>
                <a:latin typeface="Tahoma"/>
                <a:cs typeface="Tahoma"/>
              </a:rPr>
              <a:t>to 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Bookings).</a:t>
            </a:r>
            <a:endParaRPr sz="145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1085"/>
              </a:spcBef>
              <a:buFont typeface="Tahoma"/>
              <a:buChar char="•"/>
              <a:tabLst>
                <a:tab pos="354965" algn="l"/>
              </a:tabLst>
            </a:pPr>
            <a:r>
              <a:rPr dirty="0" sz="1450" spc="-25" b="1">
                <a:solidFill>
                  <a:srgbClr val="272424"/>
                </a:solidFill>
                <a:latin typeface="Tahoma"/>
                <a:cs typeface="Tahoma"/>
              </a:rPr>
              <a:t>Consistency</a:t>
            </a:r>
            <a:r>
              <a:rPr dirty="0" sz="1450" spc="-3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60" b="1">
                <a:solidFill>
                  <a:srgbClr val="272424"/>
                </a:solidFill>
                <a:latin typeface="Tahoma"/>
                <a:cs typeface="Tahoma"/>
              </a:rPr>
              <a:t>Guaranteed:</a:t>
            </a:r>
            <a:r>
              <a:rPr dirty="0" sz="1450" spc="-2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This</a:t>
            </a:r>
            <a:r>
              <a:rPr dirty="0" sz="14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structured</a:t>
            </a:r>
            <a:r>
              <a:rPr dirty="0" sz="14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5">
                <a:solidFill>
                  <a:srgbClr val="272424"/>
                </a:solidFill>
                <a:latin typeface="Tahoma"/>
                <a:cs typeface="Tahoma"/>
              </a:rPr>
              <a:t>approach</a:t>
            </a:r>
            <a:r>
              <a:rPr dirty="0" sz="14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60">
                <a:solidFill>
                  <a:srgbClr val="272424"/>
                </a:solidFill>
                <a:latin typeface="Tahoma"/>
                <a:cs typeface="Tahoma"/>
              </a:rPr>
              <a:t>is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>
                <a:solidFill>
                  <a:srgbClr val="272424"/>
                </a:solidFill>
                <a:latin typeface="Tahoma"/>
                <a:cs typeface="Tahoma"/>
              </a:rPr>
              <a:t>vital</a:t>
            </a:r>
            <a:r>
              <a:rPr dirty="0" sz="14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40">
                <a:solidFill>
                  <a:srgbClr val="272424"/>
                </a:solidFill>
                <a:latin typeface="Tahoma"/>
                <a:cs typeface="Tahoma"/>
              </a:rPr>
              <a:t>supporting</a:t>
            </a:r>
            <a:endParaRPr sz="145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660"/>
              </a:spcBef>
            </a:pPr>
            <a:r>
              <a:rPr dirty="0" sz="1450" spc="75">
                <a:solidFill>
                  <a:srgbClr val="272424"/>
                </a:solidFill>
                <a:latin typeface="Tahoma"/>
                <a:cs typeface="Tahoma"/>
              </a:rPr>
              <a:t>complex</a:t>
            </a:r>
            <a:r>
              <a:rPr dirty="0" sz="14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transactions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5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4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10">
                <a:solidFill>
                  <a:srgbClr val="272424"/>
                </a:solidFill>
                <a:latin typeface="Tahoma"/>
                <a:cs typeface="Tahoma"/>
              </a:rPr>
              <a:t>analytical</a:t>
            </a:r>
            <a:r>
              <a:rPr dirty="0" sz="14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450" spc="-10">
                <a:solidFill>
                  <a:srgbClr val="272424"/>
                </a:solidFill>
                <a:latin typeface="Tahoma"/>
                <a:cs typeface="Tahoma"/>
              </a:rPr>
              <a:t>reporting.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0268" y="2112264"/>
            <a:ext cx="5739383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881" y="3452073"/>
            <a:ext cx="8434665" cy="68349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3259" y="341889"/>
            <a:ext cx="5530850" cy="4921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50" spc="105"/>
              <a:t>Benefits</a:t>
            </a:r>
            <a:r>
              <a:rPr dirty="0" sz="3050" spc="-60"/>
              <a:t> </a:t>
            </a:r>
            <a:r>
              <a:rPr dirty="0" sz="3050"/>
              <a:t>of</a:t>
            </a:r>
            <a:r>
              <a:rPr dirty="0" sz="3050" spc="-55"/>
              <a:t> </a:t>
            </a:r>
            <a:r>
              <a:rPr dirty="0" sz="3050" spc="165"/>
              <a:t>the</a:t>
            </a:r>
            <a:r>
              <a:rPr dirty="0" sz="3050" spc="-60"/>
              <a:t> </a:t>
            </a:r>
            <a:r>
              <a:rPr dirty="0" sz="3050" spc="145"/>
              <a:t>Integrated</a:t>
            </a:r>
            <a:r>
              <a:rPr dirty="0" sz="3050" spc="-55"/>
              <a:t> </a:t>
            </a:r>
            <a:r>
              <a:rPr dirty="0" sz="3050" spc="165"/>
              <a:t>System</a:t>
            </a:r>
            <a:endParaRPr sz="3050"/>
          </a:p>
        </p:txBody>
      </p:sp>
      <p:sp>
        <p:nvSpPr>
          <p:cNvPr id="4" name="object 4" descr=""/>
          <p:cNvSpPr txBox="1"/>
          <p:nvPr/>
        </p:nvSpPr>
        <p:spPr>
          <a:xfrm>
            <a:off x="513259" y="1179860"/>
            <a:ext cx="886333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Project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Phoenix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delivers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substantial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35">
                <a:solidFill>
                  <a:srgbClr val="262525"/>
                </a:solidFill>
                <a:latin typeface="Century Gothic"/>
                <a:cs typeface="Century Gothic"/>
              </a:rPr>
              <a:t>advantages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both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passengers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0">
                <a:solidFill>
                  <a:srgbClr val="262525"/>
                </a:solidFill>
                <a:latin typeface="Century Gothic"/>
                <a:cs typeface="Century Gothic"/>
              </a:rPr>
              <a:t>management,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transforming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transportation</a:t>
            </a:r>
            <a:r>
              <a:rPr dirty="0" sz="1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landscape.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3259" y="1716582"/>
            <a:ext cx="1241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Garamond"/>
                <a:cs typeface="Garamond"/>
              </a:rPr>
              <a:t>For</a:t>
            </a:r>
            <a:r>
              <a:rPr dirty="0" sz="1500" spc="50">
                <a:latin typeface="Garamond"/>
                <a:cs typeface="Garamond"/>
              </a:rPr>
              <a:t> </a:t>
            </a:r>
            <a:r>
              <a:rPr dirty="0" sz="1500" spc="55">
                <a:latin typeface="Garamond"/>
                <a:cs typeface="Garamond"/>
              </a:rPr>
              <a:t>Passengers</a:t>
            </a:r>
            <a:endParaRPr sz="1500">
              <a:latin typeface="Garamond"/>
              <a:cs typeface="Garamond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45009" y="222527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82923" y="2136377"/>
            <a:ext cx="4134485" cy="1076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60" b="1">
                <a:solidFill>
                  <a:srgbClr val="262525"/>
                </a:solidFill>
                <a:latin typeface="Verdana"/>
                <a:cs typeface="Verdana"/>
              </a:rPr>
              <a:t>One-stop</a:t>
            </a:r>
            <a:r>
              <a:rPr dirty="0" sz="1100" spc="-8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60" b="1">
                <a:solidFill>
                  <a:srgbClr val="262525"/>
                </a:solidFill>
                <a:latin typeface="Verdana"/>
                <a:cs typeface="Verdana"/>
              </a:rPr>
              <a:t>shop</a:t>
            </a:r>
            <a:r>
              <a:rPr dirty="0" sz="1100" spc="-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multi-</a:t>
            </a:r>
            <a:r>
              <a:rPr dirty="0" sz="1100" spc="-50">
                <a:solidFill>
                  <a:srgbClr val="262525"/>
                </a:solidFill>
                <a:latin typeface="Century Gothic"/>
                <a:cs typeface="Century Gothic"/>
              </a:rPr>
              <a:t>modal</a:t>
            </a:r>
            <a:r>
              <a:rPr dirty="0" sz="1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planning</a:t>
            </a:r>
            <a:r>
              <a:rPr dirty="0" sz="1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booking.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74800"/>
              </a:lnSpc>
            </a:pPr>
            <a:r>
              <a:rPr dirty="0" sz="1100" spc="-80" b="1">
                <a:solidFill>
                  <a:srgbClr val="262525"/>
                </a:solidFill>
                <a:latin typeface="Verdana"/>
                <a:cs typeface="Verdana"/>
              </a:rPr>
              <a:t>Smoother</a:t>
            </a:r>
            <a:r>
              <a:rPr dirty="0" sz="1100" spc="-8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60" b="1">
                <a:solidFill>
                  <a:srgbClr val="262525"/>
                </a:solidFill>
                <a:latin typeface="Verdana"/>
                <a:cs typeface="Verdana"/>
              </a:rPr>
              <a:t>connections</a:t>
            </a:r>
            <a:r>
              <a:rPr dirty="0" sz="1100" spc="-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simplified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travel</a:t>
            </a:r>
            <a:r>
              <a:rPr dirty="0" sz="1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planning. </a:t>
            </a:r>
            <a:r>
              <a:rPr dirty="0" sz="1100" spc="-60" b="1">
                <a:solidFill>
                  <a:srgbClr val="262525"/>
                </a:solidFill>
                <a:latin typeface="Verdana"/>
                <a:cs typeface="Verdana"/>
              </a:rPr>
              <a:t>Consistent</a:t>
            </a:r>
            <a:r>
              <a:rPr dirty="0" sz="1100" spc="-7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90" b="1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dirty="0" sz="1100" spc="-6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70" b="1">
                <a:solidFill>
                  <a:srgbClr val="262525"/>
                </a:solidFill>
                <a:latin typeface="Verdana"/>
                <a:cs typeface="Verdana"/>
              </a:rPr>
              <a:t>unified</a:t>
            </a:r>
            <a:r>
              <a:rPr dirty="0" sz="1100" spc="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user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20">
                <a:solidFill>
                  <a:srgbClr val="262525"/>
                </a:solidFill>
                <a:latin typeface="Century Gothic"/>
                <a:cs typeface="Century Gothic"/>
              </a:rPr>
              <a:t>experience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modes. </a:t>
            </a:r>
            <a:r>
              <a:rPr dirty="0" sz="1100" spc="-75" b="1">
                <a:solidFill>
                  <a:srgbClr val="262525"/>
                </a:solidFill>
                <a:latin typeface="Verdana"/>
                <a:cs typeface="Verdana"/>
              </a:rPr>
              <a:t>Enhanced</a:t>
            </a:r>
            <a:r>
              <a:rPr dirty="0" sz="1100" spc="-114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60" b="1">
                <a:solidFill>
                  <a:srgbClr val="262525"/>
                </a:solidFill>
                <a:latin typeface="Verdana"/>
                <a:cs typeface="Verdana"/>
              </a:rPr>
              <a:t>convenience</a:t>
            </a:r>
            <a:r>
              <a:rPr dirty="0" sz="1100" spc="-5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30">
                <a:solidFill>
                  <a:srgbClr val="262525"/>
                </a:solidFill>
                <a:latin typeface="Century Gothic"/>
                <a:cs typeface="Century Gothic"/>
              </a:rPr>
              <a:t>reduced</a:t>
            </a:r>
            <a:r>
              <a:rPr dirty="0" sz="11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90">
                <a:solidFill>
                  <a:srgbClr val="262525"/>
                </a:solidFill>
                <a:latin typeface="Century Gothic"/>
                <a:cs typeface="Century Gothic"/>
              </a:rPr>
              <a:t>stress</a:t>
            </a:r>
            <a:r>
              <a:rPr dirty="0" sz="1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during</a:t>
            </a:r>
            <a:r>
              <a:rPr dirty="0" sz="11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journeys.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45009" y="25183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45009" y="281136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45009" y="31044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959" y="3452073"/>
            <a:ext cx="8434668" cy="683492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324177" y="1716582"/>
            <a:ext cx="14166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Garamond"/>
                <a:cs typeface="Garamond"/>
              </a:rPr>
              <a:t>For</a:t>
            </a:r>
            <a:r>
              <a:rPr dirty="0" sz="1500" spc="50">
                <a:latin typeface="Garamond"/>
                <a:cs typeface="Garamond"/>
              </a:rPr>
              <a:t> </a:t>
            </a:r>
            <a:r>
              <a:rPr dirty="0" sz="1500" spc="70">
                <a:latin typeface="Garamond"/>
                <a:cs typeface="Garamond"/>
              </a:rPr>
              <a:t>Management</a:t>
            </a:r>
            <a:endParaRPr sz="1500">
              <a:latin typeface="Garamond"/>
              <a:cs typeface="Garamond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355927" y="222527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493841" y="2136377"/>
            <a:ext cx="5801360" cy="1076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65" b="1">
                <a:solidFill>
                  <a:srgbClr val="262525"/>
                </a:solidFill>
                <a:latin typeface="Verdana"/>
                <a:cs typeface="Verdana"/>
              </a:rPr>
              <a:t>Holistic</a:t>
            </a:r>
            <a:r>
              <a:rPr dirty="0" sz="1100" spc="-10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80" b="1">
                <a:solidFill>
                  <a:srgbClr val="262525"/>
                </a:solidFill>
                <a:latin typeface="Verdana"/>
                <a:cs typeface="Verdana"/>
              </a:rPr>
              <a:t>view</a:t>
            </a:r>
            <a:r>
              <a:rPr dirty="0" sz="1100" spc="-3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entire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transportation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network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better</a:t>
            </a:r>
            <a:r>
              <a:rPr dirty="0" sz="1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oversight.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100" spc="-110" b="1">
                <a:solidFill>
                  <a:srgbClr val="262525"/>
                </a:solidFill>
                <a:latin typeface="Verdana"/>
                <a:cs typeface="Verdana"/>
              </a:rPr>
              <a:t>Improved</a:t>
            </a:r>
            <a:r>
              <a:rPr dirty="0" sz="1100" spc="-7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60" b="1">
                <a:solidFill>
                  <a:srgbClr val="262525"/>
                </a:solidFill>
                <a:latin typeface="Verdana"/>
                <a:cs typeface="Verdana"/>
              </a:rPr>
              <a:t>resource</a:t>
            </a:r>
            <a:r>
              <a:rPr dirty="0" sz="1100" spc="-6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70" b="1">
                <a:solidFill>
                  <a:srgbClr val="262525"/>
                </a:solidFill>
                <a:latin typeface="Verdana"/>
                <a:cs typeface="Verdana"/>
              </a:rPr>
              <a:t>allocation</a:t>
            </a:r>
            <a:r>
              <a:rPr dirty="0" sz="1100" spc="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(buses,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staff,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40">
                <a:solidFill>
                  <a:srgbClr val="262525"/>
                </a:solidFill>
                <a:latin typeface="Century Gothic"/>
                <a:cs typeface="Century Gothic"/>
              </a:rPr>
              <a:t>maintenance)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1100" spc="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efficiency.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100" spc="-75" b="1">
                <a:solidFill>
                  <a:srgbClr val="262525"/>
                </a:solidFill>
                <a:latin typeface="Verdana"/>
                <a:cs typeface="Verdana"/>
              </a:rPr>
              <a:t>Data-driven</a:t>
            </a:r>
            <a:r>
              <a:rPr dirty="0" sz="1100" spc="-1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55" b="1">
                <a:solidFill>
                  <a:srgbClr val="262525"/>
                </a:solidFill>
                <a:latin typeface="Verdana"/>
                <a:cs typeface="Verdana"/>
              </a:rPr>
              <a:t>decision-</a:t>
            </a:r>
            <a:r>
              <a:rPr dirty="0" sz="1100" spc="-95" b="1">
                <a:solidFill>
                  <a:srgbClr val="262525"/>
                </a:solidFill>
                <a:latin typeface="Verdana"/>
                <a:cs typeface="Verdana"/>
              </a:rPr>
              <a:t>making</a:t>
            </a:r>
            <a:r>
              <a:rPr dirty="0" sz="1100" spc="-4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optimized</a:t>
            </a:r>
            <a:r>
              <a:rPr dirty="0" sz="1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route</a:t>
            </a:r>
            <a:r>
              <a:rPr dirty="0" sz="1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25">
                <a:solidFill>
                  <a:srgbClr val="262525"/>
                </a:solidFill>
                <a:latin typeface="Century Gothic"/>
                <a:cs typeface="Century Gothic"/>
              </a:rPr>
              <a:t>planning</a:t>
            </a:r>
            <a:r>
              <a:rPr dirty="0" sz="1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35">
                <a:solidFill>
                  <a:srgbClr val="262525"/>
                </a:solidFill>
                <a:latin typeface="Century Gothic"/>
                <a:cs typeface="Century Gothic"/>
              </a:rPr>
              <a:t>dynamic</a:t>
            </a:r>
            <a:r>
              <a:rPr dirty="0" sz="1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pricing.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100" spc="-85" b="1">
                <a:solidFill>
                  <a:srgbClr val="262525"/>
                </a:solidFill>
                <a:latin typeface="Verdana"/>
                <a:cs typeface="Verdana"/>
              </a:rPr>
              <a:t>Streamlined </a:t>
            </a:r>
            <a:r>
              <a:rPr dirty="0" sz="1100" spc="-70" b="1">
                <a:solidFill>
                  <a:srgbClr val="262525"/>
                </a:solidFill>
                <a:latin typeface="Verdana"/>
                <a:cs typeface="Verdana"/>
              </a:rPr>
              <a:t>operations</a:t>
            </a:r>
            <a:r>
              <a:rPr dirty="0" sz="1100" spc="-1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1100" spc="-5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significantly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30">
                <a:solidFill>
                  <a:srgbClr val="262525"/>
                </a:solidFill>
                <a:latin typeface="Century Gothic"/>
                <a:cs typeface="Century Gothic"/>
              </a:rPr>
              <a:t>reduced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>
                <a:solidFill>
                  <a:srgbClr val="262525"/>
                </a:solidFill>
                <a:latin typeface="Century Gothic"/>
                <a:cs typeface="Century Gothic"/>
              </a:rPr>
              <a:t>administrative</a:t>
            </a:r>
            <a:r>
              <a:rPr dirty="0" sz="11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262525"/>
                </a:solidFill>
                <a:latin typeface="Century Gothic"/>
                <a:cs typeface="Century Gothic"/>
              </a:rPr>
              <a:t>overhead.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355927" y="25183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355927" y="281136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355927" y="31044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5"/>
                </a:moveTo>
                <a:lnTo>
                  <a:pt x="20654" y="47625"/>
                </a:lnTo>
                <a:lnTo>
                  <a:pt x="17617" y="47021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0654"/>
                </a:lnTo>
                <a:lnTo>
                  <a:pt x="47625" y="23812"/>
                </a:lnTo>
                <a:lnTo>
                  <a:pt x="47625" y="26970"/>
                </a:lnTo>
                <a:lnTo>
                  <a:pt x="30007" y="47021"/>
                </a:lnTo>
                <a:lnTo>
                  <a:pt x="26970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37545" y="2720826"/>
            <a:ext cx="8249284" cy="18351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280"/>
              </a:lnSpc>
            </a:pPr>
            <a:r>
              <a:rPr dirty="0" sz="5800" spc="190"/>
              <a:t>Project</a:t>
            </a:r>
            <a:r>
              <a:rPr dirty="0" sz="5800" spc="-155"/>
              <a:t> </a:t>
            </a:r>
            <a:r>
              <a:rPr dirty="0" sz="5800" spc="240"/>
              <a:t>Phase</a:t>
            </a:r>
            <a:r>
              <a:rPr dirty="0" sz="5800" spc="-155"/>
              <a:t> </a:t>
            </a:r>
            <a:r>
              <a:rPr dirty="0" sz="5800" spc="210"/>
              <a:t>5:</a:t>
            </a:r>
            <a:r>
              <a:rPr dirty="0" sz="5800" spc="-150"/>
              <a:t> </a:t>
            </a:r>
            <a:r>
              <a:rPr dirty="0" sz="5800" spc="220"/>
              <a:t>Advanced </a:t>
            </a:r>
            <a:r>
              <a:rPr dirty="0" sz="5800" spc="195"/>
              <a:t>Database</a:t>
            </a:r>
            <a:r>
              <a:rPr dirty="0" sz="5800" spc="-135"/>
              <a:t> </a:t>
            </a:r>
            <a:r>
              <a:rPr dirty="0" sz="5800" spc="265"/>
              <a:t>Implementation</a:t>
            </a:r>
            <a:endParaRPr sz="5800"/>
          </a:p>
        </p:txBody>
      </p:sp>
      <p:sp>
        <p:nvSpPr>
          <p:cNvPr id="4" name="object 4" descr=""/>
          <p:cNvSpPr txBox="1"/>
          <p:nvPr/>
        </p:nvSpPr>
        <p:spPr>
          <a:xfrm>
            <a:off x="7837545" y="5025712"/>
            <a:ext cx="9222105" cy="739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650" spc="210">
                <a:latin typeface="Garamond"/>
                <a:cs typeface="Garamond"/>
              </a:rPr>
              <a:t>Indian</a:t>
            </a:r>
            <a:r>
              <a:rPr dirty="0" sz="4650" spc="-105">
                <a:latin typeface="Garamond"/>
                <a:cs typeface="Garamond"/>
              </a:rPr>
              <a:t> </a:t>
            </a:r>
            <a:r>
              <a:rPr dirty="0" sz="4650" spc="215">
                <a:latin typeface="Garamond"/>
                <a:cs typeface="Garamond"/>
              </a:rPr>
              <a:t>Railway</a:t>
            </a:r>
            <a:r>
              <a:rPr dirty="0" sz="4650" spc="-100">
                <a:latin typeface="Garamond"/>
                <a:cs typeface="Garamond"/>
              </a:rPr>
              <a:t> </a:t>
            </a:r>
            <a:r>
              <a:rPr dirty="0" sz="4650" spc="275">
                <a:latin typeface="Garamond"/>
                <a:cs typeface="Garamond"/>
              </a:rPr>
              <a:t>Management</a:t>
            </a:r>
            <a:r>
              <a:rPr dirty="0" sz="4650" spc="-100">
                <a:latin typeface="Garamond"/>
                <a:cs typeface="Garamond"/>
              </a:rPr>
              <a:t> </a:t>
            </a:r>
            <a:r>
              <a:rPr dirty="0" sz="4650" spc="265">
                <a:latin typeface="Garamond"/>
                <a:cs typeface="Garamond"/>
              </a:rPr>
              <a:t>System</a:t>
            </a:r>
            <a:endParaRPr sz="4650">
              <a:latin typeface="Garamond"/>
              <a:cs typeface="Garamon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37545" y="6990369"/>
            <a:ext cx="9074785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-80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Optimization,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 Automation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35">
                <a:solidFill>
                  <a:srgbClr val="262525"/>
                </a:solidFill>
                <a:latin typeface="Century Gothic"/>
                <a:cs typeface="Century Gothic"/>
              </a:rPr>
              <a:t>&amp;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110">
                <a:solidFill>
                  <a:srgbClr val="262525"/>
                </a:solidFill>
                <a:latin typeface="Century Gothic"/>
                <a:cs typeface="Century Gothic"/>
              </a:rPr>
              <a:t>Business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Logic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Implementation</a:t>
            </a:r>
            <a:endParaRPr sz="21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347" y="522995"/>
            <a:ext cx="7680325" cy="7016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00" spc="155"/>
              <a:t>Database</a:t>
            </a:r>
            <a:r>
              <a:rPr dirty="0" sz="4400" spc="-110"/>
              <a:t> </a:t>
            </a:r>
            <a:r>
              <a:rPr dirty="0" sz="4400" spc="250"/>
              <a:t>Schema</a:t>
            </a:r>
            <a:r>
              <a:rPr dirty="0" sz="4400" spc="-110"/>
              <a:t> </a:t>
            </a:r>
            <a:r>
              <a:rPr dirty="0" sz="4400" spc="195"/>
              <a:t>Enhancement</a:t>
            </a:r>
            <a:endParaRPr sz="4400"/>
          </a:p>
        </p:txBody>
      </p:sp>
      <p:grpSp>
        <p:nvGrpSpPr>
          <p:cNvPr id="4" name="object 4" descr=""/>
          <p:cNvGrpSpPr/>
          <p:nvPr/>
        </p:nvGrpSpPr>
        <p:grpSpPr>
          <a:xfrm>
            <a:off x="727472" y="2367557"/>
            <a:ext cx="9960610" cy="1692910"/>
            <a:chOff x="727472" y="2367557"/>
            <a:chExt cx="9960610" cy="1692910"/>
          </a:xfrm>
        </p:grpSpPr>
        <p:sp>
          <p:nvSpPr>
            <p:cNvPr id="5" name="object 5" descr=""/>
            <p:cNvSpPr/>
            <p:nvPr/>
          </p:nvSpPr>
          <p:spPr>
            <a:xfrm>
              <a:off x="741758" y="2367557"/>
              <a:ext cx="9946005" cy="1692910"/>
            </a:xfrm>
            <a:custGeom>
              <a:avLst/>
              <a:gdLst/>
              <a:ahLst/>
              <a:cxnLst/>
              <a:rect l="l" t="t" r="r" b="b"/>
              <a:pathLst>
                <a:path w="9946005" h="1692910">
                  <a:moveTo>
                    <a:pt x="153439" y="1692866"/>
                  </a:moveTo>
                  <a:lnTo>
                    <a:pt x="153107" y="1692866"/>
                  </a:lnTo>
                  <a:lnTo>
                    <a:pt x="105046" y="1685164"/>
                  </a:lnTo>
                  <a:lnTo>
                    <a:pt x="62935" y="1663704"/>
                  </a:lnTo>
                  <a:lnTo>
                    <a:pt x="29680" y="1630953"/>
                  </a:lnTo>
                  <a:lnTo>
                    <a:pt x="7847" y="1589376"/>
                  </a:lnTo>
                  <a:lnTo>
                    <a:pt x="0" y="1541441"/>
                  </a:lnTo>
                  <a:lnTo>
                    <a:pt x="0" y="151446"/>
                  </a:lnTo>
                  <a:lnTo>
                    <a:pt x="7804" y="103718"/>
                  </a:lnTo>
                  <a:lnTo>
                    <a:pt x="29653" y="61927"/>
                  </a:lnTo>
                  <a:lnTo>
                    <a:pt x="62894" y="29169"/>
                  </a:lnTo>
                  <a:lnTo>
                    <a:pt x="105009" y="7704"/>
                  </a:lnTo>
                  <a:lnTo>
                    <a:pt x="153447" y="0"/>
                  </a:lnTo>
                  <a:lnTo>
                    <a:pt x="9793042" y="0"/>
                  </a:lnTo>
                  <a:lnTo>
                    <a:pt x="9793042" y="14286"/>
                  </a:lnTo>
                  <a:lnTo>
                    <a:pt x="153447" y="14286"/>
                  </a:lnTo>
                  <a:lnTo>
                    <a:pt x="153447" y="28575"/>
                  </a:lnTo>
                  <a:lnTo>
                    <a:pt x="104762" y="38264"/>
                  </a:lnTo>
                  <a:lnTo>
                    <a:pt x="65078" y="64651"/>
                  </a:lnTo>
                  <a:lnTo>
                    <a:pt x="38361" y="103718"/>
                  </a:lnTo>
                  <a:lnTo>
                    <a:pt x="28574" y="151446"/>
                  </a:lnTo>
                  <a:lnTo>
                    <a:pt x="28574" y="1541441"/>
                  </a:lnTo>
                  <a:lnTo>
                    <a:pt x="38361" y="1589159"/>
                  </a:lnTo>
                  <a:lnTo>
                    <a:pt x="65078" y="1628225"/>
                  </a:lnTo>
                  <a:lnTo>
                    <a:pt x="104762" y="1654615"/>
                  </a:lnTo>
                  <a:lnTo>
                    <a:pt x="153447" y="1664306"/>
                  </a:lnTo>
                  <a:lnTo>
                    <a:pt x="9882411" y="1664306"/>
                  </a:lnTo>
                  <a:lnTo>
                    <a:pt x="9854358" y="1678601"/>
                  </a:lnTo>
                  <a:lnTo>
                    <a:pt x="153447" y="1678601"/>
                  </a:lnTo>
                  <a:lnTo>
                    <a:pt x="153439" y="1692866"/>
                  </a:lnTo>
                  <a:close/>
                </a:path>
                <a:path w="9946005" h="1692910">
                  <a:moveTo>
                    <a:pt x="9882411" y="1664306"/>
                  </a:moveTo>
                  <a:lnTo>
                    <a:pt x="9793042" y="1664306"/>
                  </a:lnTo>
                  <a:lnTo>
                    <a:pt x="9841718" y="1654615"/>
                  </a:lnTo>
                  <a:lnTo>
                    <a:pt x="9881404" y="1628225"/>
                  </a:lnTo>
                  <a:lnTo>
                    <a:pt x="9908128" y="1589159"/>
                  </a:lnTo>
                  <a:lnTo>
                    <a:pt x="9917919" y="1541441"/>
                  </a:lnTo>
                  <a:lnTo>
                    <a:pt x="9917919" y="151446"/>
                  </a:lnTo>
                  <a:lnTo>
                    <a:pt x="9908128" y="103718"/>
                  </a:lnTo>
                  <a:lnTo>
                    <a:pt x="9881404" y="64651"/>
                  </a:lnTo>
                  <a:lnTo>
                    <a:pt x="9841718" y="38264"/>
                  </a:lnTo>
                  <a:lnTo>
                    <a:pt x="9793042" y="28575"/>
                  </a:lnTo>
                  <a:lnTo>
                    <a:pt x="153447" y="28575"/>
                  </a:lnTo>
                  <a:lnTo>
                    <a:pt x="153447" y="14286"/>
                  </a:lnTo>
                  <a:lnTo>
                    <a:pt x="9793042" y="14286"/>
                  </a:lnTo>
                  <a:lnTo>
                    <a:pt x="9793042" y="0"/>
                  </a:lnTo>
                  <a:lnTo>
                    <a:pt x="9841444" y="7704"/>
                  </a:lnTo>
                  <a:lnTo>
                    <a:pt x="9883552" y="29169"/>
                  </a:lnTo>
                  <a:lnTo>
                    <a:pt x="9916802" y="61927"/>
                  </a:lnTo>
                  <a:lnTo>
                    <a:pt x="9938632" y="103509"/>
                  </a:lnTo>
                  <a:lnTo>
                    <a:pt x="9945908" y="147960"/>
                  </a:lnTo>
                  <a:lnTo>
                    <a:pt x="9945908" y="1544931"/>
                  </a:lnTo>
                  <a:lnTo>
                    <a:pt x="9938676" y="1589159"/>
                  </a:lnTo>
                  <a:lnTo>
                    <a:pt x="9938641" y="1589376"/>
                  </a:lnTo>
                  <a:lnTo>
                    <a:pt x="9916829" y="1630953"/>
                  </a:lnTo>
                  <a:lnTo>
                    <a:pt x="9883591" y="1663704"/>
                  </a:lnTo>
                  <a:lnTo>
                    <a:pt x="9882411" y="1664306"/>
                  </a:lnTo>
                  <a:close/>
                </a:path>
                <a:path w="9946005" h="1692910">
                  <a:moveTo>
                    <a:pt x="9793042" y="1692866"/>
                  </a:moveTo>
                  <a:lnTo>
                    <a:pt x="153447" y="1692866"/>
                  </a:lnTo>
                  <a:lnTo>
                    <a:pt x="153447" y="1678601"/>
                  </a:lnTo>
                  <a:lnTo>
                    <a:pt x="9793042" y="1678601"/>
                  </a:lnTo>
                  <a:lnTo>
                    <a:pt x="9793042" y="1692866"/>
                  </a:lnTo>
                  <a:close/>
                </a:path>
                <a:path w="9946005" h="1692910">
                  <a:moveTo>
                    <a:pt x="9793042" y="1692866"/>
                  </a:moveTo>
                  <a:lnTo>
                    <a:pt x="9793042" y="1678601"/>
                  </a:lnTo>
                  <a:lnTo>
                    <a:pt x="9854358" y="1678601"/>
                  </a:lnTo>
                  <a:lnTo>
                    <a:pt x="9841479" y="1685164"/>
                  </a:lnTo>
                  <a:lnTo>
                    <a:pt x="9793042" y="1692866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7472" y="2381844"/>
              <a:ext cx="114300" cy="1664335"/>
            </a:xfrm>
            <a:custGeom>
              <a:avLst/>
              <a:gdLst/>
              <a:ahLst/>
              <a:cxnLst/>
              <a:rect l="l" t="t" r="r" b="b"/>
              <a:pathLst>
                <a:path w="114300" h="1664335">
                  <a:moveTo>
                    <a:pt x="57149" y="1664314"/>
                  </a:moveTo>
                  <a:lnTo>
                    <a:pt x="34919" y="1659816"/>
                  </a:lnTo>
                  <a:lnTo>
                    <a:pt x="16751" y="1647558"/>
                  </a:lnTo>
                  <a:lnTo>
                    <a:pt x="4495" y="1629390"/>
                  </a:lnTo>
                  <a:lnTo>
                    <a:pt x="0" y="1607164"/>
                  </a:lnTo>
                  <a:lnTo>
                    <a:pt x="0" y="57149"/>
                  </a:lnTo>
                  <a:lnTo>
                    <a:pt x="4495" y="34919"/>
                  </a:lnTo>
                  <a:lnTo>
                    <a:pt x="16751" y="16751"/>
                  </a:lnTo>
                  <a:lnTo>
                    <a:pt x="34919" y="4495"/>
                  </a:lnTo>
                  <a:lnTo>
                    <a:pt x="57149" y="0"/>
                  </a:lnTo>
                  <a:lnTo>
                    <a:pt x="79380" y="4495"/>
                  </a:lnTo>
                  <a:lnTo>
                    <a:pt x="97548" y="16751"/>
                  </a:lnTo>
                  <a:lnTo>
                    <a:pt x="109804" y="34919"/>
                  </a:lnTo>
                  <a:lnTo>
                    <a:pt x="114299" y="57149"/>
                  </a:lnTo>
                  <a:lnTo>
                    <a:pt x="114299" y="1607164"/>
                  </a:lnTo>
                  <a:lnTo>
                    <a:pt x="109804" y="1629390"/>
                  </a:lnTo>
                  <a:lnTo>
                    <a:pt x="97548" y="1647558"/>
                  </a:lnTo>
                  <a:lnTo>
                    <a:pt x="79380" y="1659816"/>
                  </a:lnTo>
                  <a:lnTo>
                    <a:pt x="57149" y="1664314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43347" y="1571525"/>
            <a:ext cx="9569450" cy="2124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50">
                <a:latin typeface="Garamond"/>
                <a:cs typeface="Garamond"/>
              </a:rPr>
              <a:t>Structural</a:t>
            </a:r>
            <a:r>
              <a:rPr dirty="0" sz="2600" spc="-65">
                <a:latin typeface="Garamond"/>
                <a:cs typeface="Garamond"/>
              </a:rPr>
              <a:t> </a:t>
            </a:r>
            <a:r>
              <a:rPr dirty="0" sz="2600" spc="130">
                <a:latin typeface="Garamond"/>
                <a:cs typeface="Garamond"/>
              </a:rPr>
              <a:t>Refinements</a:t>
            </a:r>
            <a:r>
              <a:rPr dirty="0" sz="2600" spc="-60">
                <a:latin typeface="Garamond"/>
                <a:cs typeface="Garamond"/>
              </a:rPr>
              <a:t> </a:t>
            </a:r>
            <a:r>
              <a:rPr dirty="0" sz="2600" spc="95">
                <a:latin typeface="Garamond"/>
                <a:cs typeface="Garamond"/>
              </a:rPr>
              <a:t>for</a:t>
            </a:r>
            <a:r>
              <a:rPr dirty="0" sz="2600" spc="-60">
                <a:latin typeface="Garamond"/>
                <a:cs typeface="Garamond"/>
              </a:rPr>
              <a:t> </a:t>
            </a:r>
            <a:r>
              <a:rPr dirty="0" sz="2600" spc="114">
                <a:latin typeface="Garamond"/>
                <a:cs typeface="Garamond"/>
              </a:rPr>
              <a:t>Scalability</a:t>
            </a:r>
            <a:endParaRPr sz="26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2600">
              <a:latin typeface="Garamond"/>
              <a:cs typeface="Garamond"/>
            </a:endParaRPr>
          </a:p>
          <a:p>
            <a:pPr marL="342900">
              <a:lnSpc>
                <a:spcPct val="100000"/>
              </a:lnSpc>
            </a:pPr>
            <a:r>
              <a:rPr dirty="0" sz="2150" spc="105">
                <a:solidFill>
                  <a:srgbClr val="262525"/>
                </a:solidFill>
                <a:latin typeface="Garamond"/>
                <a:cs typeface="Garamond"/>
              </a:rPr>
              <a:t>Dynamic</a:t>
            </a:r>
            <a:r>
              <a:rPr dirty="0" sz="21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75">
                <a:solidFill>
                  <a:srgbClr val="262525"/>
                </a:solidFill>
                <a:latin typeface="Garamond"/>
                <a:cs typeface="Garamond"/>
              </a:rPr>
              <a:t>Table</a:t>
            </a:r>
            <a:r>
              <a:rPr dirty="0" sz="215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125">
                <a:solidFill>
                  <a:srgbClr val="262525"/>
                </a:solidFill>
                <a:latin typeface="Garamond"/>
                <a:cs typeface="Garamond"/>
              </a:rPr>
              <a:t>Management</a:t>
            </a:r>
            <a:endParaRPr sz="2150">
              <a:latin typeface="Garamond"/>
              <a:cs typeface="Garamond"/>
            </a:endParaRPr>
          </a:p>
          <a:p>
            <a:pPr marL="342900" marR="5080">
              <a:lnSpc>
                <a:spcPct val="132600"/>
              </a:lnSpc>
              <a:spcBef>
                <a:spcPts val="740"/>
              </a:spcBef>
            </a:pPr>
            <a:r>
              <a:rPr dirty="0" sz="1650" spc="-45">
                <a:solidFill>
                  <a:srgbClr val="262525"/>
                </a:solidFill>
                <a:latin typeface="Century Gothic"/>
                <a:cs typeface="Century Gothic"/>
              </a:rPr>
              <a:t>Created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8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45">
                <a:solidFill>
                  <a:srgbClr val="262525"/>
                </a:solidFill>
                <a:latin typeface="Century Gothic"/>
                <a:cs typeface="Century Gothic"/>
              </a:rPr>
              <a:t>dropped</a:t>
            </a:r>
            <a:r>
              <a:rPr dirty="0" sz="16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25">
                <a:solidFill>
                  <a:srgbClr val="262525"/>
                </a:solidFill>
                <a:latin typeface="Century Gothic"/>
                <a:cs typeface="Century Gothic"/>
              </a:rPr>
              <a:t>dynamically,</a:t>
            </a:r>
            <a:r>
              <a:rPr dirty="0" sz="16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such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as</a:t>
            </a:r>
            <a:r>
              <a:rPr dirty="0" sz="16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45">
                <a:solidFill>
                  <a:srgbClr val="262525"/>
                </a:solidFill>
                <a:latin typeface="Century Gothic"/>
                <a:cs typeface="Century Gothic"/>
              </a:rPr>
              <a:t>'Alerts',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6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10">
                <a:solidFill>
                  <a:srgbClr val="262525"/>
                </a:solidFill>
                <a:latin typeface="Century Gothic"/>
                <a:cs typeface="Century Gothic"/>
              </a:rPr>
              <a:t>manage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transient</a:t>
            </a:r>
            <a:r>
              <a:rPr dirty="0" sz="165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65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situation-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specific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9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efficiently.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27472" y="4247852"/>
            <a:ext cx="9960610" cy="1692910"/>
            <a:chOff x="727472" y="4247852"/>
            <a:chExt cx="9960610" cy="1692910"/>
          </a:xfrm>
        </p:grpSpPr>
        <p:sp>
          <p:nvSpPr>
            <p:cNvPr id="9" name="object 9" descr=""/>
            <p:cNvSpPr/>
            <p:nvPr/>
          </p:nvSpPr>
          <p:spPr>
            <a:xfrm>
              <a:off x="741758" y="4247852"/>
              <a:ext cx="9946005" cy="1692910"/>
            </a:xfrm>
            <a:custGeom>
              <a:avLst/>
              <a:gdLst/>
              <a:ahLst/>
              <a:cxnLst/>
              <a:rect l="l" t="t" r="r" b="b"/>
              <a:pathLst>
                <a:path w="9946005" h="1692910">
                  <a:moveTo>
                    <a:pt x="153441" y="1692881"/>
                  </a:moveTo>
                  <a:lnTo>
                    <a:pt x="153206" y="1692881"/>
                  </a:lnTo>
                  <a:lnTo>
                    <a:pt x="105046" y="1685177"/>
                  </a:lnTo>
                  <a:lnTo>
                    <a:pt x="62935" y="1663709"/>
                  </a:lnTo>
                  <a:lnTo>
                    <a:pt x="29680" y="1630949"/>
                  </a:lnTo>
                  <a:lnTo>
                    <a:pt x="7847" y="1589365"/>
                  </a:lnTo>
                  <a:lnTo>
                    <a:pt x="0" y="1541426"/>
                  </a:lnTo>
                  <a:lnTo>
                    <a:pt x="0" y="151447"/>
                  </a:lnTo>
                  <a:lnTo>
                    <a:pt x="7804" y="103716"/>
                  </a:lnTo>
                  <a:lnTo>
                    <a:pt x="7838" y="103509"/>
                  </a:lnTo>
                  <a:lnTo>
                    <a:pt x="29653" y="61925"/>
                  </a:lnTo>
                  <a:lnTo>
                    <a:pt x="62894" y="29164"/>
                  </a:lnTo>
                  <a:lnTo>
                    <a:pt x="105009" y="7697"/>
                  </a:lnTo>
                  <a:lnTo>
                    <a:pt x="153447" y="0"/>
                  </a:lnTo>
                  <a:lnTo>
                    <a:pt x="9793042" y="0"/>
                  </a:lnTo>
                  <a:lnTo>
                    <a:pt x="9793042" y="14287"/>
                  </a:lnTo>
                  <a:lnTo>
                    <a:pt x="153447" y="14287"/>
                  </a:lnTo>
                  <a:lnTo>
                    <a:pt x="153447" y="28582"/>
                  </a:lnTo>
                  <a:lnTo>
                    <a:pt x="104762" y="38269"/>
                  </a:lnTo>
                  <a:lnTo>
                    <a:pt x="65078" y="64651"/>
                  </a:lnTo>
                  <a:lnTo>
                    <a:pt x="38361" y="103716"/>
                  </a:lnTo>
                  <a:lnTo>
                    <a:pt x="28574" y="151447"/>
                  </a:lnTo>
                  <a:lnTo>
                    <a:pt x="28574" y="1541426"/>
                  </a:lnTo>
                  <a:lnTo>
                    <a:pt x="38361" y="1589157"/>
                  </a:lnTo>
                  <a:lnTo>
                    <a:pt x="65078" y="1628222"/>
                  </a:lnTo>
                  <a:lnTo>
                    <a:pt x="104762" y="1654605"/>
                  </a:lnTo>
                  <a:lnTo>
                    <a:pt x="153447" y="1664291"/>
                  </a:lnTo>
                  <a:lnTo>
                    <a:pt x="9882450" y="1664291"/>
                  </a:lnTo>
                  <a:lnTo>
                    <a:pt x="9854408" y="1678586"/>
                  </a:lnTo>
                  <a:lnTo>
                    <a:pt x="153447" y="1678586"/>
                  </a:lnTo>
                  <a:lnTo>
                    <a:pt x="153441" y="1692881"/>
                  </a:lnTo>
                  <a:close/>
                </a:path>
                <a:path w="9946005" h="1692910">
                  <a:moveTo>
                    <a:pt x="9882450" y="1664291"/>
                  </a:moveTo>
                  <a:lnTo>
                    <a:pt x="9793042" y="1664291"/>
                  </a:lnTo>
                  <a:lnTo>
                    <a:pt x="9841718" y="1654605"/>
                  </a:lnTo>
                  <a:lnTo>
                    <a:pt x="9881404" y="1628222"/>
                  </a:lnTo>
                  <a:lnTo>
                    <a:pt x="9908128" y="1589157"/>
                  </a:lnTo>
                  <a:lnTo>
                    <a:pt x="9917919" y="1541426"/>
                  </a:lnTo>
                  <a:lnTo>
                    <a:pt x="9917919" y="151447"/>
                  </a:lnTo>
                  <a:lnTo>
                    <a:pt x="9908128" y="103716"/>
                  </a:lnTo>
                  <a:lnTo>
                    <a:pt x="9881404" y="64651"/>
                  </a:lnTo>
                  <a:lnTo>
                    <a:pt x="9841718" y="38269"/>
                  </a:lnTo>
                  <a:lnTo>
                    <a:pt x="9793042" y="28582"/>
                  </a:lnTo>
                  <a:lnTo>
                    <a:pt x="153447" y="28582"/>
                  </a:lnTo>
                  <a:lnTo>
                    <a:pt x="153447" y="14287"/>
                  </a:lnTo>
                  <a:lnTo>
                    <a:pt x="9793042" y="14287"/>
                  </a:lnTo>
                  <a:lnTo>
                    <a:pt x="9793042" y="0"/>
                  </a:lnTo>
                  <a:lnTo>
                    <a:pt x="9841444" y="7697"/>
                  </a:lnTo>
                  <a:lnTo>
                    <a:pt x="9883552" y="29164"/>
                  </a:lnTo>
                  <a:lnTo>
                    <a:pt x="9916802" y="61925"/>
                  </a:lnTo>
                  <a:lnTo>
                    <a:pt x="9938632" y="103509"/>
                  </a:lnTo>
                  <a:lnTo>
                    <a:pt x="9945908" y="147960"/>
                  </a:lnTo>
                  <a:lnTo>
                    <a:pt x="9945908" y="1544917"/>
                  </a:lnTo>
                  <a:lnTo>
                    <a:pt x="9938675" y="1589157"/>
                  </a:lnTo>
                  <a:lnTo>
                    <a:pt x="9938641" y="1589365"/>
                  </a:lnTo>
                  <a:lnTo>
                    <a:pt x="9916829" y="1630949"/>
                  </a:lnTo>
                  <a:lnTo>
                    <a:pt x="9883591" y="1663709"/>
                  </a:lnTo>
                  <a:lnTo>
                    <a:pt x="9882450" y="1664291"/>
                  </a:lnTo>
                  <a:close/>
                </a:path>
                <a:path w="9946005" h="1692910">
                  <a:moveTo>
                    <a:pt x="9793042" y="1692881"/>
                  </a:moveTo>
                  <a:lnTo>
                    <a:pt x="153447" y="1692881"/>
                  </a:lnTo>
                  <a:lnTo>
                    <a:pt x="153447" y="1678586"/>
                  </a:lnTo>
                  <a:lnTo>
                    <a:pt x="9793042" y="1678586"/>
                  </a:lnTo>
                  <a:lnTo>
                    <a:pt x="9793042" y="1692881"/>
                  </a:lnTo>
                  <a:close/>
                </a:path>
                <a:path w="9946005" h="1692910">
                  <a:moveTo>
                    <a:pt x="9793042" y="1692881"/>
                  </a:moveTo>
                  <a:lnTo>
                    <a:pt x="9793042" y="1678586"/>
                  </a:lnTo>
                  <a:lnTo>
                    <a:pt x="9854408" y="1678586"/>
                  </a:lnTo>
                  <a:lnTo>
                    <a:pt x="9841479" y="1685177"/>
                  </a:lnTo>
                  <a:lnTo>
                    <a:pt x="9793042" y="1692881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7472" y="4262140"/>
              <a:ext cx="114300" cy="1664335"/>
            </a:xfrm>
            <a:custGeom>
              <a:avLst/>
              <a:gdLst/>
              <a:ahLst/>
              <a:cxnLst/>
              <a:rect l="l" t="t" r="r" b="b"/>
              <a:pathLst>
                <a:path w="114300" h="1664335">
                  <a:moveTo>
                    <a:pt x="57149" y="1664299"/>
                  </a:moveTo>
                  <a:lnTo>
                    <a:pt x="34919" y="1659806"/>
                  </a:lnTo>
                  <a:lnTo>
                    <a:pt x="16751" y="1647554"/>
                  </a:lnTo>
                  <a:lnTo>
                    <a:pt x="4495" y="1629387"/>
                  </a:lnTo>
                  <a:lnTo>
                    <a:pt x="0" y="1607149"/>
                  </a:lnTo>
                  <a:lnTo>
                    <a:pt x="0" y="57149"/>
                  </a:lnTo>
                  <a:lnTo>
                    <a:pt x="4495" y="34924"/>
                  </a:lnTo>
                  <a:lnTo>
                    <a:pt x="16751" y="16756"/>
                  </a:lnTo>
                  <a:lnTo>
                    <a:pt x="34919" y="4497"/>
                  </a:lnTo>
                  <a:lnTo>
                    <a:pt x="57149" y="0"/>
                  </a:lnTo>
                  <a:lnTo>
                    <a:pt x="79380" y="4497"/>
                  </a:lnTo>
                  <a:lnTo>
                    <a:pt x="97548" y="16756"/>
                  </a:lnTo>
                  <a:lnTo>
                    <a:pt x="109804" y="34924"/>
                  </a:lnTo>
                  <a:lnTo>
                    <a:pt x="114299" y="57149"/>
                  </a:lnTo>
                  <a:lnTo>
                    <a:pt x="114299" y="1607149"/>
                  </a:lnTo>
                  <a:lnTo>
                    <a:pt x="109804" y="1629387"/>
                  </a:lnTo>
                  <a:lnTo>
                    <a:pt x="97548" y="1647554"/>
                  </a:lnTo>
                  <a:lnTo>
                    <a:pt x="79380" y="1659806"/>
                  </a:lnTo>
                  <a:lnTo>
                    <a:pt x="57149" y="1664299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73595" y="4455926"/>
            <a:ext cx="9339580" cy="11201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90">
                <a:solidFill>
                  <a:srgbClr val="262525"/>
                </a:solidFill>
                <a:latin typeface="Garamond"/>
                <a:cs typeface="Garamond"/>
              </a:rPr>
              <a:t>Enhanced</a:t>
            </a:r>
            <a:r>
              <a:rPr dirty="0" sz="21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65">
                <a:solidFill>
                  <a:srgbClr val="262525"/>
                </a:solidFill>
                <a:latin typeface="Garamond"/>
                <a:cs typeface="Garamond"/>
              </a:rPr>
              <a:t>Data</a:t>
            </a:r>
            <a:r>
              <a:rPr dirty="0" sz="2150" spc="-3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95">
                <a:solidFill>
                  <a:srgbClr val="262525"/>
                </a:solidFill>
                <a:latin typeface="Garamond"/>
                <a:cs typeface="Garamond"/>
              </a:rPr>
              <a:t>Relationships</a:t>
            </a:r>
            <a:endParaRPr sz="2150">
              <a:latin typeface="Garamond"/>
              <a:cs typeface="Garamond"/>
            </a:endParaRPr>
          </a:p>
          <a:p>
            <a:pPr marL="12700" marR="5080">
              <a:lnSpc>
                <a:spcPct val="132600"/>
              </a:lnSpc>
              <a:spcBef>
                <a:spcPts val="740"/>
              </a:spcBef>
            </a:pPr>
            <a:r>
              <a:rPr dirty="0" sz="1650" spc="-75">
                <a:solidFill>
                  <a:srgbClr val="262525"/>
                </a:solidFill>
                <a:latin typeface="Century Gothic"/>
                <a:cs typeface="Century Gothic"/>
              </a:rPr>
              <a:t>Added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 DriverID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to the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90">
                <a:solidFill>
                  <a:srgbClr val="262525"/>
                </a:solidFill>
                <a:latin typeface="Century Gothic"/>
                <a:cs typeface="Century Gothic"/>
              </a:rPr>
              <a:t>'Trains'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25">
                <a:solidFill>
                  <a:srgbClr val="262525"/>
                </a:solidFill>
                <a:latin typeface="Century Gothic"/>
                <a:cs typeface="Century Gothic"/>
              </a:rPr>
              <a:t>table,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35">
                <a:solidFill>
                  <a:srgbClr val="262525"/>
                </a:solidFill>
                <a:latin typeface="Century Gothic"/>
                <a:cs typeface="Century Gothic"/>
              </a:rPr>
              <a:t>enabling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more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precise </a:t>
            </a:r>
            <a:r>
              <a:rPr dirty="0" sz="1650" spc="-65">
                <a:solidFill>
                  <a:srgbClr val="262525"/>
                </a:solidFill>
                <a:latin typeface="Century Gothic"/>
                <a:cs typeface="Century Gothic"/>
              </a:rPr>
              <a:t>mapping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40">
                <a:solidFill>
                  <a:srgbClr val="262525"/>
                </a:solidFill>
                <a:latin typeface="Century Gothic"/>
                <a:cs typeface="Century Gothic"/>
              </a:rPr>
              <a:t>between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personnel </a:t>
            </a:r>
            <a:r>
              <a:rPr dirty="0" sz="1650" spc="-3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1650" spc="-30">
                <a:solidFill>
                  <a:srgbClr val="262525"/>
                </a:solidFill>
                <a:latin typeface="Century Gothic"/>
                <a:cs typeface="Century Gothic"/>
              </a:rPr>
              <a:t>active</a:t>
            </a:r>
            <a:r>
              <a:rPr dirty="0" sz="16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50">
                <a:solidFill>
                  <a:srgbClr val="262525"/>
                </a:solidFill>
                <a:latin typeface="Century Gothic"/>
                <a:cs typeface="Century Gothic"/>
              </a:rPr>
              <a:t>trains</a:t>
            </a:r>
            <a:r>
              <a:rPr dirty="0" sz="16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6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30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16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clarity.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27472" y="6128147"/>
            <a:ext cx="9960610" cy="1692910"/>
            <a:chOff x="727472" y="6128147"/>
            <a:chExt cx="9960610" cy="1692910"/>
          </a:xfrm>
        </p:grpSpPr>
        <p:sp>
          <p:nvSpPr>
            <p:cNvPr id="13" name="object 13" descr=""/>
            <p:cNvSpPr/>
            <p:nvPr/>
          </p:nvSpPr>
          <p:spPr>
            <a:xfrm>
              <a:off x="741758" y="6128147"/>
              <a:ext cx="9946005" cy="1692910"/>
            </a:xfrm>
            <a:custGeom>
              <a:avLst/>
              <a:gdLst/>
              <a:ahLst/>
              <a:cxnLst/>
              <a:rect l="l" t="t" r="r" b="b"/>
              <a:pathLst>
                <a:path w="9946005" h="1692909">
                  <a:moveTo>
                    <a:pt x="153439" y="1692867"/>
                  </a:moveTo>
                  <a:lnTo>
                    <a:pt x="153117" y="1692867"/>
                  </a:lnTo>
                  <a:lnTo>
                    <a:pt x="105046" y="1685166"/>
                  </a:lnTo>
                  <a:lnTo>
                    <a:pt x="62935" y="1663706"/>
                  </a:lnTo>
                  <a:lnTo>
                    <a:pt x="29680" y="1630954"/>
                  </a:lnTo>
                  <a:lnTo>
                    <a:pt x="7847" y="1589378"/>
                  </a:lnTo>
                  <a:lnTo>
                    <a:pt x="0" y="1541443"/>
                  </a:lnTo>
                  <a:lnTo>
                    <a:pt x="0" y="151433"/>
                  </a:lnTo>
                  <a:lnTo>
                    <a:pt x="7802" y="103714"/>
                  </a:lnTo>
                  <a:lnTo>
                    <a:pt x="7838" y="103498"/>
                  </a:lnTo>
                  <a:lnTo>
                    <a:pt x="29653" y="61921"/>
                  </a:lnTo>
                  <a:lnTo>
                    <a:pt x="62894" y="29169"/>
                  </a:lnTo>
                  <a:lnTo>
                    <a:pt x="105009" y="7710"/>
                  </a:lnTo>
                  <a:lnTo>
                    <a:pt x="153447" y="0"/>
                  </a:lnTo>
                  <a:lnTo>
                    <a:pt x="9793042" y="0"/>
                  </a:lnTo>
                  <a:lnTo>
                    <a:pt x="9793042" y="14273"/>
                  </a:lnTo>
                  <a:lnTo>
                    <a:pt x="153447" y="14273"/>
                  </a:lnTo>
                  <a:lnTo>
                    <a:pt x="153447" y="28568"/>
                  </a:lnTo>
                  <a:lnTo>
                    <a:pt x="104762" y="38259"/>
                  </a:lnTo>
                  <a:lnTo>
                    <a:pt x="65078" y="64649"/>
                  </a:lnTo>
                  <a:lnTo>
                    <a:pt x="38361" y="103714"/>
                  </a:lnTo>
                  <a:lnTo>
                    <a:pt x="28574" y="151433"/>
                  </a:lnTo>
                  <a:lnTo>
                    <a:pt x="28574" y="1541443"/>
                  </a:lnTo>
                  <a:lnTo>
                    <a:pt x="38361" y="1589161"/>
                  </a:lnTo>
                  <a:lnTo>
                    <a:pt x="65078" y="1628227"/>
                  </a:lnTo>
                  <a:lnTo>
                    <a:pt x="104762" y="1654617"/>
                  </a:lnTo>
                  <a:lnTo>
                    <a:pt x="153447" y="1664307"/>
                  </a:lnTo>
                  <a:lnTo>
                    <a:pt x="9882411" y="1664307"/>
                  </a:lnTo>
                  <a:lnTo>
                    <a:pt x="9854358" y="1678603"/>
                  </a:lnTo>
                  <a:lnTo>
                    <a:pt x="153447" y="1678603"/>
                  </a:lnTo>
                  <a:lnTo>
                    <a:pt x="153439" y="1692867"/>
                  </a:lnTo>
                  <a:close/>
                </a:path>
                <a:path w="9946005" h="1692909">
                  <a:moveTo>
                    <a:pt x="9882411" y="1664307"/>
                  </a:moveTo>
                  <a:lnTo>
                    <a:pt x="9793042" y="1664307"/>
                  </a:lnTo>
                  <a:lnTo>
                    <a:pt x="9841718" y="1654617"/>
                  </a:lnTo>
                  <a:lnTo>
                    <a:pt x="9881404" y="1628227"/>
                  </a:lnTo>
                  <a:lnTo>
                    <a:pt x="9908128" y="1589161"/>
                  </a:lnTo>
                  <a:lnTo>
                    <a:pt x="9917919" y="1541443"/>
                  </a:lnTo>
                  <a:lnTo>
                    <a:pt x="9917919" y="151433"/>
                  </a:lnTo>
                  <a:lnTo>
                    <a:pt x="9908128" y="103714"/>
                  </a:lnTo>
                  <a:lnTo>
                    <a:pt x="9881404" y="64649"/>
                  </a:lnTo>
                  <a:lnTo>
                    <a:pt x="9841718" y="38259"/>
                  </a:lnTo>
                  <a:lnTo>
                    <a:pt x="9793042" y="28568"/>
                  </a:lnTo>
                  <a:lnTo>
                    <a:pt x="153447" y="28568"/>
                  </a:lnTo>
                  <a:lnTo>
                    <a:pt x="153447" y="14273"/>
                  </a:lnTo>
                  <a:lnTo>
                    <a:pt x="9793042" y="14273"/>
                  </a:lnTo>
                  <a:lnTo>
                    <a:pt x="9793042" y="0"/>
                  </a:lnTo>
                  <a:lnTo>
                    <a:pt x="9841444" y="7710"/>
                  </a:lnTo>
                  <a:lnTo>
                    <a:pt x="9883552" y="29169"/>
                  </a:lnTo>
                  <a:lnTo>
                    <a:pt x="9916802" y="61921"/>
                  </a:lnTo>
                  <a:lnTo>
                    <a:pt x="9938632" y="103498"/>
                  </a:lnTo>
                  <a:lnTo>
                    <a:pt x="9945908" y="147946"/>
                  </a:lnTo>
                  <a:lnTo>
                    <a:pt x="9945908" y="1544933"/>
                  </a:lnTo>
                  <a:lnTo>
                    <a:pt x="9938676" y="1589161"/>
                  </a:lnTo>
                  <a:lnTo>
                    <a:pt x="9938641" y="1589378"/>
                  </a:lnTo>
                  <a:lnTo>
                    <a:pt x="9916829" y="1630954"/>
                  </a:lnTo>
                  <a:lnTo>
                    <a:pt x="9883591" y="1663706"/>
                  </a:lnTo>
                  <a:lnTo>
                    <a:pt x="9882411" y="1664307"/>
                  </a:lnTo>
                  <a:close/>
                </a:path>
                <a:path w="9946005" h="1692909">
                  <a:moveTo>
                    <a:pt x="9793042" y="1692867"/>
                  </a:moveTo>
                  <a:lnTo>
                    <a:pt x="153447" y="1692867"/>
                  </a:lnTo>
                  <a:lnTo>
                    <a:pt x="153447" y="1678603"/>
                  </a:lnTo>
                  <a:lnTo>
                    <a:pt x="9793042" y="1678603"/>
                  </a:lnTo>
                  <a:lnTo>
                    <a:pt x="9793042" y="1692867"/>
                  </a:lnTo>
                  <a:close/>
                </a:path>
                <a:path w="9946005" h="1692909">
                  <a:moveTo>
                    <a:pt x="9793042" y="1692867"/>
                  </a:moveTo>
                  <a:lnTo>
                    <a:pt x="9793042" y="1678603"/>
                  </a:lnTo>
                  <a:lnTo>
                    <a:pt x="9854358" y="1678603"/>
                  </a:lnTo>
                  <a:lnTo>
                    <a:pt x="9841479" y="1685166"/>
                  </a:lnTo>
                  <a:lnTo>
                    <a:pt x="9793042" y="169286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27472" y="6142420"/>
              <a:ext cx="114300" cy="1664335"/>
            </a:xfrm>
            <a:custGeom>
              <a:avLst/>
              <a:gdLst/>
              <a:ahLst/>
              <a:cxnLst/>
              <a:rect l="l" t="t" r="r" b="b"/>
              <a:pathLst>
                <a:path w="114300" h="1664334">
                  <a:moveTo>
                    <a:pt x="57149" y="1664329"/>
                  </a:moveTo>
                  <a:lnTo>
                    <a:pt x="34919" y="1659832"/>
                  </a:lnTo>
                  <a:lnTo>
                    <a:pt x="16751" y="1647573"/>
                  </a:lnTo>
                  <a:lnTo>
                    <a:pt x="4495" y="1629405"/>
                  </a:lnTo>
                  <a:lnTo>
                    <a:pt x="0" y="1607179"/>
                  </a:lnTo>
                  <a:lnTo>
                    <a:pt x="0" y="57149"/>
                  </a:lnTo>
                  <a:lnTo>
                    <a:pt x="4495" y="34924"/>
                  </a:lnTo>
                  <a:lnTo>
                    <a:pt x="16751" y="16756"/>
                  </a:lnTo>
                  <a:lnTo>
                    <a:pt x="34919" y="4497"/>
                  </a:lnTo>
                  <a:lnTo>
                    <a:pt x="57149" y="0"/>
                  </a:lnTo>
                  <a:lnTo>
                    <a:pt x="79380" y="4497"/>
                  </a:lnTo>
                  <a:lnTo>
                    <a:pt x="97548" y="16756"/>
                  </a:lnTo>
                  <a:lnTo>
                    <a:pt x="109804" y="34924"/>
                  </a:lnTo>
                  <a:lnTo>
                    <a:pt x="114299" y="57149"/>
                  </a:lnTo>
                  <a:lnTo>
                    <a:pt x="114299" y="1607179"/>
                  </a:lnTo>
                  <a:lnTo>
                    <a:pt x="109804" y="1629405"/>
                  </a:lnTo>
                  <a:lnTo>
                    <a:pt x="97548" y="1647573"/>
                  </a:lnTo>
                  <a:lnTo>
                    <a:pt x="79380" y="1659832"/>
                  </a:lnTo>
                  <a:lnTo>
                    <a:pt x="57149" y="1664329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73595" y="6336238"/>
            <a:ext cx="9309100" cy="11201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90">
                <a:solidFill>
                  <a:srgbClr val="262525"/>
                </a:solidFill>
                <a:latin typeface="Garamond"/>
                <a:cs typeface="Garamond"/>
              </a:rPr>
              <a:t>Optimized</a:t>
            </a:r>
            <a:r>
              <a:rPr dirty="0" sz="2150" spc="-3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114">
                <a:solidFill>
                  <a:srgbClr val="262525"/>
                </a:solidFill>
                <a:latin typeface="Garamond"/>
                <a:cs typeface="Garamond"/>
              </a:rPr>
              <a:t>Column</a:t>
            </a:r>
            <a:r>
              <a:rPr dirty="0" sz="2150" spc="-3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120">
                <a:solidFill>
                  <a:srgbClr val="262525"/>
                </a:solidFill>
                <a:latin typeface="Garamond"/>
                <a:cs typeface="Garamond"/>
              </a:rPr>
              <a:t>Structure</a:t>
            </a:r>
            <a:endParaRPr sz="2150">
              <a:latin typeface="Garamond"/>
              <a:cs typeface="Garamond"/>
            </a:endParaRPr>
          </a:p>
          <a:p>
            <a:pPr marL="12700" marR="5080">
              <a:lnSpc>
                <a:spcPct val="132600"/>
              </a:lnSpc>
              <a:spcBef>
                <a:spcPts val="740"/>
              </a:spcBef>
            </a:pP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Modified</a:t>
            </a:r>
            <a:r>
              <a:rPr dirty="0" sz="16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30">
                <a:solidFill>
                  <a:srgbClr val="262525"/>
                </a:solidFill>
                <a:latin typeface="Century Gothic"/>
                <a:cs typeface="Century Gothic"/>
              </a:rPr>
              <a:t>column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types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6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better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9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integrity</a:t>
            </a:r>
            <a:r>
              <a:rPr dirty="0" sz="16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8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storage.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35">
                <a:solidFill>
                  <a:srgbClr val="262525"/>
                </a:solidFill>
                <a:latin typeface="Century Gothic"/>
                <a:cs typeface="Century Gothic"/>
              </a:rPr>
              <a:t>Dropped</a:t>
            </a:r>
            <a:r>
              <a:rPr dirty="0" sz="16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obsolete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columns</a:t>
            </a:r>
            <a:r>
              <a:rPr dirty="0" sz="16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20">
                <a:solidFill>
                  <a:srgbClr val="262525"/>
                </a:solidFill>
                <a:latin typeface="Century Gothic"/>
                <a:cs typeface="Century Gothic"/>
              </a:rPr>
              <a:t>like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'Remarks'</a:t>
            </a:r>
            <a:r>
              <a:rPr dirty="0" sz="16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from</a:t>
            </a:r>
            <a:r>
              <a:rPr dirty="0" sz="16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'Engineers'</a:t>
            </a:r>
            <a:r>
              <a:rPr dirty="0" sz="16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25">
                <a:solidFill>
                  <a:srgbClr val="262525"/>
                </a:solidFill>
                <a:latin typeface="Century Gothic"/>
                <a:cs typeface="Century Gothic"/>
              </a:rPr>
              <a:t>table,</a:t>
            </a:r>
            <a:r>
              <a:rPr dirty="0" sz="16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20">
                <a:solidFill>
                  <a:srgbClr val="262525"/>
                </a:solidFill>
                <a:latin typeface="Century Gothic"/>
                <a:cs typeface="Century Gothic"/>
              </a:rPr>
              <a:t>based</a:t>
            </a:r>
            <a:r>
              <a:rPr dirty="0" sz="16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16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30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1650" spc="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feedback.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27472" y="8008441"/>
            <a:ext cx="9960610" cy="1692910"/>
            <a:chOff x="727472" y="8008441"/>
            <a:chExt cx="9960610" cy="1692910"/>
          </a:xfrm>
        </p:grpSpPr>
        <p:sp>
          <p:nvSpPr>
            <p:cNvPr id="17" name="object 17" descr=""/>
            <p:cNvSpPr/>
            <p:nvPr/>
          </p:nvSpPr>
          <p:spPr>
            <a:xfrm>
              <a:off x="741758" y="8008441"/>
              <a:ext cx="9946005" cy="1692910"/>
            </a:xfrm>
            <a:custGeom>
              <a:avLst/>
              <a:gdLst/>
              <a:ahLst/>
              <a:cxnLst/>
              <a:rect l="l" t="t" r="r" b="b"/>
              <a:pathLst>
                <a:path w="9946005" h="1692909">
                  <a:moveTo>
                    <a:pt x="153442" y="1692885"/>
                  </a:moveTo>
                  <a:lnTo>
                    <a:pt x="153225" y="1692885"/>
                  </a:lnTo>
                  <a:lnTo>
                    <a:pt x="105046" y="1685180"/>
                  </a:lnTo>
                  <a:lnTo>
                    <a:pt x="62935" y="1663713"/>
                  </a:lnTo>
                  <a:lnTo>
                    <a:pt x="29680" y="1630952"/>
                  </a:lnTo>
                  <a:lnTo>
                    <a:pt x="7847" y="1589368"/>
                  </a:lnTo>
                  <a:lnTo>
                    <a:pt x="0" y="1541429"/>
                  </a:lnTo>
                  <a:lnTo>
                    <a:pt x="0" y="151450"/>
                  </a:lnTo>
                  <a:lnTo>
                    <a:pt x="7804" y="103719"/>
                  </a:lnTo>
                  <a:lnTo>
                    <a:pt x="29653" y="61928"/>
                  </a:lnTo>
                  <a:lnTo>
                    <a:pt x="62894" y="29167"/>
                  </a:lnTo>
                  <a:lnTo>
                    <a:pt x="105009" y="7700"/>
                  </a:lnTo>
                  <a:lnTo>
                    <a:pt x="153447" y="0"/>
                  </a:lnTo>
                  <a:lnTo>
                    <a:pt x="9793042" y="0"/>
                  </a:lnTo>
                  <a:lnTo>
                    <a:pt x="9793042" y="14290"/>
                  </a:lnTo>
                  <a:lnTo>
                    <a:pt x="153447" y="14290"/>
                  </a:lnTo>
                  <a:lnTo>
                    <a:pt x="153447" y="28585"/>
                  </a:lnTo>
                  <a:lnTo>
                    <a:pt x="104762" y="38272"/>
                  </a:lnTo>
                  <a:lnTo>
                    <a:pt x="65078" y="64655"/>
                  </a:lnTo>
                  <a:lnTo>
                    <a:pt x="38361" y="103719"/>
                  </a:lnTo>
                  <a:lnTo>
                    <a:pt x="28574" y="151450"/>
                  </a:lnTo>
                  <a:lnTo>
                    <a:pt x="28574" y="1541429"/>
                  </a:lnTo>
                  <a:lnTo>
                    <a:pt x="38361" y="1589161"/>
                  </a:lnTo>
                  <a:lnTo>
                    <a:pt x="65078" y="1628225"/>
                  </a:lnTo>
                  <a:lnTo>
                    <a:pt x="104762" y="1654608"/>
                  </a:lnTo>
                  <a:lnTo>
                    <a:pt x="153447" y="1664294"/>
                  </a:lnTo>
                  <a:lnTo>
                    <a:pt x="9882450" y="1664294"/>
                  </a:lnTo>
                  <a:lnTo>
                    <a:pt x="9854408" y="1678589"/>
                  </a:lnTo>
                  <a:lnTo>
                    <a:pt x="153447" y="1678589"/>
                  </a:lnTo>
                  <a:lnTo>
                    <a:pt x="153442" y="1692885"/>
                  </a:lnTo>
                  <a:close/>
                </a:path>
                <a:path w="9946005" h="1692909">
                  <a:moveTo>
                    <a:pt x="9882450" y="1664294"/>
                  </a:moveTo>
                  <a:lnTo>
                    <a:pt x="9793042" y="1664294"/>
                  </a:lnTo>
                  <a:lnTo>
                    <a:pt x="9841718" y="1654608"/>
                  </a:lnTo>
                  <a:lnTo>
                    <a:pt x="9881404" y="1628225"/>
                  </a:lnTo>
                  <a:lnTo>
                    <a:pt x="9908128" y="1589161"/>
                  </a:lnTo>
                  <a:lnTo>
                    <a:pt x="9917919" y="1541429"/>
                  </a:lnTo>
                  <a:lnTo>
                    <a:pt x="9917919" y="151450"/>
                  </a:lnTo>
                  <a:lnTo>
                    <a:pt x="9908128" y="103719"/>
                  </a:lnTo>
                  <a:lnTo>
                    <a:pt x="9881404" y="64655"/>
                  </a:lnTo>
                  <a:lnTo>
                    <a:pt x="9841718" y="38272"/>
                  </a:lnTo>
                  <a:lnTo>
                    <a:pt x="9793042" y="28585"/>
                  </a:lnTo>
                  <a:lnTo>
                    <a:pt x="153447" y="28585"/>
                  </a:lnTo>
                  <a:lnTo>
                    <a:pt x="153447" y="14290"/>
                  </a:lnTo>
                  <a:lnTo>
                    <a:pt x="9793042" y="14290"/>
                  </a:lnTo>
                  <a:lnTo>
                    <a:pt x="9793042" y="0"/>
                  </a:lnTo>
                  <a:lnTo>
                    <a:pt x="9841444" y="7700"/>
                  </a:lnTo>
                  <a:lnTo>
                    <a:pt x="9883552" y="29167"/>
                  </a:lnTo>
                  <a:lnTo>
                    <a:pt x="9916802" y="61928"/>
                  </a:lnTo>
                  <a:lnTo>
                    <a:pt x="9938632" y="103512"/>
                  </a:lnTo>
                  <a:lnTo>
                    <a:pt x="9945908" y="147964"/>
                  </a:lnTo>
                  <a:lnTo>
                    <a:pt x="9945908" y="1544920"/>
                  </a:lnTo>
                  <a:lnTo>
                    <a:pt x="9938675" y="1589161"/>
                  </a:lnTo>
                  <a:lnTo>
                    <a:pt x="9938641" y="1589368"/>
                  </a:lnTo>
                  <a:lnTo>
                    <a:pt x="9916829" y="1630952"/>
                  </a:lnTo>
                  <a:lnTo>
                    <a:pt x="9883591" y="1663713"/>
                  </a:lnTo>
                  <a:lnTo>
                    <a:pt x="9882450" y="1664294"/>
                  </a:lnTo>
                  <a:close/>
                </a:path>
                <a:path w="9946005" h="1692909">
                  <a:moveTo>
                    <a:pt x="9793042" y="1692885"/>
                  </a:moveTo>
                  <a:lnTo>
                    <a:pt x="153447" y="1692885"/>
                  </a:lnTo>
                  <a:lnTo>
                    <a:pt x="153447" y="1678589"/>
                  </a:lnTo>
                  <a:lnTo>
                    <a:pt x="9793042" y="1678589"/>
                  </a:lnTo>
                  <a:lnTo>
                    <a:pt x="9793042" y="1692885"/>
                  </a:lnTo>
                  <a:close/>
                </a:path>
                <a:path w="9946005" h="1692909">
                  <a:moveTo>
                    <a:pt x="9793042" y="1692885"/>
                  </a:moveTo>
                  <a:lnTo>
                    <a:pt x="9793042" y="1678589"/>
                  </a:lnTo>
                  <a:lnTo>
                    <a:pt x="9854408" y="1678589"/>
                  </a:lnTo>
                  <a:lnTo>
                    <a:pt x="9841479" y="1685180"/>
                  </a:lnTo>
                  <a:lnTo>
                    <a:pt x="9793042" y="169288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27472" y="8022732"/>
              <a:ext cx="114300" cy="1664335"/>
            </a:xfrm>
            <a:custGeom>
              <a:avLst/>
              <a:gdLst/>
              <a:ahLst/>
              <a:cxnLst/>
              <a:rect l="l" t="t" r="r" b="b"/>
              <a:pathLst>
                <a:path w="114300" h="1664334">
                  <a:moveTo>
                    <a:pt x="57149" y="1664299"/>
                  </a:moveTo>
                  <a:lnTo>
                    <a:pt x="34919" y="1659801"/>
                  </a:lnTo>
                  <a:lnTo>
                    <a:pt x="16751" y="1647543"/>
                  </a:lnTo>
                  <a:lnTo>
                    <a:pt x="4495" y="1629375"/>
                  </a:lnTo>
                  <a:lnTo>
                    <a:pt x="0" y="1607149"/>
                  </a:lnTo>
                  <a:lnTo>
                    <a:pt x="0" y="57149"/>
                  </a:lnTo>
                  <a:lnTo>
                    <a:pt x="4495" y="34924"/>
                  </a:lnTo>
                  <a:lnTo>
                    <a:pt x="16751" y="16756"/>
                  </a:lnTo>
                  <a:lnTo>
                    <a:pt x="34919" y="4497"/>
                  </a:lnTo>
                  <a:lnTo>
                    <a:pt x="57149" y="0"/>
                  </a:lnTo>
                  <a:lnTo>
                    <a:pt x="79380" y="4497"/>
                  </a:lnTo>
                  <a:lnTo>
                    <a:pt x="97548" y="16756"/>
                  </a:lnTo>
                  <a:lnTo>
                    <a:pt x="109804" y="34924"/>
                  </a:lnTo>
                  <a:lnTo>
                    <a:pt x="114299" y="57149"/>
                  </a:lnTo>
                  <a:lnTo>
                    <a:pt x="114299" y="1607149"/>
                  </a:lnTo>
                  <a:lnTo>
                    <a:pt x="109804" y="1629375"/>
                  </a:lnTo>
                  <a:lnTo>
                    <a:pt x="97548" y="1647543"/>
                  </a:lnTo>
                  <a:lnTo>
                    <a:pt x="79380" y="1659801"/>
                  </a:lnTo>
                  <a:lnTo>
                    <a:pt x="57149" y="1664299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73595" y="8216518"/>
            <a:ext cx="9119235" cy="11201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105">
                <a:solidFill>
                  <a:srgbClr val="262525"/>
                </a:solidFill>
                <a:latin typeface="Garamond"/>
                <a:cs typeface="Garamond"/>
              </a:rPr>
              <a:t>Performance</a:t>
            </a:r>
            <a:r>
              <a:rPr dirty="0" sz="2150" spc="-1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95">
                <a:solidFill>
                  <a:srgbClr val="262525"/>
                </a:solidFill>
                <a:latin typeface="Garamond"/>
                <a:cs typeface="Garamond"/>
              </a:rPr>
              <a:t>Indexing</a:t>
            </a:r>
            <a:endParaRPr sz="2150">
              <a:latin typeface="Garamond"/>
              <a:cs typeface="Garamond"/>
            </a:endParaRPr>
          </a:p>
          <a:p>
            <a:pPr marL="12700" marR="5080">
              <a:lnSpc>
                <a:spcPct val="132600"/>
              </a:lnSpc>
              <a:spcBef>
                <a:spcPts val="740"/>
              </a:spcBef>
            </a:pPr>
            <a:r>
              <a:rPr dirty="0" sz="1650" spc="-40">
                <a:solidFill>
                  <a:srgbClr val="262525"/>
                </a:solidFill>
                <a:latin typeface="Century Gothic"/>
                <a:cs typeface="Century Gothic"/>
              </a:rPr>
              <a:t>Implemented</a:t>
            </a:r>
            <a:r>
              <a:rPr dirty="0" sz="16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crucial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indexes,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including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idx_train_schedule,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significantly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60">
                <a:solidFill>
                  <a:srgbClr val="262525"/>
                </a:solidFill>
                <a:latin typeface="Century Gothic"/>
                <a:cs typeface="Century Gothic"/>
              </a:rPr>
              <a:t>accelerate</a:t>
            </a:r>
            <a:r>
              <a:rPr dirty="0" sz="16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45">
                <a:solidFill>
                  <a:srgbClr val="262525"/>
                </a:solidFill>
                <a:latin typeface="Century Gothic"/>
                <a:cs typeface="Century Gothic"/>
              </a:rPr>
              <a:t>data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retrieval </a:t>
            </a:r>
            <a:r>
              <a:rPr dirty="0" sz="1650" spc="-8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>
                <a:solidFill>
                  <a:srgbClr val="262525"/>
                </a:solidFill>
                <a:latin typeface="Century Gothic"/>
                <a:cs typeface="Century Gothic"/>
              </a:rPr>
              <a:t>query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execution</a:t>
            </a:r>
            <a:r>
              <a:rPr dirty="0" sz="16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50" spc="-10">
                <a:solidFill>
                  <a:srgbClr val="262525"/>
                </a:solidFill>
                <a:latin typeface="Century Gothic"/>
                <a:cs typeface="Century Gothic"/>
              </a:rPr>
              <a:t>times.</a:t>
            </a:r>
            <a:endParaRPr sz="16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316" y="540308"/>
            <a:ext cx="7109459" cy="7302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120"/>
              <a:t>Data</a:t>
            </a:r>
            <a:r>
              <a:rPr dirty="0" sz="4600" spc="-175"/>
              <a:t> </a:t>
            </a:r>
            <a:r>
              <a:rPr dirty="0" sz="4600" spc="225"/>
              <a:t>Integrity</a:t>
            </a:r>
            <a:r>
              <a:rPr dirty="0" sz="4600" spc="-170"/>
              <a:t> </a:t>
            </a:r>
            <a:r>
              <a:rPr dirty="0" sz="4600"/>
              <a:t>&amp;</a:t>
            </a:r>
            <a:r>
              <a:rPr dirty="0" sz="4600" spc="-170"/>
              <a:t> </a:t>
            </a:r>
            <a:r>
              <a:rPr dirty="0" sz="4600" spc="204"/>
              <a:t>Constraints</a:t>
            </a:r>
            <a:endParaRPr sz="4600"/>
          </a:p>
        </p:txBody>
      </p:sp>
      <p:sp>
        <p:nvSpPr>
          <p:cNvPr id="4" name="object 4" descr=""/>
          <p:cNvSpPr txBox="1"/>
          <p:nvPr/>
        </p:nvSpPr>
        <p:spPr>
          <a:xfrm>
            <a:off x="7636316" y="1643968"/>
            <a:ext cx="624840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80">
                <a:latin typeface="Garamond"/>
                <a:cs typeface="Garamond"/>
              </a:rPr>
              <a:t>Enforcing</a:t>
            </a:r>
            <a:r>
              <a:rPr dirty="0" sz="2750" spc="-70">
                <a:latin typeface="Garamond"/>
                <a:cs typeface="Garamond"/>
              </a:rPr>
              <a:t> </a:t>
            </a:r>
            <a:r>
              <a:rPr dirty="0" sz="2750" spc="60">
                <a:latin typeface="Garamond"/>
                <a:cs typeface="Garamond"/>
              </a:rPr>
              <a:t>Data</a:t>
            </a:r>
            <a:r>
              <a:rPr dirty="0" sz="2750" spc="-70">
                <a:latin typeface="Garamond"/>
                <a:cs typeface="Garamond"/>
              </a:rPr>
              <a:t> </a:t>
            </a:r>
            <a:r>
              <a:rPr dirty="0" sz="2750" spc="110">
                <a:latin typeface="Garamond"/>
                <a:cs typeface="Garamond"/>
              </a:rPr>
              <a:t>Validity</a:t>
            </a:r>
            <a:r>
              <a:rPr dirty="0" sz="2750" spc="-65">
                <a:latin typeface="Garamond"/>
                <a:cs typeface="Garamond"/>
              </a:rPr>
              <a:t> </a:t>
            </a:r>
            <a:r>
              <a:rPr dirty="0" sz="2750" spc="150">
                <a:latin typeface="Garamond"/>
                <a:cs typeface="Garamond"/>
              </a:rPr>
              <a:t>and</a:t>
            </a:r>
            <a:r>
              <a:rPr dirty="0" sz="2750" spc="-70">
                <a:latin typeface="Garamond"/>
                <a:cs typeface="Garamond"/>
              </a:rPr>
              <a:t> </a:t>
            </a:r>
            <a:r>
              <a:rPr dirty="0" sz="2750" spc="105">
                <a:latin typeface="Garamond"/>
                <a:cs typeface="Garamond"/>
              </a:rPr>
              <a:t>Relationships</a:t>
            </a:r>
            <a:endParaRPr sz="2750">
              <a:latin typeface="Garamond"/>
              <a:cs typeface="Garamond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644258" y="2483494"/>
            <a:ext cx="4820920" cy="3337560"/>
            <a:chOff x="7644258" y="2483494"/>
            <a:chExt cx="4820920" cy="3337560"/>
          </a:xfrm>
        </p:grpSpPr>
        <p:sp>
          <p:nvSpPr>
            <p:cNvPr id="6" name="object 6" descr=""/>
            <p:cNvSpPr/>
            <p:nvPr/>
          </p:nvSpPr>
          <p:spPr>
            <a:xfrm>
              <a:off x="7649016" y="2488255"/>
              <a:ext cx="4811395" cy="3328035"/>
            </a:xfrm>
            <a:custGeom>
              <a:avLst/>
              <a:gdLst/>
              <a:ahLst/>
              <a:cxnLst/>
              <a:rect l="l" t="t" r="r" b="b"/>
              <a:pathLst>
                <a:path w="4811395" h="3328035">
                  <a:moveTo>
                    <a:pt x="4716018" y="3327846"/>
                  </a:moveTo>
                  <a:lnTo>
                    <a:pt x="95067" y="3327846"/>
                  </a:lnTo>
                  <a:lnTo>
                    <a:pt x="58070" y="3320387"/>
                  </a:lnTo>
                  <a:lnTo>
                    <a:pt x="27851" y="3300040"/>
                  </a:lnTo>
                  <a:lnTo>
                    <a:pt x="7473" y="3269853"/>
                  </a:lnTo>
                  <a:lnTo>
                    <a:pt x="0" y="3232870"/>
                  </a:lnTo>
                  <a:lnTo>
                    <a:pt x="0" y="94966"/>
                  </a:lnTo>
                  <a:lnTo>
                    <a:pt x="7473" y="57986"/>
                  </a:lnTo>
                  <a:lnTo>
                    <a:pt x="27851" y="27801"/>
                  </a:lnTo>
                  <a:lnTo>
                    <a:pt x="58070" y="7458"/>
                  </a:lnTo>
                  <a:lnTo>
                    <a:pt x="95067" y="0"/>
                  </a:lnTo>
                  <a:lnTo>
                    <a:pt x="4716018" y="0"/>
                  </a:lnTo>
                  <a:lnTo>
                    <a:pt x="4753015" y="7458"/>
                  </a:lnTo>
                  <a:lnTo>
                    <a:pt x="4783234" y="27801"/>
                  </a:lnTo>
                  <a:lnTo>
                    <a:pt x="4803611" y="57986"/>
                  </a:lnTo>
                  <a:lnTo>
                    <a:pt x="4811085" y="94966"/>
                  </a:lnTo>
                  <a:lnTo>
                    <a:pt x="4811085" y="3232870"/>
                  </a:lnTo>
                  <a:lnTo>
                    <a:pt x="4803585" y="3269853"/>
                  </a:lnTo>
                  <a:lnTo>
                    <a:pt x="4783183" y="3300040"/>
                  </a:lnTo>
                  <a:lnTo>
                    <a:pt x="4752951" y="3320387"/>
                  </a:lnTo>
                  <a:lnTo>
                    <a:pt x="4716018" y="3327846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4258" y="2483494"/>
              <a:ext cx="4820920" cy="3337560"/>
            </a:xfrm>
            <a:custGeom>
              <a:avLst/>
              <a:gdLst/>
              <a:ahLst/>
              <a:cxnLst/>
              <a:rect l="l" t="t" r="r" b="b"/>
              <a:pathLst>
                <a:path w="4820920" h="3337560">
                  <a:moveTo>
                    <a:pt x="99824" y="3337297"/>
                  </a:moveTo>
                  <a:lnTo>
                    <a:pt x="60966" y="3329524"/>
                  </a:lnTo>
                  <a:lnTo>
                    <a:pt x="29237" y="3308150"/>
                  </a:lnTo>
                  <a:lnTo>
                    <a:pt x="7846" y="3276450"/>
                  </a:lnTo>
                  <a:lnTo>
                    <a:pt x="0" y="3237631"/>
                  </a:lnTo>
                  <a:lnTo>
                    <a:pt x="0" y="99727"/>
                  </a:lnTo>
                  <a:lnTo>
                    <a:pt x="7846" y="60918"/>
                  </a:lnTo>
                  <a:lnTo>
                    <a:pt x="29237" y="29217"/>
                  </a:lnTo>
                  <a:lnTo>
                    <a:pt x="60966" y="7840"/>
                  </a:lnTo>
                  <a:lnTo>
                    <a:pt x="99824" y="0"/>
                  </a:lnTo>
                  <a:lnTo>
                    <a:pt x="4720776" y="0"/>
                  </a:lnTo>
                  <a:lnTo>
                    <a:pt x="4720776" y="4761"/>
                  </a:lnTo>
                  <a:lnTo>
                    <a:pt x="99824" y="4761"/>
                  </a:lnTo>
                  <a:lnTo>
                    <a:pt x="99824" y="9525"/>
                  </a:lnTo>
                  <a:lnTo>
                    <a:pt x="64651" y="16613"/>
                  </a:lnTo>
                  <a:lnTo>
                    <a:pt x="35946" y="35945"/>
                  </a:lnTo>
                  <a:lnTo>
                    <a:pt x="16603" y="64617"/>
                  </a:lnTo>
                  <a:lnTo>
                    <a:pt x="9512" y="99727"/>
                  </a:lnTo>
                  <a:lnTo>
                    <a:pt x="9512" y="3237631"/>
                  </a:lnTo>
                  <a:lnTo>
                    <a:pt x="16603" y="3272752"/>
                  </a:lnTo>
                  <a:lnTo>
                    <a:pt x="35946" y="3301430"/>
                  </a:lnTo>
                  <a:lnTo>
                    <a:pt x="64651" y="3320763"/>
                  </a:lnTo>
                  <a:lnTo>
                    <a:pt x="99824" y="3327852"/>
                  </a:lnTo>
                  <a:lnTo>
                    <a:pt x="4762129" y="3327852"/>
                  </a:lnTo>
                  <a:lnTo>
                    <a:pt x="4759647" y="3329524"/>
                  </a:lnTo>
                  <a:lnTo>
                    <a:pt x="4744358" y="3332607"/>
                  </a:lnTo>
                  <a:lnTo>
                    <a:pt x="99824" y="3332607"/>
                  </a:lnTo>
                  <a:lnTo>
                    <a:pt x="99824" y="3337297"/>
                  </a:lnTo>
                  <a:close/>
                </a:path>
                <a:path w="4820920" h="3337560">
                  <a:moveTo>
                    <a:pt x="4762129" y="3327852"/>
                  </a:moveTo>
                  <a:lnTo>
                    <a:pt x="4720776" y="3327852"/>
                  </a:lnTo>
                  <a:lnTo>
                    <a:pt x="4755911" y="3320763"/>
                  </a:lnTo>
                  <a:lnTo>
                    <a:pt x="4784620" y="3301430"/>
                  </a:lnTo>
                  <a:lnTo>
                    <a:pt x="4803984" y="3272752"/>
                  </a:lnTo>
                  <a:lnTo>
                    <a:pt x="4811088" y="3237631"/>
                  </a:lnTo>
                  <a:lnTo>
                    <a:pt x="4811088" y="99727"/>
                  </a:lnTo>
                  <a:lnTo>
                    <a:pt x="4803997" y="64617"/>
                  </a:lnTo>
                  <a:lnTo>
                    <a:pt x="4784654" y="35945"/>
                  </a:lnTo>
                  <a:lnTo>
                    <a:pt x="4755949" y="16613"/>
                  </a:lnTo>
                  <a:lnTo>
                    <a:pt x="4720776" y="9525"/>
                  </a:lnTo>
                  <a:lnTo>
                    <a:pt x="99824" y="9525"/>
                  </a:lnTo>
                  <a:lnTo>
                    <a:pt x="99824" y="4761"/>
                  </a:lnTo>
                  <a:lnTo>
                    <a:pt x="4720776" y="4761"/>
                  </a:lnTo>
                  <a:lnTo>
                    <a:pt x="4720776" y="0"/>
                  </a:lnTo>
                  <a:lnTo>
                    <a:pt x="4759647" y="7840"/>
                  </a:lnTo>
                  <a:lnTo>
                    <a:pt x="4791375" y="29217"/>
                  </a:lnTo>
                  <a:lnTo>
                    <a:pt x="4812758" y="60918"/>
                  </a:lnTo>
                  <a:lnTo>
                    <a:pt x="4820537" y="99727"/>
                  </a:lnTo>
                  <a:lnTo>
                    <a:pt x="4820537" y="3237631"/>
                  </a:lnTo>
                  <a:lnTo>
                    <a:pt x="4812758" y="3276450"/>
                  </a:lnTo>
                  <a:lnTo>
                    <a:pt x="4791375" y="3308150"/>
                  </a:lnTo>
                  <a:lnTo>
                    <a:pt x="4762129" y="3327852"/>
                  </a:lnTo>
                  <a:close/>
                </a:path>
                <a:path w="4820920" h="3337560">
                  <a:moveTo>
                    <a:pt x="4720776" y="3337297"/>
                  </a:moveTo>
                  <a:lnTo>
                    <a:pt x="99837" y="3337297"/>
                  </a:lnTo>
                  <a:lnTo>
                    <a:pt x="99824" y="3332607"/>
                  </a:lnTo>
                  <a:lnTo>
                    <a:pt x="4720776" y="3332607"/>
                  </a:lnTo>
                  <a:lnTo>
                    <a:pt x="4720776" y="3337297"/>
                  </a:lnTo>
                  <a:close/>
                </a:path>
                <a:path w="4820920" h="3337560">
                  <a:moveTo>
                    <a:pt x="4721097" y="3337297"/>
                  </a:moveTo>
                  <a:lnTo>
                    <a:pt x="4720776" y="3337297"/>
                  </a:lnTo>
                  <a:lnTo>
                    <a:pt x="4720776" y="3332607"/>
                  </a:lnTo>
                  <a:lnTo>
                    <a:pt x="4744358" y="3332607"/>
                  </a:lnTo>
                  <a:lnTo>
                    <a:pt x="4721097" y="333729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884474" y="2723704"/>
              <a:ext cx="678180" cy="678180"/>
            </a:xfrm>
            <a:custGeom>
              <a:avLst/>
              <a:gdLst/>
              <a:ahLst/>
              <a:cxnLst/>
              <a:rect l="l" t="t" r="r" b="b"/>
              <a:pathLst>
                <a:path w="678179" h="678179">
                  <a:moveTo>
                    <a:pt x="338998" y="678076"/>
                  </a:moveTo>
                  <a:lnTo>
                    <a:pt x="292988" y="674980"/>
                  </a:lnTo>
                  <a:lnTo>
                    <a:pt x="248863" y="665963"/>
                  </a:lnTo>
                  <a:lnTo>
                    <a:pt x="207025" y="651428"/>
                  </a:lnTo>
                  <a:lnTo>
                    <a:pt x="167879" y="631779"/>
                  </a:lnTo>
                  <a:lnTo>
                    <a:pt x="131827" y="607421"/>
                  </a:lnTo>
                  <a:lnTo>
                    <a:pt x="99273" y="578757"/>
                  </a:lnTo>
                  <a:lnTo>
                    <a:pt x="70620" y="546191"/>
                  </a:lnTo>
                  <a:lnTo>
                    <a:pt x="46273" y="510129"/>
                  </a:lnTo>
                  <a:lnTo>
                    <a:pt x="26633" y="470973"/>
                  </a:lnTo>
                  <a:lnTo>
                    <a:pt x="12106" y="429128"/>
                  </a:lnTo>
                  <a:lnTo>
                    <a:pt x="3093" y="384997"/>
                  </a:lnTo>
                  <a:lnTo>
                    <a:pt x="0" y="338986"/>
                  </a:lnTo>
                  <a:lnTo>
                    <a:pt x="3095" y="293000"/>
                  </a:lnTo>
                  <a:lnTo>
                    <a:pt x="12112" y="248890"/>
                  </a:lnTo>
                  <a:lnTo>
                    <a:pt x="26646" y="207061"/>
                  </a:lnTo>
                  <a:lnTo>
                    <a:pt x="46293" y="167919"/>
                  </a:lnTo>
                  <a:lnTo>
                    <a:pt x="70648" y="131866"/>
                  </a:lnTo>
                  <a:lnTo>
                    <a:pt x="99307" y="99308"/>
                  </a:lnTo>
                  <a:lnTo>
                    <a:pt x="131866" y="70649"/>
                  </a:lnTo>
                  <a:lnTo>
                    <a:pt x="167919" y="46294"/>
                  </a:lnTo>
                  <a:lnTo>
                    <a:pt x="207064" y="26647"/>
                  </a:lnTo>
                  <a:lnTo>
                    <a:pt x="248895" y="12112"/>
                  </a:lnTo>
                  <a:lnTo>
                    <a:pt x="293008" y="3095"/>
                  </a:lnTo>
                  <a:lnTo>
                    <a:pt x="338998" y="0"/>
                  </a:lnTo>
                  <a:lnTo>
                    <a:pt x="384984" y="3095"/>
                  </a:lnTo>
                  <a:lnTo>
                    <a:pt x="429098" y="12112"/>
                  </a:lnTo>
                  <a:lnTo>
                    <a:pt x="470934" y="26647"/>
                  </a:lnTo>
                  <a:lnTo>
                    <a:pt x="510087" y="46294"/>
                  </a:lnTo>
                  <a:lnTo>
                    <a:pt x="546152" y="70649"/>
                  </a:lnTo>
                  <a:lnTo>
                    <a:pt x="578723" y="99308"/>
                  </a:lnTo>
                  <a:lnTo>
                    <a:pt x="607396" y="131866"/>
                  </a:lnTo>
                  <a:lnTo>
                    <a:pt x="631764" y="167919"/>
                  </a:lnTo>
                  <a:lnTo>
                    <a:pt x="651423" y="207061"/>
                  </a:lnTo>
                  <a:lnTo>
                    <a:pt x="665967" y="248890"/>
                  </a:lnTo>
                  <a:lnTo>
                    <a:pt x="674990" y="293000"/>
                  </a:lnTo>
                  <a:lnTo>
                    <a:pt x="678088" y="338986"/>
                  </a:lnTo>
                  <a:lnTo>
                    <a:pt x="674988" y="384997"/>
                  </a:lnTo>
                  <a:lnTo>
                    <a:pt x="665962" y="429128"/>
                  </a:lnTo>
                  <a:lnTo>
                    <a:pt x="651416" y="470973"/>
                  </a:lnTo>
                  <a:lnTo>
                    <a:pt x="631757" y="510129"/>
                  </a:lnTo>
                  <a:lnTo>
                    <a:pt x="607389" y="546191"/>
                  </a:lnTo>
                  <a:lnTo>
                    <a:pt x="578719" y="578757"/>
                  </a:lnTo>
                  <a:lnTo>
                    <a:pt x="546150" y="607421"/>
                  </a:lnTo>
                  <a:lnTo>
                    <a:pt x="510087" y="631779"/>
                  </a:lnTo>
                  <a:lnTo>
                    <a:pt x="470935" y="651428"/>
                  </a:lnTo>
                  <a:lnTo>
                    <a:pt x="429098" y="665963"/>
                  </a:lnTo>
                  <a:lnTo>
                    <a:pt x="384977" y="674980"/>
                  </a:lnTo>
                  <a:lnTo>
                    <a:pt x="338998" y="678076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0951" y="2871935"/>
              <a:ext cx="305065" cy="38137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871775" y="3572147"/>
            <a:ext cx="4149725" cy="187896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>
                <a:solidFill>
                  <a:srgbClr val="262525"/>
                </a:solidFill>
                <a:latin typeface="Garamond"/>
                <a:cs typeface="Garamond"/>
              </a:rPr>
              <a:t>Key </a:t>
            </a:r>
            <a:r>
              <a:rPr dirty="0" sz="2300" spc="95">
                <a:solidFill>
                  <a:srgbClr val="262525"/>
                </a:solidFill>
                <a:latin typeface="Garamond"/>
                <a:cs typeface="Garamond"/>
              </a:rPr>
              <a:t>Constraints</a:t>
            </a:r>
            <a:endParaRPr sz="2300">
              <a:latin typeface="Garamond"/>
              <a:cs typeface="Garamond"/>
            </a:endParaRPr>
          </a:p>
          <a:p>
            <a:pPr marL="12700" marR="5080">
              <a:lnSpc>
                <a:spcPct val="132100"/>
              </a:lnSpc>
              <a:spcBef>
                <a:spcPts val="720"/>
              </a:spcBef>
            </a:pP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Established</a:t>
            </a:r>
            <a:r>
              <a:rPr dirty="0" sz="1750" spc="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PRIMARY</a:t>
            </a:r>
            <a:r>
              <a:rPr dirty="0" sz="1750" spc="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00">
                <a:solidFill>
                  <a:srgbClr val="262525"/>
                </a:solidFill>
                <a:latin typeface="Century Gothic"/>
                <a:cs typeface="Century Gothic"/>
              </a:rPr>
              <a:t>KEY</a:t>
            </a:r>
            <a:r>
              <a:rPr dirty="0" sz="1750" spc="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750" spc="9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UNIQUE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constraints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(e.g.,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Email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in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'Passengers')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85">
                <a:solidFill>
                  <a:srgbClr val="262525"/>
                </a:solidFill>
                <a:latin typeface="Century Gothic"/>
                <a:cs typeface="Century Gothic"/>
              </a:rPr>
              <a:t>guarantee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0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uniqueness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provide</a:t>
            </a:r>
            <a:r>
              <a:rPr dirty="0" sz="1750" spc="-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efficient</a:t>
            </a:r>
            <a:r>
              <a:rPr dirty="0" sz="1750" spc="-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record</a:t>
            </a:r>
            <a:r>
              <a:rPr dirty="0" sz="1750" spc="-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identification.</a:t>
            </a:r>
            <a:endParaRPr sz="1750">
              <a:latin typeface="Century Gothic"/>
              <a:cs typeface="Century Gothic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681198" y="2483494"/>
            <a:ext cx="4820920" cy="3337560"/>
            <a:chOff x="12681198" y="2483494"/>
            <a:chExt cx="4820920" cy="3337560"/>
          </a:xfrm>
        </p:grpSpPr>
        <p:sp>
          <p:nvSpPr>
            <p:cNvPr id="12" name="object 12" descr=""/>
            <p:cNvSpPr/>
            <p:nvPr/>
          </p:nvSpPr>
          <p:spPr>
            <a:xfrm>
              <a:off x="12685958" y="2488255"/>
              <a:ext cx="4811395" cy="3328035"/>
            </a:xfrm>
            <a:custGeom>
              <a:avLst/>
              <a:gdLst/>
              <a:ahLst/>
              <a:cxnLst/>
              <a:rect l="l" t="t" r="r" b="b"/>
              <a:pathLst>
                <a:path w="4811394" h="3328035">
                  <a:moveTo>
                    <a:pt x="4716018" y="3327846"/>
                  </a:moveTo>
                  <a:lnTo>
                    <a:pt x="95067" y="3327846"/>
                  </a:lnTo>
                  <a:lnTo>
                    <a:pt x="58070" y="3320387"/>
                  </a:lnTo>
                  <a:lnTo>
                    <a:pt x="27851" y="3300040"/>
                  </a:lnTo>
                  <a:lnTo>
                    <a:pt x="7473" y="3269853"/>
                  </a:lnTo>
                  <a:lnTo>
                    <a:pt x="0" y="3232870"/>
                  </a:lnTo>
                  <a:lnTo>
                    <a:pt x="0" y="94966"/>
                  </a:lnTo>
                  <a:lnTo>
                    <a:pt x="7473" y="57986"/>
                  </a:lnTo>
                  <a:lnTo>
                    <a:pt x="27851" y="27801"/>
                  </a:lnTo>
                  <a:lnTo>
                    <a:pt x="58070" y="7458"/>
                  </a:lnTo>
                  <a:lnTo>
                    <a:pt x="95067" y="0"/>
                  </a:lnTo>
                  <a:lnTo>
                    <a:pt x="4716018" y="0"/>
                  </a:lnTo>
                  <a:lnTo>
                    <a:pt x="4753015" y="7458"/>
                  </a:lnTo>
                  <a:lnTo>
                    <a:pt x="4783234" y="27801"/>
                  </a:lnTo>
                  <a:lnTo>
                    <a:pt x="4803611" y="57986"/>
                  </a:lnTo>
                  <a:lnTo>
                    <a:pt x="4811085" y="94966"/>
                  </a:lnTo>
                  <a:lnTo>
                    <a:pt x="4811085" y="3232870"/>
                  </a:lnTo>
                  <a:lnTo>
                    <a:pt x="4803585" y="3269853"/>
                  </a:lnTo>
                  <a:lnTo>
                    <a:pt x="4783183" y="3300040"/>
                  </a:lnTo>
                  <a:lnTo>
                    <a:pt x="4752951" y="3320387"/>
                  </a:lnTo>
                  <a:lnTo>
                    <a:pt x="4716018" y="3327846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681198" y="2483494"/>
              <a:ext cx="4820920" cy="3337560"/>
            </a:xfrm>
            <a:custGeom>
              <a:avLst/>
              <a:gdLst/>
              <a:ahLst/>
              <a:cxnLst/>
              <a:rect l="l" t="t" r="r" b="b"/>
              <a:pathLst>
                <a:path w="4820919" h="3337560">
                  <a:moveTo>
                    <a:pt x="99827" y="3337297"/>
                  </a:moveTo>
                  <a:lnTo>
                    <a:pt x="60956" y="3329524"/>
                  </a:lnTo>
                  <a:lnTo>
                    <a:pt x="29228" y="3308150"/>
                  </a:lnTo>
                  <a:lnTo>
                    <a:pt x="7844" y="3276450"/>
                  </a:lnTo>
                  <a:lnTo>
                    <a:pt x="0" y="3237631"/>
                  </a:lnTo>
                  <a:lnTo>
                    <a:pt x="0" y="99727"/>
                  </a:lnTo>
                  <a:lnTo>
                    <a:pt x="7844" y="60918"/>
                  </a:lnTo>
                  <a:lnTo>
                    <a:pt x="29228" y="29217"/>
                  </a:lnTo>
                  <a:lnTo>
                    <a:pt x="60956" y="7840"/>
                  </a:lnTo>
                  <a:lnTo>
                    <a:pt x="99827" y="0"/>
                  </a:lnTo>
                  <a:lnTo>
                    <a:pt x="4720778" y="0"/>
                  </a:lnTo>
                  <a:lnTo>
                    <a:pt x="4720778" y="4761"/>
                  </a:lnTo>
                  <a:lnTo>
                    <a:pt x="99827" y="4761"/>
                  </a:lnTo>
                  <a:lnTo>
                    <a:pt x="99827" y="9525"/>
                  </a:lnTo>
                  <a:lnTo>
                    <a:pt x="64653" y="16613"/>
                  </a:lnTo>
                  <a:lnTo>
                    <a:pt x="35949" y="35945"/>
                  </a:lnTo>
                  <a:lnTo>
                    <a:pt x="16605" y="64617"/>
                  </a:lnTo>
                  <a:lnTo>
                    <a:pt x="9515" y="99727"/>
                  </a:lnTo>
                  <a:lnTo>
                    <a:pt x="9515" y="3237631"/>
                  </a:lnTo>
                  <a:lnTo>
                    <a:pt x="16605" y="3272752"/>
                  </a:lnTo>
                  <a:lnTo>
                    <a:pt x="35949" y="3301430"/>
                  </a:lnTo>
                  <a:lnTo>
                    <a:pt x="64653" y="3320763"/>
                  </a:lnTo>
                  <a:lnTo>
                    <a:pt x="99827" y="3327852"/>
                  </a:lnTo>
                  <a:lnTo>
                    <a:pt x="4762119" y="3327852"/>
                  </a:lnTo>
                  <a:lnTo>
                    <a:pt x="4759637" y="3329524"/>
                  </a:lnTo>
                  <a:lnTo>
                    <a:pt x="4744353" y="3332607"/>
                  </a:lnTo>
                  <a:lnTo>
                    <a:pt x="99827" y="3332607"/>
                  </a:lnTo>
                  <a:lnTo>
                    <a:pt x="99827" y="3337297"/>
                  </a:lnTo>
                  <a:close/>
                </a:path>
                <a:path w="4820919" h="3337560">
                  <a:moveTo>
                    <a:pt x="4762119" y="3327852"/>
                  </a:moveTo>
                  <a:lnTo>
                    <a:pt x="4720778" y="3327852"/>
                  </a:lnTo>
                  <a:lnTo>
                    <a:pt x="4755901" y="3320763"/>
                  </a:lnTo>
                  <a:lnTo>
                    <a:pt x="4784611" y="3301430"/>
                  </a:lnTo>
                  <a:lnTo>
                    <a:pt x="4803983" y="3272752"/>
                  </a:lnTo>
                  <a:lnTo>
                    <a:pt x="4811090" y="3237631"/>
                  </a:lnTo>
                  <a:lnTo>
                    <a:pt x="4811090" y="99727"/>
                  </a:lnTo>
                  <a:lnTo>
                    <a:pt x="4804000" y="64617"/>
                  </a:lnTo>
                  <a:lnTo>
                    <a:pt x="4784657" y="35945"/>
                  </a:lnTo>
                  <a:lnTo>
                    <a:pt x="4755952" y="16613"/>
                  </a:lnTo>
                  <a:lnTo>
                    <a:pt x="4720778" y="9525"/>
                  </a:lnTo>
                  <a:lnTo>
                    <a:pt x="99827" y="9525"/>
                  </a:lnTo>
                  <a:lnTo>
                    <a:pt x="99827" y="4761"/>
                  </a:lnTo>
                  <a:lnTo>
                    <a:pt x="4720778" y="4761"/>
                  </a:lnTo>
                  <a:lnTo>
                    <a:pt x="4720778" y="0"/>
                  </a:lnTo>
                  <a:lnTo>
                    <a:pt x="4759637" y="7840"/>
                  </a:lnTo>
                  <a:lnTo>
                    <a:pt x="4791366" y="29217"/>
                  </a:lnTo>
                  <a:lnTo>
                    <a:pt x="4812757" y="60918"/>
                  </a:lnTo>
                  <a:lnTo>
                    <a:pt x="4820537" y="99727"/>
                  </a:lnTo>
                  <a:lnTo>
                    <a:pt x="4820537" y="3237631"/>
                  </a:lnTo>
                  <a:lnTo>
                    <a:pt x="4812757" y="3276450"/>
                  </a:lnTo>
                  <a:lnTo>
                    <a:pt x="4791366" y="3308150"/>
                  </a:lnTo>
                  <a:lnTo>
                    <a:pt x="4762119" y="3327852"/>
                  </a:lnTo>
                  <a:close/>
                </a:path>
                <a:path w="4820919" h="3337560">
                  <a:moveTo>
                    <a:pt x="4720778" y="3337297"/>
                  </a:moveTo>
                  <a:lnTo>
                    <a:pt x="99840" y="3337297"/>
                  </a:lnTo>
                  <a:lnTo>
                    <a:pt x="99827" y="3332607"/>
                  </a:lnTo>
                  <a:lnTo>
                    <a:pt x="4720778" y="3332607"/>
                  </a:lnTo>
                  <a:lnTo>
                    <a:pt x="4720778" y="3337297"/>
                  </a:lnTo>
                  <a:close/>
                </a:path>
                <a:path w="4820919" h="3337560">
                  <a:moveTo>
                    <a:pt x="4721099" y="3337297"/>
                  </a:moveTo>
                  <a:lnTo>
                    <a:pt x="4720778" y="3337297"/>
                  </a:lnTo>
                  <a:lnTo>
                    <a:pt x="4720778" y="3332607"/>
                  </a:lnTo>
                  <a:lnTo>
                    <a:pt x="4744353" y="3332607"/>
                  </a:lnTo>
                  <a:lnTo>
                    <a:pt x="4721099" y="3337297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921417" y="2723704"/>
              <a:ext cx="678180" cy="678180"/>
            </a:xfrm>
            <a:custGeom>
              <a:avLst/>
              <a:gdLst/>
              <a:ahLst/>
              <a:cxnLst/>
              <a:rect l="l" t="t" r="r" b="b"/>
              <a:pathLst>
                <a:path w="678180" h="678179">
                  <a:moveTo>
                    <a:pt x="338998" y="678076"/>
                  </a:moveTo>
                  <a:lnTo>
                    <a:pt x="292988" y="674980"/>
                  </a:lnTo>
                  <a:lnTo>
                    <a:pt x="248863" y="665963"/>
                  </a:lnTo>
                  <a:lnTo>
                    <a:pt x="207025" y="651428"/>
                  </a:lnTo>
                  <a:lnTo>
                    <a:pt x="167879" y="631779"/>
                  </a:lnTo>
                  <a:lnTo>
                    <a:pt x="131827" y="607421"/>
                  </a:lnTo>
                  <a:lnTo>
                    <a:pt x="99273" y="578757"/>
                  </a:lnTo>
                  <a:lnTo>
                    <a:pt x="70620" y="546191"/>
                  </a:lnTo>
                  <a:lnTo>
                    <a:pt x="46273" y="510129"/>
                  </a:lnTo>
                  <a:lnTo>
                    <a:pt x="26633" y="470973"/>
                  </a:lnTo>
                  <a:lnTo>
                    <a:pt x="12106" y="429128"/>
                  </a:lnTo>
                  <a:lnTo>
                    <a:pt x="3093" y="384997"/>
                  </a:lnTo>
                  <a:lnTo>
                    <a:pt x="0" y="338986"/>
                  </a:lnTo>
                  <a:lnTo>
                    <a:pt x="3095" y="293000"/>
                  </a:lnTo>
                  <a:lnTo>
                    <a:pt x="12112" y="248890"/>
                  </a:lnTo>
                  <a:lnTo>
                    <a:pt x="26646" y="207061"/>
                  </a:lnTo>
                  <a:lnTo>
                    <a:pt x="46293" y="167919"/>
                  </a:lnTo>
                  <a:lnTo>
                    <a:pt x="70648" y="131866"/>
                  </a:lnTo>
                  <a:lnTo>
                    <a:pt x="99307" y="99308"/>
                  </a:lnTo>
                  <a:lnTo>
                    <a:pt x="131866" y="70649"/>
                  </a:lnTo>
                  <a:lnTo>
                    <a:pt x="167919" y="46294"/>
                  </a:lnTo>
                  <a:lnTo>
                    <a:pt x="207064" y="26647"/>
                  </a:lnTo>
                  <a:lnTo>
                    <a:pt x="248895" y="12112"/>
                  </a:lnTo>
                  <a:lnTo>
                    <a:pt x="293008" y="3095"/>
                  </a:lnTo>
                  <a:lnTo>
                    <a:pt x="338998" y="0"/>
                  </a:lnTo>
                  <a:lnTo>
                    <a:pt x="384984" y="3095"/>
                  </a:lnTo>
                  <a:lnTo>
                    <a:pt x="429098" y="12112"/>
                  </a:lnTo>
                  <a:lnTo>
                    <a:pt x="470934" y="26647"/>
                  </a:lnTo>
                  <a:lnTo>
                    <a:pt x="510087" y="46294"/>
                  </a:lnTo>
                  <a:lnTo>
                    <a:pt x="546152" y="70649"/>
                  </a:lnTo>
                  <a:lnTo>
                    <a:pt x="578723" y="99308"/>
                  </a:lnTo>
                  <a:lnTo>
                    <a:pt x="607396" y="131866"/>
                  </a:lnTo>
                  <a:lnTo>
                    <a:pt x="631764" y="167919"/>
                  </a:lnTo>
                  <a:lnTo>
                    <a:pt x="651423" y="207061"/>
                  </a:lnTo>
                  <a:lnTo>
                    <a:pt x="665967" y="248890"/>
                  </a:lnTo>
                  <a:lnTo>
                    <a:pt x="674990" y="293000"/>
                  </a:lnTo>
                  <a:lnTo>
                    <a:pt x="678088" y="338986"/>
                  </a:lnTo>
                  <a:lnTo>
                    <a:pt x="674988" y="384997"/>
                  </a:lnTo>
                  <a:lnTo>
                    <a:pt x="665962" y="429128"/>
                  </a:lnTo>
                  <a:lnTo>
                    <a:pt x="651416" y="470973"/>
                  </a:lnTo>
                  <a:lnTo>
                    <a:pt x="631757" y="510129"/>
                  </a:lnTo>
                  <a:lnTo>
                    <a:pt x="607389" y="546191"/>
                  </a:lnTo>
                  <a:lnTo>
                    <a:pt x="578719" y="578757"/>
                  </a:lnTo>
                  <a:lnTo>
                    <a:pt x="546150" y="607421"/>
                  </a:lnTo>
                  <a:lnTo>
                    <a:pt x="510087" y="631779"/>
                  </a:lnTo>
                  <a:lnTo>
                    <a:pt x="470935" y="651428"/>
                  </a:lnTo>
                  <a:lnTo>
                    <a:pt x="429098" y="665963"/>
                  </a:lnTo>
                  <a:lnTo>
                    <a:pt x="384977" y="674980"/>
                  </a:lnTo>
                  <a:lnTo>
                    <a:pt x="338998" y="678076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7892" y="2871935"/>
              <a:ext cx="305063" cy="381371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2908716" y="3572147"/>
            <a:ext cx="4285615" cy="187896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95">
                <a:solidFill>
                  <a:srgbClr val="262525"/>
                </a:solidFill>
                <a:latin typeface="Garamond"/>
                <a:cs typeface="Garamond"/>
              </a:rPr>
              <a:t>Validity</a:t>
            </a:r>
            <a:r>
              <a:rPr dirty="0" sz="230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75">
                <a:solidFill>
                  <a:srgbClr val="262525"/>
                </a:solidFill>
                <a:latin typeface="Garamond"/>
                <a:cs typeface="Garamond"/>
              </a:rPr>
              <a:t>Checks</a:t>
            </a:r>
            <a:endParaRPr sz="2300">
              <a:latin typeface="Garamond"/>
              <a:cs typeface="Garamond"/>
            </a:endParaRPr>
          </a:p>
          <a:p>
            <a:pPr marL="12700" marR="5080">
              <a:lnSpc>
                <a:spcPct val="132100"/>
              </a:lnSpc>
              <a:spcBef>
                <a:spcPts val="720"/>
              </a:spcBef>
            </a:pPr>
            <a:r>
              <a:rPr dirty="0" sz="1750" spc="-70">
                <a:solidFill>
                  <a:srgbClr val="262525"/>
                </a:solidFill>
                <a:latin typeface="Century Gothic"/>
                <a:cs typeface="Century Gothic"/>
              </a:rPr>
              <a:t>Implemented</a:t>
            </a:r>
            <a:r>
              <a:rPr dirty="0" sz="17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CHECK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constraints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(e.g., </a:t>
            </a:r>
            <a:r>
              <a:rPr dirty="0" sz="1750" spc="-125">
                <a:solidFill>
                  <a:srgbClr val="262525"/>
                </a:solidFill>
                <a:latin typeface="Century Gothic"/>
                <a:cs typeface="Century Gothic"/>
              </a:rPr>
              <a:t>Age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50">
                <a:solidFill>
                  <a:srgbClr val="262525"/>
                </a:solidFill>
                <a:latin typeface="Century Gothic"/>
                <a:cs typeface="Century Gothic"/>
              </a:rPr>
              <a:t>&gt;</a:t>
            </a:r>
            <a:r>
              <a:rPr dirty="0" sz="175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0)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ensure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that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only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valid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0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20">
                <a:solidFill>
                  <a:srgbClr val="262525"/>
                </a:solidFill>
                <a:latin typeface="Century Gothic"/>
                <a:cs typeface="Century Gothic"/>
              </a:rPr>
              <a:t>is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entered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into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tables,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preventing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logical inconsistencies.</a:t>
            </a:r>
            <a:endParaRPr sz="1750">
              <a:latin typeface="Century Gothic"/>
              <a:cs typeface="Century Gothic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644258" y="6037211"/>
            <a:ext cx="9857105" cy="3630929"/>
            <a:chOff x="7644258" y="6037211"/>
            <a:chExt cx="9857105" cy="3630929"/>
          </a:xfrm>
        </p:grpSpPr>
        <p:sp>
          <p:nvSpPr>
            <p:cNvPr id="18" name="object 18" descr=""/>
            <p:cNvSpPr/>
            <p:nvPr/>
          </p:nvSpPr>
          <p:spPr>
            <a:xfrm>
              <a:off x="7649016" y="6041988"/>
              <a:ext cx="9848215" cy="3621404"/>
            </a:xfrm>
            <a:custGeom>
              <a:avLst/>
              <a:gdLst/>
              <a:ahLst/>
              <a:cxnLst/>
              <a:rect l="l" t="t" r="r" b="b"/>
              <a:pathLst>
                <a:path w="9848215" h="3621404">
                  <a:moveTo>
                    <a:pt x="9752837" y="3621389"/>
                  </a:moveTo>
                  <a:lnTo>
                    <a:pt x="95158" y="3621389"/>
                  </a:lnTo>
                  <a:lnTo>
                    <a:pt x="58147" y="3613930"/>
                  </a:lnTo>
                  <a:lnTo>
                    <a:pt x="27896" y="3593584"/>
                  </a:lnTo>
                  <a:lnTo>
                    <a:pt x="7487" y="3563396"/>
                  </a:lnTo>
                  <a:lnTo>
                    <a:pt x="0" y="3526413"/>
                  </a:lnTo>
                  <a:lnTo>
                    <a:pt x="0" y="94945"/>
                  </a:lnTo>
                  <a:lnTo>
                    <a:pt x="7474" y="57967"/>
                  </a:lnTo>
                  <a:lnTo>
                    <a:pt x="27862" y="27790"/>
                  </a:lnTo>
                  <a:lnTo>
                    <a:pt x="58108" y="7454"/>
                  </a:lnTo>
                  <a:lnTo>
                    <a:pt x="95158" y="0"/>
                  </a:lnTo>
                  <a:lnTo>
                    <a:pt x="9752837" y="0"/>
                  </a:lnTo>
                  <a:lnTo>
                    <a:pt x="9789848" y="7454"/>
                  </a:lnTo>
                  <a:lnTo>
                    <a:pt x="9820099" y="27790"/>
                  </a:lnTo>
                  <a:lnTo>
                    <a:pt x="9840508" y="57967"/>
                  </a:lnTo>
                  <a:lnTo>
                    <a:pt x="9847995" y="94945"/>
                  </a:lnTo>
                  <a:lnTo>
                    <a:pt x="9847995" y="3526413"/>
                  </a:lnTo>
                  <a:lnTo>
                    <a:pt x="9840521" y="3563396"/>
                  </a:lnTo>
                  <a:lnTo>
                    <a:pt x="9820133" y="3593584"/>
                  </a:lnTo>
                  <a:lnTo>
                    <a:pt x="9789887" y="3613930"/>
                  </a:lnTo>
                  <a:lnTo>
                    <a:pt x="9752837" y="3621389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644258" y="6037211"/>
              <a:ext cx="9857105" cy="3630929"/>
            </a:xfrm>
            <a:custGeom>
              <a:avLst/>
              <a:gdLst/>
              <a:ahLst/>
              <a:cxnLst/>
              <a:rect l="l" t="t" r="r" b="b"/>
              <a:pathLst>
                <a:path w="9857105" h="3630929">
                  <a:moveTo>
                    <a:pt x="99916" y="3630921"/>
                  </a:moveTo>
                  <a:lnTo>
                    <a:pt x="99734" y="3630921"/>
                  </a:lnTo>
                  <a:lnTo>
                    <a:pt x="61043" y="3623096"/>
                  </a:lnTo>
                  <a:lnTo>
                    <a:pt x="29282" y="3601744"/>
                  </a:lnTo>
                  <a:lnTo>
                    <a:pt x="7860" y="3570048"/>
                  </a:lnTo>
                  <a:lnTo>
                    <a:pt x="0" y="3531190"/>
                  </a:lnTo>
                  <a:lnTo>
                    <a:pt x="0" y="99722"/>
                  </a:lnTo>
                  <a:lnTo>
                    <a:pt x="7860" y="60916"/>
                  </a:lnTo>
                  <a:lnTo>
                    <a:pt x="29282" y="29214"/>
                  </a:lnTo>
                  <a:lnTo>
                    <a:pt x="61043" y="7833"/>
                  </a:lnTo>
                  <a:lnTo>
                    <a:pt x="99916" y="0"/>
                  </a:lnTo>
                  <a:lnTo>
                    <a:pt x="9757594" y="0"/>
                  </a:lnTo>
                  <a:lnTo>
                    <a:pt x="9757594" y="4777"/>
                  </a:lnTo>
                  <a:lnTo>
                    <a:pt x="99916" y="4777"/>
                  </a:lnTo>
                  <a:lnTo>
                    <a:pt x="99916" y="9532"/>
                  </a:lnTo>
                  <a:lnTo>
                    <a:pt x="64741" y="16620"/>
                  </a:lnTo>
                  <a:lnTo>
                    <a:pt x="36003" y="35950"/>
                  </a:lnTo>
                  <a:lnTo>
                    <a:pt x="16621" y="64618"/>
                  </a:lnTo>
                  <a:lnTo>
                    <a:pt x="9512" y="99722"/>
                  </a:lnTo>
                  <a:lnTo>
                    <a:pt x="9512" y="3531190"/>
                  </a:lnTo>
                  <a:lnTo>
                    <a:pt x="16621" y="3566311"/>
                  </a:lnTo>
                  <a:lnTo>
                    <a:pt x="36003" y="3594989"/>
                  </a:lnTo>
                  <a:lnTo>
                    <a:pt x="64741" y="3614322"/>
                  </a:lnTo>
                  <a:lnTo>
                    <a:pt x="99916" y="3621411"/>
                  </a:lnTo>
                  <a:lnTo>
                    <a:pt x="9798965" y="3621411"/>
                  </a:lnTo>
                  <a:lnTo>
                    <a:pt x="9796416" y="3623096"/>
                  </a:lnTo>
                  <a:lnTo>
                    <a:pt x="9781185" y="3626166"/>
                  </a:lnTo>
                  <a:lnTo>
                    <a:pt x="99916" y="3626166"/>
                  </a:lnTo>
                  <a:lnTo>
                    <a:pt x="99916" y="3630921"/>
                  </a:lnTo>
                  <a:close/>
                </a:path>
                <a:path w="9857105" h="3630929">
                  <a:moveTo>
                    <a:pt x="9798965" y="3621411"/>
                  </a:moveTo>
                  <a:lnTo>
                    <a:pt x="9757594" y="3621411"/>
                  </a:lnTo>
                  <a:lnTo>
                    <a:pt x="9792782" y="3614322"/>
                  </a:lnTo>
                  <a:lnTo>
                    <a:pt x="9821518" y="3594989"/>
                  </a:lnTo>
                  <a:lnTo>
                    <a:pt x="9840893" y="3566311"/>
                  </a:lnTo>
                  <a:lnTo>
                    <a:pt x="9847998" y="3531190"/>
                  </a:lnTo>
                  <a:lnTo>
                    <a:pt x="9847998" y="99722"/>
                  </a:lnTo>
                  <a:lnTo>
                    <a:pt x="9840893" y="64618"/>
                  </a:lnTo>
                  <a:lnTo>
                    <a:pt x="9821518" y="35950"/>
                  </a:lnTo>
                  <a:lnTo>
                    <a:pt x="9792782" y="16620"/>
                  </a:lnTo>
                  <a:lnTo>
                    <a:pt x="9757594" y="9532"/>
                  </a:lnTo>
                  <a:lnTo>
                    <a:pt x="99916" y="9532"/>
                  </a:lnTo>
                  <a:lnTo>
                    <a:pt x="99916" y="4777"/>
                  </a:lnTo>
                  <a:lnTo>
                    <a:pt x="9757594" y="4777"/>
                  </a:lnTo>
                  <a:lnTo>
                    <a:pt x="9757594" y="0"/>
                  </a:lnTo>
                  <a:lnTo>
                    <a:pt x="9796480" y="7833"/>
                  </a:lnTo>
                  <a:lnTo>
                    <a:pt x="9828239" y="29214"/>
                  </a:lnTo>
                  <a:lnTo>
                    <a:pt x="9849654" y="60916"/>
                  </a:lnTo>
                  <a:lnTo>
                    <a:pt x="9856815" y="96301"/>
                  </a:lnTo>
                  <a:lnTo>
                    <a:pt x="9856815" y="3534612"/>
                  </a:lnTo>
                  <a:lnTo>
                    <a:pt x="9850402" y="3566311"/>
                  </a:lnTo>
                  <a:lnTo>
                    <a:pt x="9849628" y="3570048"/>
                  </a:lnTo>
                  <a:lnTo>
                    <a:pt x="9828188" y="3601744"/>
                  </a:lnTo>
                  <a:lnTo>
                    <a:pt x="9798965" y="3621411"/>
                  </a:lnTo>
                  <a:close/>
                </a:path>
                <a:path w="9857105" h="3630929">
                  <a:moveTo>
                    <a:pt x="9757594" y="3630921"/>
                  </a:moveTo>
                  <a:lnTo>
                    <a:pt x="99909" y="3630921"/>
                  </a:lnTo>
                  <a:lnTo>
                    <a:pt x="99916" y="3626166"/>
                  </a:lnTo>
                  <a:lnTo>
                    <a:pt x="9757594" y="3626166"/>
                  </a:lnTo>
                  <a:lnTo>
                    <a:pt x="9757594" y="3630921"/>
                  </a:lnTo>
                  <a:close/>
                </a:path>
                <a:path w="9857105" h="3630929">
                  <a:moveTo>
                    <a:pt x="9757594" y="3630921"/>
                  </a:moveTo>
                  <a:lnTo>
                    <a:pt x="9757594" y="3626166"/>
                  </a:lnTo>
                  <a:lnTo>
                    <a:pt x="9781185" y="3626166"/>
                  </a:lnTo>
                  <a:lnTo>
                    <a:pt x="9757594" y="3630921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84474" y="6277416"/>
              <a:ext cx="678180" cy="678180"/>
            </a:xfrm>
            <a:custGeom>
              <a:avLst/>
              <a:gdLst/>
              <a:ahLst/>
              <a:cxnLst/>
              <a:rect l="l" t="t" r="r" b="b"/>
              <a:pathLst>
                <a:path w="678179" h="678179">
                  <a:moveTo>
                    <a:pt x="338998" y="678088"/>
                  </a:moveTo>
                  <a:lnTo>
                    <a:pt x="292988" y="674992"/>
                  </a:lnTo>
                  <a:lnTo>
                    <a:pt x="248863" y="665975"/>
                  </a:lnTo>
                  <a:lnTo>
                    <a:pt x="207025" y="651440"/>
                  </a:lnTo>
                  <a:lnTo>
                    <a:pt x="167879" y="631791"/>
                  </a:lnTo>
                  <a:lnTo>
                    <a:pt x="131827" y="607433"/>
                  </a:lnTo>
                  <a:lnTo>
                    <a:pt x="99273" y="578769"/>
                  </a:lnTo>
                  <a:lnTo>
                    <a:pt x="70620" y="546204"/>
                  </a:lnTo>
                  <a:lnTo>
                    <a:pt x="46273" y="510141"/>
                  </a:lnTo>
                  <a:lnTo>
                    <a:pt x="26633" y="470985"/>
                  </a:lnTo>
                  <a:lnTo>
                    <a:pt x="12106" y="429140"/>
                  </a:lnTo>
                  <a:lnTo>
                    <a:pt x="3093" y="385010"/>
                  </a:lnTo>
                  <a:lnTo>
                    <a:pt x="0" y="338998"/>
                  </a:lnTo>
                  <a:lnTo>
                    <a:pt x="3095" y="293008"/>
                  </a:lnTo>
                  <a:lnTo>
                    <a:pt x="12112" y="248895"/>
                  </a:lnTo>
                  <a:lnTo>
                    <a:pt x="26646" y="207064"/>
                  </a:lnTo>
                  <a:lnTo>
                    <a:pt x="46293" y="167919"/>
                  </a:lnTo>
                  <a:lnTo>
                    <a:pt x="70648" y="131866"/>
                  </a:lnTo>
                  <a:lnTo>
                    <a:pt x="99307" y="99307"/>
                  </a:lnTo>
                  <a:lnTo>
                    <a:pt x="131866" y="70648"/>
                  </a:lnTo>
                  <a:lnTo>
                    <a:pt x="167919" y="46293"/>
                  </a:lnTo>
                  <a:lnTo>
                    <a:pt x="207064" y="26646"/>
                  </a:lnTo>
                  <a:lnTo>
                    <a:pt x="248895" y="12112"/>
                  </a:lnTo>
                  <a:lnTo>
                    <a:pt x="293008" y="3095"/>
                  </a:lnTo>
                  <a:lnTo>
                    <a:pt x="338998" y="0"/>
                  </a:lnTo>
                  <a:lnTo>
                    <a:pt x="384984" y="3095"/>
                  </a:lnTo>
                  <a:lnTo>
                    <a:pt x="429098" y="12112"/>
                  </a:lnTo>
                  <a:lnTo>
                    <a:pt x="470934" y="26646"/>
                  </a:lnTo>
                  <a:lnTo>
                    <a:pt x="510087" y="46293"/>
                  </a:lnTo>
                  <a:lnTo>
                    <a:pt x="546152" y="70648"/>
                  </a:lnTo>
                  <a:lnTo>
                    <a:pt x="578723" y="99307"/>
                  </a:lnTo>
                  <a:lnTo>
                    <a:pt x="607396" y="131866"/>
                  </a:lnTo>
                  <a:lnTo>
                    <a:pt x="631764" y="167919"/>
                  </a:lnTo>
                  <a:lnTo>
                    <a:pt x="651423" y="207064"/>
                  </a:lnTo>
                  <a:lnTo>
                    <a:pt x="665967" y="248895"/>
                  </a:lnTo>
                  <a:lnTo>
                    <a:pt x="674990" y="293008"/>
                  </a:lnTo>
                  <a:lnTo>
                    <a:pt x="678088" y="338998"/>
                  </a:lnTo>
                  <a:lnTo>
                    <a:pt x="674988" y="385010"/>
                  </a:lnTo>
                  <a:lnTo>
                    <a:pt x="665962" y="429140"/>
                  </a:lnTo>
                  <a:lnTo>
                    <a:pt x="651416" y="470985"/>
                  </a:lnTo>
                  <a:lnTo>
                    <a:pt x="631757" y="510141"/>
                  </a:lnTo>
                  <a:lnTo>
                    <a:pt x="607389" y="546204"/>
                  </a:lnTo>
                  <a:lnTo>
                    <a:pt x="578719" y="578769"/>
                  </a:lnTo>
                  <a:lnTo>
                    <a:pt x="546150" y="607433"/>
                  </a:lnTo>
                  <a:lnTo>
                    <a:pt x="510087" y="631791"/>
                  </a:lnTo>
                  <a:lnTo>
                    <a:pt x="470935" y="651440"/>
                  </a:lnTo>
                  <a:lnTo>
                    <a:pt x="429098" y="665975"/>
                  </a:lnTo>
                  <a:lnTo>
                    <a:pt x="384977" y="674992"/>
                  </a:lnTo>
                  <a:lnTo>
                    <a:pt x="338998" y="678088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0951" y="6425653"/>
              <a:ext cx="305065" cy="38137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1150" y="8282589"/>
              <a:ext cx="66675" cy="666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1150" y="8723268"/>
              <a:ext cx="66675" cy="666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1150" y="9163948"/>
              <a:ext cx="66675" cy="66675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7871775" y="7125872"/>
            <a:ext cx="5220335" cy="22002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90">
                <a:solidFill>
                  <a:srgbClr val="262525"/>
                </a:solidFill>
                <a:latin typeface="Garamond"/>
                <a:cs typeface="Garamond"/>
              </a:rPr>
              <a:t>Foreign</a:t>
            </a:r>
            <a:r>
              <a:rPr dirty="0" sz="2300" spc="-2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>
                <a:solidFill>
                  <a:srgbClr val="262525"/>
                </a:solidFill>
                <a:latin typeface="Garamond"/>
                <a:cs typeface="Garamond"/>
              </a:rPr>
              <a:t>Key</a:t>
            </a:r>
            <a:r>
              <a:rPr dirty="0" sz="2300" spc="-2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65">
                <a:solidFill>
                  <a:srgbClr val="262525"/>
                </a:solidFill>
                <a:latin typeface="Garamond"/>
                <a:cs typeface="Garamond"/>
              </a:rPr>
              <a:t>Actions</a:t>
            </a:r>
            <a:endParaRPr sz="2300">
              <a:latin typeface="Garamond"/>
              <a:cs typeface="Garamond"/>
            </a:endParaRPr>
          </a:p>
          <a:p>
            <a:pPr marL="276225" indent="-264160">
              <a:lnSpc>
                <a:spcPct val="100000"/>
              </a:lnSpc>
              <a:spcBef>
                <a:spcPts val="1395"/>
              </a:spcBef>
            </a:pP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Defined</a:t>
            </a:r>
            <a:r>
              <a:rPr dirty="0" sz="17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robust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foreign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keys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7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specific</a:t>
            </a:r>
            <a:r>
              <a:rPr dirty="0" sz="175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actions:</a:t>
            </a:r>
            <a:endParaRPr sz="1750">
              <a:latin typeface="Century Gothic"/>
              <a:cs typeface="Century Gothic"/>
            </a:endParaRPr>
          </a:p>
          <a:p>
            <a:pPr algn="just" marL="276225" marR="207645">
              <a:lnSpc>
                <a:spcPct val="165200"/>
              </a:lnSpc>
              <a:spcBef>
                <a:spcPts val="445"/>
              </a:spcBef>
            </a:pP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25">
                <a:solidFill>
                  <a:srgbClr val="262525"/>
                </a:solidFill>
                <a:latin typeface="Century Gothic"/>
                <a:cs typeface="Century Gothic"/>
              </a:rPr>
              <a:t>DELETE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CASCADE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(Routes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→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Schedules) 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80">
                <a:solidFill>
                  <a:srgbClr val="262525"/>
                </a:solidFill>
                <a:latin typeface="Century Gothic"/>
                <a:cs typeface="Century Gothic"/>
              </a:rPr>
              <a:t>UPDATE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CASCADE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(Bookings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→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40">
                <a:solidFill>
                  <a:srgbClr val="262525"/>
                </a:solidFill>
                <a:latin typeface="Century Gothic"/>
                <a:cs typeface="Century Gothic"/>
              </a:rPr>
              <a:t>Tickets) 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25">
                <a:solidFill>
                  <a:srgbClr val="262525"/>
                </a:solidFill>
                <a:latin typeface="Century Gothic"/>
                <a:cs typeface="Century Gothic"/>
              </a:rPr>
              <a:t>DELETE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229">
                <a:solidFill>
                  <a:srgbClr val="262525"/>
                </a:solidFill>
                <a:latin typeface="Century Gothic"/>
                <a:cs typeface="Century Gothic"/>
              </a:rPr>
              <a:t>SET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14">
                <a:solidFill>
                  <a:srgbClr val="262525"/>
                </a:solidFill>
                <a:latin typeface="Century Gothic"/>
                <a:cs typeface="Century Gothic"/>
              </a:rPr>
              <a:t>NULL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70">
                <a:solidFill>
                  <a:srgbClr val="262525"/>
                </a:solidFill>
                <a:latin typeface="Century Gothic"/>
                <a:cs typeface="Century Gothic"/>
              </a:rPr>
              <a:t>(Trains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→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Coaches)</a:t>
            </a:r>
            <a:endParaRPr sz="17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9836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125"/>
              </a:spcBef>
            </a:pPr>
            <a:r>
              <a:rPr dirty="0" sz="5600" spc="225"/>
              <a:t>Advanced</a:t>
            </a:r>
            <a:r>
              <a:rPr dirty="0" sz="5600" spc="-210"/>
              <a:t> </a:t>
            </a:r>
            <a:r>
              <a:rPr dirty="0" sz="5600" spc="280"/>
              <a:t>Querying</a:t>
            </a:r>
            <a:r>
              <a:rPr dirty="0" sz="5600" spc="-204"/>
              <a:t> </a:t>
            </a:r>
            <a:r>
              <a:rPr dirty="0" sz="5600"/>
              <a:t>&amp;</a:t>
            </a:r>
            <a:r>
              <a:rPr dirty="0" sz="5600" spc="-210"/>
              <a:t> </a:t>
            </a:r>
            <a:r>
              <a:rPr dirty="0" sz="5600" spc="235"/>
              <a:t>Analytics</a:t>
            </a:r>
            <a:endParaRPr sz="5600"/>
          </a:p>
        </p:txBody>
      </p:sp>
      <p:sp>
        <p:nvSpPr>
          <p:cNvPr id="3" name="object 3" descr=""/>
          <p:cNvSpPr txBox="1"/>
          <p:nvPr/>
        </p:nvSpPr>
        <p:spPr>
          <a:xfrm>
            <a:off x="946795" y="1995337"/>
            <a:ext cx="6743065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40">
                <a:latin typeface="Garamond"/>
                <a:cs typeface="Garamond"/>
              </a:rPr>
              <a:t>Complex</a:t>
            </a:r>
            <a:r>
              <a:rPr dirty="0" sz="3350" spc="-90">
                <a:latin typeface="Garamond"/>
                <a:cs typeface="Garamond"/>
              </a:rPr>
              <a:t> </a:t>
            </a:r>
            <a:r>
              <a:rPr dirty="0" sz="3350" spc="90">
                <a:latin typeface="Garamond"/>
                <a:cs typeface="Garamond"/>
              </a:rPr>
              <a:t>Data</a:t>
            </a:r>
            <a:r>
              <a:rPr dirty="0" sz="3350" spc="-85">
                <a:latin typeface="Garamond"/>
                <a:cs typeface="Garamond"/>
              </a:rPr>
              <a:t> </a:t>
            </a:r>
            <a:r>
              <a:rPr dirty="0" sz="3350" spc="155">
                <a:latin typeface="Garamond"/>
                <a:cs typeface="Garamond"/>
              </a:rPr>
              <a:t>Retrieval</a:t>
            </a:r>
            <a:r>
              <a:rPr dirty="0" sz="3350" spc="-85">
                <a:latin typeface="Garamond"/>
                <a:cs typeface="Garamond"/>
              </a:rPr>
              <a:t> </a:t>
            </a:r>
            <a:r>
              <a:rPr dirty="0" sz="3350" spc="200">
                <a:latin typeface="Garamond"/>
                <a:cs typeface="Garamond"/>
              </a:rPr>
              <a:t>and</a:t>
            </a:r>
            <a:r>
              <a:rPr dirty="0" sz="3350" spc="-85">
                <a:latin typeface="Garamond"/>
                <a:cs typeface="Garamond"/>
              </a:rPr>
              <a:t> </a:t>
            </a:r>
            <a:r>
              <a:rPr dirty="0" sz="3350" spc="145">
                <a:latin typeface="Garamond"/>
                <a:cs typeface="Garamond"/>
              </a:rPr>
              <a:t>Analysis</a:t>
            </a:r>
            <a:endParaRPr sz="3350">
              <a:latin typeface="Garamond"/>
              <a:cs typeface="Garamond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220" y="3376970"/>
            <a:ext cx="85725" cy="857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67221" y="3122964"/>
            <a:ext cx="9175750" cy="5146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59435">
              <a:lnSpc>
                <a:spcPct val="133900"/>
              </a:lnSpc>
              <a:spcBef>
                <a:spcPts val="95"/>
              </a:spcBef>
            </a:pPr>
            <a:r>
              <a:rPr dirty="0" sz="2100" spc="-170" b="1">
                <a:solidFill>
                  <a:srgbClr val="262525"/>
                </a:solidFill>
                <a:latin typeface="Verdana"/>
                <a:cs typeface="Verdana"/>
              </a:rPr>
              <a:t>Relational</a:t>
            </a:r>
            <a:r>
              <a:rPr dirty="0" sz="2100" spc="-2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85" b="1">
                <a:solidFill>
                  <a:srgbClr val="262525"/>
                </a:solidFill>
                <a:latin typeface="Verdana"/>
                <a:cs typeface="Verdana"/>
              </a:rPr>
              <a:t>Data</a:t>
            </a:r>
            <a:r>
              <a:rPr dirty="0" sz="2100" spc="-21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with</a:t>
            </a:r>
            <a:r>
              <a:rPr dirty="0" sz="2100" spc="-21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200" b="1">
                <a:solidFill>
                  <a:srgbClr val="262525"/>
                </a:solidFill>
                <a:latin typeface="Verdana"/>
                <a:cs typeface="Verdana"/>
              </a:rPr>
              <a:t>JOINs:</a:t>
            </a:r>
            <a:r>
              <a:rPr dirty="0" sz="210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262525"/>
                </a:solidFill>
                <a:latin typeface="Century Gothic"/>
                <a:cs typeface="Century Gothic"/>
              </a:rPr>
              <a:t>Utilized</a:t>
            </a:r>
            <a:r>
              <a:rPr dirty="0" sz="2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60">
                <a:solidFill>
                  <a:srgbClr val="262525"/>
                </a:solidFill>
                <a:latin typeface="Century Gothic"/>
                <a:cs typeface="Century Gothic"/>
              </a:rPr>
              <a:t>INNER,</a:t>
            </a:r>
            <a:r>
              <a:rPr dirty="0" sz="2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204">
                <a:solidFill>
                  <a:srgbClr val="262525"/>
                </a:solidFill>
                <a:latin typeface="Century Gothic"/>
                <a:cs typeface="Century Gothic"/>
              </a:rPr>
              <a:t>LEFT,</a:t>
            </a:r>
            <a:r>
              <a:rPr dirty="0" sz="2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75">
                <a:solidFill>
                  <a:srgbClr val="262525"/>
                </a:solidFill>
                <a:latin typeface="Century Gothic"/>
                <a:cs typeface="Century Gothic"/>
              </a:rPr>
              <a:t>RIGHT,</a:t>
            </a:r>
            <a:r>
              <a:rPr dirty="0" sz="2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195">
                <a:solidFill>
                  <a:srgbClr val="262525"/>
                </a:solidFill>
                <a:latin typeface="Century Gothic"/>
                <a:cs typeface="Century Gothic"/>
              </a:rPr>
              <a:t>SELF </a:t>
            </a:r>
            <a:r>
              <a:rPr dirty="0" sz="2100" spc="60">
                <a:solidFill>
                  <a:srgbClr val="262525"/>
                </a:solidFill>
                <a:latin typeface="Century Gothic"/>
                <a:cs typeface="Century Gothic"/>
              </a:rPr>
              <a:t>JOINs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seamlessly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90">
                <a:solidFill>
                  <a:srgbClr val="262525"/>
                </a:solidFill>
                <a:latin typeface="Century Gothic"/>
                <a:cs typeface="Century Gothic"/>
              </a:rPr>
              <a:t>combine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from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multiple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related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tables.</a:t>
            </a:r>
            <a:endParaRPr sz="2100">
              <a:latin typeface="Century Gothic"/>
              <a:cs typeface="Century Gothic"/>
            </a:endParaRPr>
          </a:p>
          <a:p>
            <a:pPr marL="12700" marR="161925">
              <a:lnSpc>
                <a:spcPct val="133900"/>
              </a:lnSpc>
              <a:spcBef>
                <a:spcPts val="1060"/>
              </a:spcBef>
            </a:pPr>
            <a:r>
              <a:rPr dirty="0" sz="2100" spc="-145" b="1">
                <a:solidFill>
                  <a:srgbClr val="262525"/>
                </a:solidFill>
                <a:latin typeface="Verdana"/>
                <a:cs typeface="Verdana"/>
              </a:rPr>
              <a:t>Subqueries</a:t>
            </a:r>
            <a:r>
              <a:rPr dirty="0" sz="2100" spc="-229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30" b="1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dirty="0" sz="2100" spc="-229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65" b="1">
                <a:solidFill>
                  <a:srgbClr val="262525"/>
                </a:solidFill>
                <a:latin typeface="Verdana"/>
                <a:cs typeface="Verdana"/>
              </a:rPr>
              <a:t>Granular</a:t>
            </a:r>
            <a:r>
              <a:rPr dirty="0" sz="2100" spc="-229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75" b="1">
                <a:solidFill>
                  <a:srgbClr val="262525"/>
                </a:solidFill>
                <a:latin typeface="Verdana"/>
                <a:cs typeface="Verdana"/>
              </a:rPr>
              <a:t>Detail:</a:t>
            </a:r>
            <a:r>
              <a:rPr dirty="0" sz="210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262525"/>
                </a:solidFill>
                <a:latin typeface="Century Gothic"/>
                <a:cs typeface="Century Gothic"/>
              </a:rPr>
              <a:t>Employed</a:t>
            </a:r>
            <a:r>
              <a:rPr dirty="0" sz="210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both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nested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correlated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subqueries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retrieve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that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50">
                <a:solidFill>
                  <a:srgbClr val="262525"/>
                </a:solidFill>
                <a:latin typeface="Century Gothic"/>
                <a:cs typeface="Century Gothic"/>
              </a:rPr>
              <a:t>depends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on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outer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query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70">
                <a:solidFill>
                  <a:srgbClr val="262525"/>
                </a:solidFill>
                <a:latin typeface="Century Gothic"/>
                <a:cs typeface="Century Gothic"/>
              </a:rPr>
              <a:t>results, 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enabling</a:t>
            </a:r>
            <a:r>
              <a:rPr dirty="0" sz="2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filtering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retrieval</a:t>
            </a:r>
            <a:r>
              <a:rPr dirty="0" sz="210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scenarios.</a:t>
            </a:r>
            <a:endParaRPr sz="2100">
              <a:latin typeface="Century Gothic"/>
              <a:cs typeface="Century Gothic"/>
            </a:endParaRPr>
          </a:p>
          <a:p>
            <a:pPr marL="12700" marR="5080">
              <a:lnSpc>
                <a:spcPct val="133900"/>
              </a:lnSpc>
              <a:spcBef>
                <a:spcPts val="995"/>
              </a:spcBef>
            </a:pPr>
            <a:r>
              <a:rPr dirty="0" sz="2100" spc="-140" b="1">
                <a:solidFill>
                  <a:srgbClr val="262525"/>
                </a:solidFill>
                <a:latin typeface="Verdana"/>
                <a:cs typeface="Verdana"/>
              </a:rPr>
              <a:t>Aggregated</a:t>
            </a:r>
            <a:r>
              <a:rPr dirty="0" sz="2100" spc="-18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200" b="1">
                <a:solidFill>
                  <a:srgbClr val="262525"/>
                </a:solidFill>
                <a:latin typeface="Verdana"/>
                <a:cs typeface="Verdana"/>
              </a:rPr>
              <a:t>Insights:</a:t>
            </a:r>
            <a:r>
              <a:rPr dirty="0" sz="2100" spc="-6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Summarized</a:t>
            </a:r>
            <a:r>
              <a:rPr dirty="0" sz="2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using</a:t>
            </a:r>
            <a:r>
              <a:rPr dirty="0" sz="2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120">
                <a:solidFill>
                  <a:srgbClr val="262525"/>
                </a:solidFill>
                <a:latin typeface="Century Gothic"/>
                <a:cs typeface="Century Gothic"/>
              </a:rPr>
              <a:t>SUM,</a:t>
            </a:r>
            <a:r>
              <a:rPr dirty="0" sz="2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0">
                <a:solidFill>
                  <a:srgbClr val="262525"/>
                </a:solidFill>
                <a:latin typeface="Century Gothic"/>
                <a:cs typeface="Century Gothic"/>
              </a:rPr>
              <a:t>AVG,</a:t>
            </a:r>
            <a:r>
              <a:rPr dirty="0" sz="2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COUNT,</a:t>
            </a:r>
            <a:r>
              <a:rPr dirty="0" sz="2100" spc="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MIN,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MAX</a:t>
            </a:r>
            <a:r>
              <a:rPr dirty="0" sz="210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functions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derive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key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60">
                <a:solidFill>
                  <a:srgbClr val="262525"/>
                </a:solidFill>
                <a:latin typeface="Century Gothic"/>
                <a:cs typeface="Century Gothic"/>
              </a:rPr>
              <a:t>performance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indicators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statistical 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insights.</a:t>
            </a:r>
            <a:endParaRPr sz="2100">
              <a:latin typeface="Century Gothic"/>
              <a:cs typeface="Century Gothic"/>
            </a:endParaRPr>
          </a:p>
          <a:p>
            <a:pPr marL="12700" marR="532765">
              <a:lnSpc>
                <a:spcPct val="133900"/>
              </a:lnSpc>
              <a:spcBef>
                <a:spcPts val="1140"/>
              </a:spcBef>
            </a:pPr>
            <a:r>
              <a:rPr dirty="0" sz="2100" spc="-125" b="1">
                <a:solidFill>
                  <a:srgbClr val="262525"/>
                </a:solidFill>
                <a:latin typeface="Verdana"/>
                <a:cs typeface="Verdana"/>
              </a:rPr>
              <a:t>Categorical</a:t>
            </a:r>
            <a:r>
              <a:rPr dirty="0" sz="2100" spc="-229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30" b="1">
                <a:solidFill>
                  <a:srgbClr val="262525"/>
                </a:solidFill>
                <a:latin typeface="Verdana"/>
                <a:cs typeface="Verdana"/>
              </a:rPr>
              <a:t>Analysis:</a:t>
            </a:r>
            <a:r>
              <a:rPr dirty="0" sz="2100" spc="-1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Applied</a:t>
            </a:r>
            <a:r>
              <a:rPr dirty="0" sz="21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GROUP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170">
                <a:solidFill>
                  <a:srgbClr val="262525"/>
                </a:solidFill>
                <a:latin typeface="Century Gothic"/>
                <a:cs typeface="Century Gothic"/>
              </a:rPr>
              <a:t>BY</a:t>
            </a:r>
            <a:r>
              <a:rPr dirty="0" sz="21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clauses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HAVING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conditions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segment</a:t>
            </a:r>
            <a:r>
              <a:rPr dirty="0" sz="21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55">
                <a:solidFill>
                  <a:srgbClr val="262525"/>
                </a:solidFill>
                <a:latin typeface="Century Gothic"/>
                <a:cs typeface="Century Gothic"/>
              </a:rPr>
              <a:t>filter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10">
                <a:solidFill>
                  <a:srgbClr val="262525"/>
                </a:solidFill>
                <a:latin typeface="Century Gothic"/>
                <a:cs typeface="Century Gothic"/>
              </a:rPr>
              <a:t>aggregated</a:t>
            </a:r>
            <a:r>
              <a:rPr dirty="0" sz="21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80">
                <a:solidFill>
                  <a:srgbClr val="262525"/>
                </a:solidFill>
                <a:latin typeface="Century Gothic"/>
                <a:cs typeface="Century Gothic"/>
              </a:rPr>
              <a:t>results,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providing</a:t>
            </a:r>
            <a:r>
              <a:rPr dirty="0" sz="21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deep </a:t>
            </a:r>
            <a:r>
              <a:rPr dirty="0" sz="2100" spc="70">
                <a:solidFill>
                  <a:srgbClr val="262525"/>
                </a:solidFill>
                <a:latin typeface="Century Gothic"/>
                <a:cs typeface="Century Gothic"/>
              </a:rPr>
              <a:t>insights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into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different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30">
                <a:solidFill>
                  <a:srgbClr val="262525"/>
                </a:solidFill>
                <a:latin typeface="Century Gothic"/>
                <a:cs typeface="Century Gothic"/>
              </a:rPr>
              <a:t>categories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55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data.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220" y="4369033"/>
            <a:ext cx="85725" cy="857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220" y="5780684"/>
            <a:ext cx="85725" cy="857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220" y="7211354"/>
            <a:ext cx="85725" cy="857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1737" y="3323630"/>
            <a:ext cx="6146280" cy="614629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309" y="545287"/>
            <a:ext cx="7414259" cy="692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50" spc="210"/>
              <a:t>Stored</a:t>
            </a:r>
            <a:r>
              <a:rPr dirty="0" sz="4350" spc="-155"/>
              <a:t> </a:t>
            </a:r>
            <a:r>
              <a:rPr dirty="0" sz="4350" spc="204"/>
              <a:t>Procedures</a:t>
            </a:r>
            <a:r>
              <a:rPr dirty="0" sz="4350" spc="-155"/>
              <a:t> </a:t>
            </a:r>
            <a:r>
              <a:rPr dirty="0" sz="4350"/>
              <a:t>&amp;</a:t>
            </a:r>
            <a:r>
              <a:rPr dirty="0" sz="4350" spc="-155"/>
              <a:t> </a:t>
            </a:r>
            <a:r>
              <a:rPr dirty="0" sz="4350" spc="175"/>
              <a:t>Functions</a:t>
            </a:r>
            <a:endParaRPr sz="4350"/>
          </a:p>
        </p:txBody>
      </p:sp>
      <p:sp>
        <p:nvSpPr>
          <p:cNvPr id="3" name="object 3" descr=""/>
          <p:cNvSpPr txBox="1"/>
          <p:nvPr/>
        </p:nvSpPr>
        <p:spPr>
          <a:xfrm>
            <a:off x="735309" y="1585366"/>
            <a:ext cx="419544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14">
                <a:latin typeface="Garamond"/>
                <a:cs typeface="Garamond"/>
              </a:rPr>
              <a:t>Encapsulating</a:t>
            </a:r>
            <a:r>
              <a:rPr dirty="0" sz="2600" spc="-45">
                <a:latin typeface="Garamond"/>
                <a:cs typeface="Garamond"/>
              </a:rPr>
              <a:t> </a:t>
            </a:r>
            <a:r>
              <a:rPr dirty="0" sz="2600" spc="114">
                <a:latin typeface="Garamond"/>
                <a:cs typeface="Garamond"/>
              </a:rPr>
              <a:t>Business</a:t>
            </a:r>
            <a:r>
              <a:rPr dirty="0" sz="2600" spc="-40">
                <a:latin typeface="Garamond"/>
                <a:cs typeface="Garamond"/>
              </a:rPr>
              <a:t> </a:t>
            </a:r>
            <a:r>
              <a:rPr dirty="0" sz="2600" spc="65">
                <a:latin typeface="Garamond"/>
                <a:cs typeface="Garamond"/>
              </a:rPr>
              <a:t>Logic</a:t>
            </a:r>
            <a:endParaRPr sz="2600">
              <a:latin typeface="Garamond"/>
              <a:cs typeface="Garamond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0563" y="2387799"/>
            <a:ext cx="2770619" cy="207927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878387" y="3202345"/>
            <a:ext cx="4739640" cy="633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666239">
              <a:lnSpc>
                <a:spcPts val="2280"/>
              </a:lnSpc>
              <a:spcBef>
                <a:spcPts val="135"/>
              </a:spcBef>
            </a:pPr>
            <a:r>
              <a:rPr dirty="0" sz="2150" spc="60">
                <a:solidFill>
                  <a:srgbClr val="262525"/>
                </a:solidFill>
                <a:latin typeface="Garamond"/>
                <a:cs typeface="Garamond"/>
              </a:rPr>
              <a:t>Efficient</a:t>
            </a:r>
            <a:r>
              <a:rPr dirty="0" sz="2150" spc="-3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80">
                <a:solidFill>
                  <a:srgbClr val="262525"/>
                </a:solidFill>
                <a:latin typeface="Garamond"/>
                <a:cs typeface="Garamond"/>
              </a:rPr>
              <a:t>Code</a:t>
            </a:r>
            <a:r>
              <a:rPr dirty="0" sz="2150" spc="-2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100">
                <a:solidFill>
                  <a:srgbClr val="262525"/>
                </a:solidFill>
                <a:latin typeface="Garamond"/>
                <a:cs typeface="Garamond"/>
              </a:rPr>
              <a:t>Reusability</a:t>
            </a:r>
            <a:endParaRPr sz="2150">
              <a:latin typeface="Garamond"/>
              <a:cs typeface="Garamond"/>
            </a:endParaRPr>
          </a:p>
          <a:p>
            <a:pPr marL="12700">
              <a:lnSpc>
                <a:spcPts val="2460"/>
              </a:lnSpc>
            </a:pPr>
            <a:r>
              <a:rPr dirty="0" sz="2300" spc="-50">
                <a:solidFill>
                  <a:srgbClr val="262525"/>
                </a:solidFill>
                <a:latin typeface="Garamond"/>
                <a:cs typeface="Garamond"/>
              </a:rPr>
              <a:t>1</a:t>
            </a:r>
            <a:endParaRPr sz="2300">
              <a:latin typeface="Garamond"/>
              <a:cs typeface="Garamon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175272" y="4483729"/>
            <a:ext cx="15311755" cy="2118360"/>
            <a:chOff x="2175272" y="4483729"/>
            <a:chExt cx="15311755" cy="2118360"/>
          </a:xfrm>
        </p:grpSpPr>
        <p:sp>
          <p:nvSpPr>
            <p:cNvPr id="7" name="object 7" descr=""/>
            <p:cNvSpPr/>
            <p:nvPr/>
          </p:nvSpPr>
          <p:spPr>
            <a:xfrm>
              <a:off x="6384584" y="4483729"/>
              <a:ext cx="11102340" cy="14604"/>
            </a:xfrm>
            <a:custGeom>
              <a:avLst/>
              <a:gdLst/>
              <a:ahLst/>
              <a:cxnLst/>
              <a:rect l="l" t="t" r="r" b="b"/>
              <a:pathLst>
                <a:path w="11102340" h="14604">
                  <a:moveTo>
                    <a:pt x="11098712" y="14295"/>
                  </a:moveTo>
                  <a:lnTo>
                    <a:pt x="3230" y="14295"/>
                  </a:lnTo>
                  <a:lnTo>
                    <a:pt x="0" y="11064"/>
                  </a:lnTo>
                  <a:lnTo>
                    <a:pt x="0" y="3261"/>
                  </a:lnTo>
                  <a:lnTo>
                    <a:pt x="3230" y="0"/>
                  </a:lnTo>
                  <a:lnTo>
                    <a:pt x="11098712" y="0"/>
                  </a:lnTo>
                  <a:lnTo>
                    <a:pt x="11101943" y="3261"/>
                  </a:lnTo>
                  <a:lnTo>
                    <a:pt x="11101943" y="11064"/>
                  </a:lnTo>
                  <a:lnTo>
                    <a:pt x="11098712" y="1429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5272" y="4522439"/>
              <a:ext cx="5541355" cy="207925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4854277" y="5311748"/>
            <a:ext cx="182880" cy="3778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110">
                <a:solidFill>
                  <a:srgbClr val="262525"/>
                </a:solidFill>
                <a:latin typeface="Garamond"/>
                <a:cs typeface="Garamond"/>
              </a:rPr>
              <a:t>2</a:t>
            </a:r>
            <a:endParaRPr sz="2300">
              <a:latin typeface="Garamond"/>
              <a:cs typeface="Garamond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917616" y="4685410"/>
            <a:ext cx="2487930" cy="358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50" spc="100">
                <a:solidFill>
                  <a:srgbClr val="262525"/>
                </a:solidFill>
                <a:latin typeface="Garamond"/>
                <a:cs typeface="Garamond"/>
              </a:rPr>
              <a:t>Reusable</a:t>
            </a:r>
            <a:r>
              <a:rPr dirty="0" sz="21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100">
                <a:solidFill>
                  <a:srgbClr val="262525"/>
                </a:solidFill>
                <a:latin typeface="Garamond"/>
                <a:cs typeface="Garamond"/>
              </a:rPr>
              <a:t>Procedures</a:t>
            </a:r>
            <a:endParaRPr sz="2150">
              <a:latin typeface="Garamond"/>
              <a:cs typeface="Garamond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89979" y="5310972"/>
            <a:ext cx="16696690" cy="3425825"/>
            <a:chOff x="789979" y="5310972"/>
            <a:chExt cx="16696690" cy="3425825"/>
          </a:xfrm>
        </p:grpSpPr>
        <p:sp>
          <p:nvSpPr>
            <p:cNvPr id="12" name="object 12" descr=""/>
            <p:cNvSpPr/>
            <p:nvPr/>
          </p:nvSpPr>
          <p:spPr>
            <a:xfrm>
              <a:off x="8016037" y="5310974"/>
              <a:ext cx="47625" cy="881380"/>
            </a:xfrm>
            <a:custGeom>
              <a:avLst/>
              <a:gdLst/>
              <a:ahLst/>
              <a:cxnLst/>
              <a:rect l="l" t="t" r="r" b="b"/>
              <a:pathLst>
                <a:path w="47625" h="881379">
                  <a:moveTo>
                    <a:pt x="47625" y="853795"/>
                  </a:moveTo>
                  <a:lnTo>
                    <a:pt x="26974" y="833145"/>
                  </a:lnTo>
                  <a:lnTo>
                    <a:pt x="20650" y="833145"/>
                  </a:lnTo>
                  <a:lnTo>
                    <a:pt x="0" y="853795"/>
                  </a:lnTo>
                  <a:lnTo>
                    <a:pt x="0" y="860120"/>
                  </a:lnTo>
                  <a:lnTo>
                    <a:pt x="20650" y="880770"/>
                  </a:lnTo>
                  <a:lnTo>
                    <a:pt x="26974" y="880770"/>
                  </a:lnTo>
                  <a:lnTo>
                    <a:pt x="47625" y="860120"/>
                  </a:lnTo>
                  <a:lnTo>
                    <a:pt x="47625" y="856957"/>
                  </a:lnTo>
                  <a:lnTo>
                    <a:pt x="47625" y="853795"/>
                  </a:lnTo>
                  <a:close/>
                </a:path>
                <a:path w="47625" h="881379">
                  <a:moveTo>
                    <a:pt x="47625" y="437222"/>
                  </a:moveTo>
                  <a:lnTo>
                    <a:pt x="26974" y="416572"/>
                  </a:lnTo>
                  <a:lnTo>
                    <a:pt x="20650" y="416572"/>
                  </a:lnTo>
                  <a:lnTo>
                    <a:pt x="0" y="437222"/>
                  </a:lnTo>
                  <a:lnTo>
                    <a:pt x="0" y="443547"/>
                  </a:lnTo>
                  <a:lnTo>
                    <a:pt x="20650" y="464197"/>
                  </a:lnTo>
                  <a:lnTo>
                    <a:pt x="26974" y="464197"/>
                  </a:lnTo>
                  <a:lnTo>
                    <a:pt x="47625" y="443547"/>
                  </a:lnTo>
                  <a:lnTo>
                    <a:pt x="47625" y="440385"/>
                  </a:lnTo>
                  <a:lnTo>
                    <a:pt x="47625" y="437222"/>
                  </a:lnTo>
                  <a:close/>
                </a:path>
                <a:path w="47625" h="881379">
                  <a:moveTo>
                    <a:pt x="47625" y="20662"/>
                  </a:moveTo>
                  <a:lnTo>
                    <a:pt x="26974" y="0"/>
                  </a:lnTo>
                  <a:lnTo>
                    <a:pt x="20650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50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26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70022" y="6618396"/>
              <a:ext cx="9716770" cy="14604"/>
            </a:xfrm>
            <a:custGeom>
              <a:avLst/>
              <a:gdLst/>
              <a:ahLst/>
              <a:cxnLst/>
              <a:rect l="l" t="t" r="r" b="b"/>
              <a:pathLst>
                <a:path w="9716769" h="14604">
                  <a:moveTo>
                    <a:pt x="9713305" y="14264"/>
                  </a:moveTo>
                  <a:lnTo>
                    <a:pt x="3230" y="14264"/>
                  </a:lnTo>
                  <a:lnTo>
                    <a:pt x="0" y="11033"/>
                  </a:lnTo>
                  <a:lnTo>
                    <a:pt x="0" y="3230"/>
                  </a:lnTo>
                  <a:lnTo>
                    <a:pt x="3230" y="0"/>
                  </a:lnTo>
                  <a:lnTo>
                    <a:pt x="9713305" y="0"/>
                  </a:lnTo>
                  <a:lnTo>
                    <a:pt x="9716536" y="3230"/>
                  </a:lnTo>
                  <a:lnTo>
                    <a:pt x="9716536" y="11033"/>
                  </a:lnTo>
                  <a:lnTo>
                    <a:pt x="9713305" y="14264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979" y="6657082"/>
              <a:ext cx="8308603" cy="207925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8162587" y="5158635"/>
            <a:ext cx="2180590" cy="273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 spc="-10">
                <a:solidFill>
                  <a:srgbClr val="262525"/>
                </a:solidFill>
                <a:latin typeface="Consolas"/>
                <a:cs typeface="Consolas"/>
              </a:rPr>
              <a:t>GetTrainsByCategory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62587" y="5575205"/>
            <a:ext cx="1386840" cy="273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 spc="-10">
                <a:solidFill>
                  <a:srgbClr val="262525"/>
                </a:solidFill>
                <a:latin typeface="Consolas"/>
                <a:cs typeface="Consolas"/>
              </a:rPr>
              <a:t>AddPassenger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854128" y="7446384"/>
            <a:ext cx="183515" cy="3778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110">
                <a:solidFill>
                  <a:srgbClr val="262525"/>
                </a:solidFill>
                <a:latin typeface="Garamond"/>
                <a:cs typeface="Garamond"/>
              </a:rPr>
              <a:t>3</a:t>
            </a:r>
            <a:endParaRPr sz="2300">
              <a:latin typeface="Garamond"/>
              <a:cs typeface="Garamond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162587" y="5991776"/>
            <a:ext cx="3134995" cy="1187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 spc="-10">
                <a:solidFill>
                  <a:srgbClr val="262525"/>
                </a:solidFill>
                <a:latin typeface="Consolas"/>
                <a:cs typeface="Consolas"/>
              </a:rPr>
              <a:t>DeletePassengerByID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600">
              <a:latin typeface="Consolas"/>
              <a:cs typeface="Consolas"/>
            </a:endParaRPr>
          </a:p>
          <a:p>
            <a:pPr marL="1152525">
              <a:lnSpc>
                <a:spcPct val="100000"/>
              </a:lnSpc>
            </a:pPr>
            <a:r>
              <a:rPr dirty="0" sz="2150" spc="120">
                <a:solidFill>
                  <a:srgbClr val="262525"/>
                </a:solidFill>
                <a:latin typeface="Garamond"/>
                <a:cs typeface="Garamond"/>
              </a:rPr>
              <a:t>Scalar</a:t>
            </a:r>
            <a:r>
              <a:rPr dirty="0" sz="215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150" spc="90">
                <a:solidFill>
                  <a:srgbClr val="262525"/>
                </a:solidFill>
                <a:latin typeface="Garamond"/>
                <a:cs typeface="Garamond"/>
              </a:rPr>
              <a:t>Functions</a:t>
            </a:r>
            <a:endParaRPr sz="2150">
              <a:latin typeface="Garamond"/>
              <a:cs typeface="Garamond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9401327" y="7445616"/>
            <a:ext cx="47625" cy="881380"/>
          </a:xfrm>
          <a:custGeom>
            <a:avLst/>
            <a:gdLst/>
            <a:ahLst/>
            <a:cxnLst/>
            <a:rect l="l" t="t" r="r" b="b"/>
            <a:pathLst>
              <a:path w="47625" h="881379">
                <a:moveTo>
                  <a:pt x="47625" y="853795"/>
                </a:moveTo>
                <a:lnTo>
                  <a:pt x="26962" y="833145"/>
                </a:lnTo>
                <a:lnTo>
                  <a:pt x="20650" y="833145"/>
                </a:lnTo>
                <a:lnTo>
                  <a:pt x="0" y="853795"/>
                </a:lnTo>
                <a:lnTo>
                  <a:pt x="0" y="860107"/>
                </a:lnTo>
                <a:lnTo>
                  <a:pt x="20650" y="880770"/>
                </a:lnTo>
                <a:lnTo>
                  <a:pt x="26962" y="880770"/>
                </a:lnTo>
                <a:lnTo>
                  <a:pt x="47625" y="860107"/>
                </a:lnTo>
                <a:lnTo>
                  <a:pt x="47625" y="856957"/>
                </a:lnTo>
                <a:lnTo>
                  <a:pt x="47625" y="853795"/>
                </a:lnTo>
                <a:close/>
              </a:path>
              <a:path w="47625" h="881379">
                <a:moveTo>
                  <a:pt x="47625" y="437222"/>
                </a:moveTo>
                <a:lnTo>
                  <a:pt x="26962" y="416572"/>
                </a:lnTo>
                <a:lnTo>
                  <a:pt x="20650" y="416572"/>
                </a:lnTo>
                <a:lnTo>
                  <a:pt x="0" y="437222"/>
                </a:lnTo>
                <a:lnTo>
                  <a:pt x="0" y="443534"/>
                </a:lnTo>
                <a:lnTo>
                  <a:pt x="20650" y="464197"/>
                </a:lnTo>
                <a:lnTo>
                  <a:pt x="26962" y="464197"/>
                </a:lnTo>
                <a:lnTo>
                  <a:pt x="47625" y="443534"/>
                </a:lnTo>
                <a:lnTo>
                  <a:pt x="47625" y="440385"/>
                </a:lnTo>
                <a:lnTo>
                  <a:pt x="47625" y="437222"/>
                </a:lnTo>
                <a:close/>
              </a:path>
              <a:path w="47625" h="881379">
                <a:moveTo>
                  <a:pt x="47625" y="20650"/>
                </a:moveTo>
                <a:lnTo>
                  <a:pt x="26962" y="0"/>
                </a:lnTo>
                <a:lnTo>
                  <a:pt x="20650" y="0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547873" y="7293271"/>
            <a:ext cx="1386840" cy="273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>
                <a:solidFill>
                  <a:srgbClr val="262525"/>
                </a:solidFill>
                <a:latin typeface="Consolas"/>
                <a:cs typeface="Consolas"/>
              </a:rPr>
              <a:t>UPPER,</a:t>
            </a:r>
            <a:r>
              <a:rPr dirty="0" sz="1600" spc="9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onsolas"/>
                <a:cs typeface="Consolas"/>
              </a:rPr>
              <a:t>LOWER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547873" y="7709841"/>
            <a:ext cx="1386840" cy="273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>
                <a:solidFill>
                  <a:srgbClr val="262525"/>
                </a:solidFill>
                <a:latin typeface="Consolas"/>
                <a:cs typeface="Consolas"/>
              </a:rPr>
              <a:t>CONCAT,</a:t>
            </a:r>
            <a:r>
              <a:rPr dirty="0" sz="1600" spc="100">
                <a:solidFill>
                  <a:srgbClr val="262525"/>
                </a:solidFill>
                <a:latin typeface="Consolas"/>
                <a:cs typeface="Consolas"/>
              </a:rPr>
              <a:t> </a:t>
            </a:r>
            <a:r>
              <a:rPr dirty="0" sz="1600" spc="-20">
                <a:solidFill>
                  <a:srgbClr val="262525"/>
                </a:solidFill>
                <a:latin typeface="Consolas"/>
                <a:cs typeface="Consolas"/>
              </a:rPr>
              <a:t>TRIM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35309" y="8126412"/>
            <a:ext cx="16801465" cy="142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529080">
              <a:lnSpc>
                <a:spcPct val="100000"/>
              </a:lnSpc>
              <a:spcBef>
                <a:spcPts val="125"/>
              </a:spcBef>
            </a:pPr>
            <a:r>
              <a:rPr dirty="0" sz="1600" spc="-10">
                <a:solidFill>
                  <a:srgbClr val="262525"/>
                </a:solidFill>
                <a:latin typeface="Consolas"/>
                <a:cs typeface="Consolas"/>
              </a:rPr>
              <a:t>LENGTH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36700"/>
              </a:lnSpc>
            </a:pP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Stored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procedures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streamline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90">
                <a:solidFill>
                  <a:srgbClr val="262525"/>
                </a:solidFill>
                <a:latin typeface="Century Gothic"/>
                <a:cs typeface="Century Gothic"/>
              </a:rPr>
              <a:t>common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operations,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85">
                <a:solidFill>
                  <a:srgbClr val="262525"/>
                </a:solidFill>
                <a:latin typeface="Century Gothic"/>
                <a:cs typeface="Century Gothic"/>
              </a:rPr>
              <a:t>enhance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security,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262525"/>
                </a:solidFill>
                <a:latin typeface="Century Gothic"/>
                <a:cs typeface="Century Gothic"/>
              </a:rPr>
              <a:t>improve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40">
                <a:solidFill>
                  <a:srgbClr val="262525"/>
                </a:solidFill>
                <a:latin typeface="Century Gothic"/>
                <a:cs typeface="Century Gothic"/>
              </a:rPr>
              <a:t>performance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by </a:t>
            </a:r>
            <a:r>
              <a:rPr dirty="0" sz="1600" spc="-35">
                <a:solidFill>
                  <a:srgbClr val="262525"/>
                </a:solidFill>
                <a:latin typeface="Century Gothic"/>
                <a:cs typeface="Century Gothic"/>
              </a:rPr>
              <a:t>compiling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30">
                <a:solidFill>
                  <a:srgbClr val="262525"/>
                </a:solidFill>
                <a:latin typeface="Century Gothic"/>
                <a:cs typeface="Century Gothic"/>
              </a:rPr>
              <a:t>execution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plans.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Scalar functions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ensure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0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consistency </a:t>
            </a:r>
            <a:r>
              <a:rPr dirty="0" sz="1600" spc="-25">
                <a:solidFill>
                  <a:srgbClr val="262525"/>
                </a:solidFill>
                <a:latin typeface="Century Gothic"/>
                <a:cs typeface="Century Gothic"/>
              </a:rPr>
              <a:t>and </a:t>
            </a:r>
            <a:r>
              <a:rPr dirty="0" sz="1600" spc="-70">
                <a:solidFill>
                  <a:srgbClr val="262525"/>
                </a:solidFill>
                <a:latin typeface="Century Gothic"/>
                <a:cs typeface="Century Gothic"/>
              </a:rPr>
              <a:t>enable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45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262525"/>
                </a:solidFill>
                <a:latin typeface="Century Gothic"/>
                <a:cs typeface="Century Gothic"/>
              </a:rPr>
              <a:t>string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6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262525"/>
                </a:solidFill>
                <a:latin typeface="Century Gothic"/>
                <a:cs typeface="Century Gothic"/>
              </a:rPr>
              <a:t>numeric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262525"/>
                </a:solidFill>
                <a:latin typeface="Century Gothic"/>
                <a:cs typeface="Century Gothic"/>
              </a:rPr>
              <a:t>manipulations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directly</a:t>
            </a:r>
            <a:r>
              <a:rPr dirty="0" sz="16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262525"/>
                </a:solidFill>
                <a:latin typeface="Century Gothic"/>
                <a:cs typeface="Century Gothic"/>
              </a:rPr>
              <a:t>within</a:t>
            </a:r>
            <a:r>
              <a:rPr dirty="0" sz="16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262525"/>
                </a:solidFill>
                <a:latin typeface="Century Gothic"/>
                <a:cs typeface="Century Gothic"/>
              </a:rPr>
              <a:t>queries.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77" y="1968401"/>
            <a:ext cx="8377793" cy="83186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526" y="380665"/>
            <a:ext cx="7813675" cy="530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95"/>
              <a:t>Views</a:t>
            </a:r>
            <a:r>
              <a:rPr dirty="0" sz="3300" spc="-100"/>
              <a:t> </a:t>
            </a:r>
            <a:r>
              <a:rPr dirty="0" sz="3300"/>
              <a:t>&amp;</a:t>
            </a:r>
            <a:r>
              <a:rPr dirty="0" sz="3300" spc="-100"/>
              <a:t> </a:t>
            </a:r>
            <a:r>
              <a:rPr dirty="0" sz="3300" spc="140"/>
              <a:t>Common</a:t>
            </a:r>
            <a:r>
              <a:rPr dirty="0" sz="3300" spc="-95"/>
              <a:t> </a:t>
            </a:r>
            <a:r>
              <a:rPr dirty="0" sz="3300" spc="100"/>
              <a:t>Table</a:t>
            </a:r>
            <a:r>
              <a:rPr dirty="0" sz="3300" spc="-100"/>
              <a:t> </a:t>
            </a:r>
            <a:r>
              <a:rPr dirty="0" sz="3300" spc="114"/>
              <a:t>Expressions</a:t>
            </a:r>
            <a:r>
              <a:rPr dirty="0" sz="3300" spc="-95"/>
              <a:t> </a:t>
            </a:r>
            <a:r>
              <a:rPr dirty="0" sz="3300" spc="-10"/>
              <a:t>(CTEs)</a:t>
            </a:r>
            <a:endParaRPr sz="3300"/>
          </a:p>
        </p:txBody>
      </p:sp>
      <p:sp>
        <p:nvSpPr>
          <p:cNvPr id="4" name="object 4" descr=""/>
          <p:cNvSpPr txBox="1"/>
          <p:nvPr/>
        </p:nvSpPr>
        <p:spPr>
          <a:xfrm>
            <a:off x="555526" y="1168861"/>
            <a:ext cx="43427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>
                <a:latin typeface="Garamond"/>
                <a:cs typeface="Garamond"/>
              </a:rPr>
              <a:t>Simplifying</a:t>
            </a:r>
            <a:r>
              <a:rPr dirty="0" sz="2000">
                <a:latin typeface="Garamond"/>
                <a:cs typeface="Garamond"/>
              </a:rPr>
              <a:t> Data </a:t>
            </a:r>
            <a:r>
              <a:rPr dirty="0" sz="2000" spc="60">
                <a:latin typeface="Garamond"/>
                <a:cs typeface="Garamond"/>
              </a:rPr>
              <a:t>Access</a:t>
            </a:r>
            <a:r>
              <a:rPr dirty="0" sz="2000" spc="5">
                <a:latin typeface="Garamond"/>
                <a:cs typeface="Garamond"/>
              </a:rPr>
              <a:t> </a:t>
            </a:r>
            <a:r>
              <a:rPr dirty="0" sz="2000" spc="105">
                <a:latin typeface="Garamond"/>
                <a:cs typeface="Garamond"/>
              </a:rPr>
              <a:t>and</a:t>
            </a:r>
            <a:r>
              <a:rPr dirty="0" sz="2000">
                <a:latin typeface="Garamond"/>
                <a:cs typeface="Garamond"/>
              </a:rPr>
              <a:t> </a:t>
            </a:r>
            <a:r>
              <a:rPr dirty="0" sz="2000" spc="70">
                <a:latin typeface="Garamond"/>
                <a:cs typeface="Garamond"/>
              </a:rPr>
              <a:t>Reusability</a:t>
            </a:r>
            <a:endParaRPr sz="2000">
              <a:latin typeface="Garamond"/>
              <a:cs typeface="Garamond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226" y="1968401"/>
            <a:ext cx="8377793" cy="83186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1699" y="580062"/>
            <a:ext cx="8813165" cy="15589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6150"/>
              </a:lnSpc>
            </a:pPr>
            <a:r>
              <a:rPr dirty="0" sz="4900" spc="229"/>
              <a:t>Window</a:t>
            </a:r>
            <a:r>
              <a:rPr dirty="0" sz="4900" spc="-130"/>
              <a:t> </a:t>
            </a:r>
            <a:r>
              <a:rPr dirty="0" sz="4900" spc="215"/>
              <a:t>Functions</a:t>
            </a:r>
            <a:r>
              <a:rPr dirty="0" sz="4900" spc="-130"/>
              <a:t> </a:t>
            </a:r>
            <a:r>
              <a:rPr dirty="0" sz="4900" spc="170"/>
              <a:t>for</a:t>
            </a:r>
            <a:r>
              <a:rPr dirty="0" sz="4900" spc="-125"/>
              <a:t> </a:t>
            </a:r>
            <a:r>
              <a:rPr dirty="0" sz="4900" spc="195"/>
              <a:t>Advanced </a:t>
            </a:r>
            <a:r>
              <a:rPr dirty="0" sz="4900" spc="210"/>
              <a:t>Reporting</a:t>
            </a:r>
            <a:endParaRPr sz="4900"/>
          </a:p>
        </p:txBody>
      </p:sp>
      <p:sp>
        <p:nvSpPr>
          <p:cNvPr id="4" name="object 4" descr=""/>
          <p:cNvSpPr txBox="1"/>
          <p:nvPr/>
        </p:nvSpPr>
        <p:spPr>
          <a:xfrm>
            <a:off x="7691699" y="2561345"/>
            <a:ext cx="5398135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140">
                <a:latin typeface="Garamond"/>
                <a:cs typeface="Garamond"/>
              </a:rPr>
              <a:t>Ranking</a:t>
            </a:r>
            <a:r>
              <a:rPr dirty="0" sz="2900" spc="-55">
                <a:latin typeface="Garamond"/>
                <a:cs typeface="Garamond"/>
              </a:rPr>
              <a:t> </a:t>
            </a:r>
            <a:r>
              <a:rPr dirty="0" sz="2900" spc="185">
                <a:latin typeface="Garamond"/>
                <a:cs typeface="Garamond"/>
              </a:rPr>
              <a:t>and</a:t>
            </a:r>
            <a:r>
              <a:rPr dirty="0" sz="2900" spc="-55">
                <a:latin typeface="Garamond"/>
                <a:cs typeface="Garamond"/>
              </a:rPr>
              <a:t> </a:t>
            </a:r>
            <a:r>
              <a:rPr dirty="0" sz="2900" spc="125">
                <a:latin typeface="Garamond"/>
                <a:cs typeface="Garamond"/>
              </a:rPr>
              <a:t>Time-</a:t>
            </a:r>
            <a:r>
              <a:rPr dirty="0" sz="2900" spc="110">
                <a:latin typeface="Garamond"/>
                <a:cs typeface="Garamond"/>
              </a:rPr>
              <a:t>Based</a:t>
            </a:r>
            <a:r>
              <a:rPr dirty="0" sz="2900" spc="-55">
                <a:latin typeface="Garamond"/>
                <a:cs typeface="Garamond"/>
              </a:rPr>
              <a:t> </a:t>
            </a:r>
            <a:r>
              <a:rPr dirty="0" sz="2900" spc="125">
                <a:latin typeface="Garamond"/>
                <a:cs typeface="Garamond"/>
              </a:rPr>
              <a:t>Analysis</a:t>
            </a:r>
            <a:endParaRPr sz="2900">
              <a:latin typeface="Garamond"/>
              <a:cs typeface="Garamon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42455" y="3640030"/>
            <a:ext cx="8285480" cy="5652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00" spc="125">
                <a:solidFill>
                  <a:srgbClr val="262525"/>
                </a:solidFill>
                <a:latin typeface="Garamond"/>
                <a:cs typeface="Garamond"/>
              </a:rPr>
              <a:t>Ranking</a:t>
            </a:r>
            <a:r>
              <a:rPr dirty="0" sz="2400" spc="-5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400" spc="80">
                <a:solidFill>
                  <a:srgbClr val="262525"/>
                </a:solidFill>
                <a:latin typeface="Garamond"/>
                <a:cs typeface="Garamond"/>
              </a:rPr>
              <a:t>Bookings</a:t>
            </a:r>
            <a:endParaRPr sz="2400">
              <a:latin typeface="Garamond"/>
              <a:cs typeface="Garamond"/>
            </a:endParaRPr>
          </a:p>
          <a:p>
            <a:pPr marL="12700" marR="212090">
              <a:lnSpc>
                <a:spcPct val="135100"/>
              </a:lnSpc>
              <a:spcBef>
                <a:spcPts val="850"/>
              </a:spcBef>
            </a:pP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ROW_NUMBER()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was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70">
                <a:solidFill>
                  <a:srgbClr val="262525"/>
                </a:solidFill>
                <a:latin typeface="Century Gothic"/>
                <a:cs typeface="Century Gothic"/>
              </a:rPr>
              <a:t>employed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assign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5">
                <a:solidFill>
                  <a:srgbClr val="262525"/>
                </a:solidFill>
                <a:latin typeface="Century Gothic"/>
                <a:cs typeface="Century Gothic"/>
              </a:rPr>
              <a:t>unique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sequential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integer</a:t>
            </a:r>
            <a:r>
              <a:rPr dirty="0" sz="1850" spc="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to </a:t>
            </a:r>
            <a:r>
              <a:rPr dirty="0" sz="1850" spc="-125">
                <a:solidFill>
                  <a:srgbClr val="262525"/>
                </a:solidFill>
                <a:latin typeface="Century Gothic"/>
                <a:cs typeface="Century Gothic"/>
              </a:rPr>
              <a:t>each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row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within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2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partition,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crucial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5">
                <a:solidFill>
                  <a:srgbClr val="262525"/>
                </a:solidFill>
                <a:latin typeface="Century Gothic"/>
                <a:cs typeface="Century Gothic"/>
              </a:rPr>
              <a:t>sequencing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bookings</a:t>
            </a:r>
            <a:r>
              <a:rPr dirty="0" sz="18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events.</a:t>
            </a:r>
            <a:endParaRPr sz="18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245"/>
              </a:spcBef>
            </a:pPr>
            <a:endParaRPr sz="18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2400" spc="120">
                <a:solidFill>
                  <a:srgbClr val="262525"/>
                </a:solidFill>
                <a:latin typeface="Garamond"/>
                <a:cs typeface="Garamond"/>
              </a:rPr>
              <a:t>Train</a:t>
            </a:r>
            <a:r>
              <a:rPr dirty="0" sz="240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400" spc="114">
                <a:solidFill>
                  <a:srgbClr val="262525"/>
                </a:solidFill>
                <a:latin typeface="Garamond"/>
                <a:cs typeface="Garamond"/>
              </a:rPr>
              <a:t>Rankings</a:t>
            </a:r>
            <a:endParaRPr sz="2400">
              <a:latin typeface="Garamond"/>
              <a:cs typeface="Garamond"/>
            </a:endParaRPr>
          </a:p>
          <a:p>
            <a:pPr marL="12700" marR="52069">
              <a:lnSpc>
                <a:spcPct val="135100"/>
              </a:lnSpc>
              <a:spcBef>
                <a:spcPts val="850"/>
              </a:spcBef>
            </a:pP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RANK()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DENSE_RANK()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were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used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assign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ranks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trains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5">
                <a:solidFill>
                  <a:srgbClr val="262525"/>
                </a:solidFill>
                <a:latin typeface="Century Gothic"/>
                <a:cs typeface="Century Gothic"/>
              </a:rPr>
              <a:t>based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on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specific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criteria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5">
                <a:solidFill>
                  <a:srgbClr val="262525"/>
                </a:solidFill>
                <a:latin typeface="Century Gothic"/>
                <a:cs typeface="Century Gothic"/>
              </a:rPr>
              <a:t>(e.g.,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punctuality,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passenger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30">
                <a:solidFill>
                  <a:srgbClr val="262525"/>
                </a:solidFill>
                <a:latin typeface="Century Gothic"/>
                <a:cs typeface="Century Gothic"/>
              </a:rPr>
              <a:t>volume),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handling </a:t>
            </a:r>
            <a:r>
              <a:rPr dirty="0" sz="1850" spc="45">
                <a:solidFill>
                  <a:srgbClr val="262525"/>
                </a:solidFill>
                <a:latin typeface="Century Gothic"/>
                <a:cs typeface="Century Gothic"/>
              </a:rPr>
              <a:t>ties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appropriately.</a:t>
            </a:r>
            <a:endParaRPr sz="18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8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2400" spc="120">
                <a:solidFill>
                  <a:srgbClr val="262525"/>
                </a:solidFill>
                <a:latin typeface="Garamond"/>
                <a:cs typeface="Garamond"/>
              </a:rPr>
              <a:t>Temporal</a:t>
            </a:r>
            <a:r>
              <a:rPr dirty="0" sz="240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400" spc="114">
                <a:solidFill>
                  <a:srgbClr val="262525"/>
                </a:solidFill>
                <a:latin typeface="Garamond"/>
                <a:cs typeface="Garamond"/>
              </a:rPr>
              <a:t>Comparisons</a:t>
            </a:r>
            <a:endParaRPr sz="2400">
              <a:latin typeface="Garamond"/>
              <a:cs typeface="Garamond"/>
            </a:endParaRPr>
          </a:p>
          <a:p>
            <a:pPr marL="12700" marR="5080">
              <a:lnSpc>
                <a:spcPct val="135100"/>
              </a:lnSpc>
              <a:spcBef>
                <a:spcPts val="850"/>
              </a:spcBef>
            </a:pP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LEAD()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1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LAG()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85">
                <a:solidFill>
                  <a:srgbClr val="262525"/>
                </a:solidFill>
                <a:latin typeface="Century Gothic"/>
                <a:cs typeface="Century Gothic"/>
              </a:rPr>
              <a:t>enabled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comparisons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current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row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values</a:t>
            </a:r>
            <a:r>
              <a:rPr dirty="0" sz="18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8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values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from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55">
                <a:solidFill>
                  <a:srgbClr val="262525"/>
                </a:solidFill>
                <a:latin typeface="Century Gothic"/>
                <a:cs typeface="Century Gothic"/>
              </a:rPr>
              <a:t>preceding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or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45">
                <a:solidFill>
                  <a:srgbClr val="262525"/>
                </a:solidFill>
                <a:latin typeface="Century Gothic"/>
                <a:cs typeface="Century Gothic"/>
              </a:rPr>
              <a:t>succeeding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75">
                <a:solidFill>
                  <a:srgbClr val="262525"/>
                </a:solidFill>
                <a:latin typeface="Century Gothic"/>
                <a:cs typeface="Century Gothic"/>
              </a:rPr>
              <a:t>rows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within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the </a:t>
            </a:r>
            <a:r>
              <a:rPr dirty="0" sz="1850" spc="-20">
                <a:solidFill>
                  <a:srgbClr val="262525"/>
                </a:solidFill>
                <a:latin typeface="Century Gothic"/>
                <a:cs typeface="Century Gothic"/>
              </a:rPr>
              <a:t>same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60">
                <a:solidFill>
                  <a:srgbClr val="262525"/>
                </a:solidFill>
                <a:latin typeface="Century Gothic"/>
                <a:cs typeface="Century Gothic"/>
              </a:rPr>
              <a:t>result</a:t>
            </a:r>
            <a:r>
              <a:rPr dirty="0" sz="18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50">
                <a:solidFill>
                  <a:srgbClr val="262525"/>
                </a:solidFill>
                <a:latin typeface="Century Gothic"/>
                <a:cs typeface="Century Gothic"/>
              </a:rPr>
              <a:t>set,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40">
                <a:solidFill>
                  <a:srgbClr val="262525"/>
                </a:solidFill>
                <a:latin typeface="Century Gothic"/>
                <a:cs typeface="Century Gothic"/>
              </a:rPr>
              <a:t>ideal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25">
                <a:solidFill>
                  <a:srgbClr val="262525"/>
                </a:solidFill>
                <a:latin typeface="Century Gothic"/>
                <a:cs typeface="Century Gothic"/>
              </a:rPr>
              <a:t>for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fare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adjustments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850" spc="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>
                <a:solidFill>
                  <a:srgbClr val="262525"/>
                </a:solidFill>
                <a:latin typeface="Century Gothic"/>
                <a:cs typeface="Century Gothic"/>
              </a:rPr>
              <a:t>year-over-year</a:t>
            </a:r>
            <a:r>
              <a:rPr dirty="0" sz="185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50" spc="-10">
                <a:solidFill>
                  <a:srgbClr val="262525"/>
                </a:solidFill>
                <a:latin typeface="Century Gothic"/>
                <a:cs typeface="Century Gothic"/>
              </a:rPr>
              <a:t>analysis.</a:t>
            </a:r>
            <a:endParaRPr sz="1850">
              <a:latin typeface="Century Gothic"/>
              <a:cs typeface="Century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4398" y="3453109"/>
            <a:ext cx="1209066" cy="619957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4937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110"/>
              </a:spcBef>
            </a:pPr>
            <a:r>
              <a:rPr dirty="0" sz="4800" spc="215"/>
              <a:t>Transaction</a:t>
            </a:r>
            <a:r>
              <a:rPr dirty="0" sz="4800" spc="-90"/>
              <a:t> </a:t>
            </a:r>
            <a:r>
              <a:rPr dirty="0" sz="4800" spc="260"/>
              <a:t>Management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804365" y="2012387"/>
            <a:ext cx="6413500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20">
                <a:latin typeface="Garamond"/>
                <a:cs typeface="Garamond"/>
              </a:rPr>
              <a:t>Ensuring</a:t>
            </a:r>
            <a:r>
              <a:rPr dirty="0" sz="2850" spc="-60">
                <a:latin typeface="Garamond"/>
                <a:cs typeface="Garamond"/>
              </a:rPr>
              <a:t> </a:t>
            </a:r>
            <a:r>
              <a:rPr dirty="0" sz="2850" spc="75">
                <a:latin typeface="Garamond"/>
                <a:cs typeface="Garamond"/>
              </a:rPr>
              <a:t>Data</a:t>
            </a:r>
            <a:r>
              <a:rPr dirty="0" sz="2850" spc="-55">
                <a:latin typeface="Garamond"/>
                <a:cs typeface="Garamond"/>
              </a:rPr>
              <a:t> </a:t>
            </a:r>
            <a:r>
              <a:rPr dirty="0" sz="2850" spc="135">
                <a:latin typeface="Garamond"/>
                <a:cs typeface="Garamond"/>
              </a:rPr>
              <a:t>Consistency</a:t>
            </a:r>
            <a:r>
              <a:rPr dirty="0" sz="2850" spc="-55">
                <a:latin typeface="Garamond"/>
                <a:cs typeface="Garamond"/>
              </a:rPr>
              <a:t> </a:t>
            </a:r>
            <a:r>
              <a:rPr dirty="0" sz="2850" spc="165">
                <a:latin typeface="Garamond"/>
                <a:cs typeface="Garamond"/>
              </a:rPr>
              <a:t>and</a:t>
            </a:r>
            <a:r>
              <a:rPr dirty="0" sz="2850" spc="-55">
                <a:latin typeface="Garamond"/>
                <a:cs typeface="Garamond"/>
              </a:rPr>
              <a:t> </a:t>
            </a:r>
            <a:r>
              <a:rPr dirty="0" sz="2850" spc="114">
                <a:latin typeface="Garamond"/>
                <a:cs typeface="Garamond"/>
              </a:rPr>
              <a:t>Recovery</a:t>
            </a:r>
            <a:endParaRPr sz="2850">
              <a:latin typeface="Garamond"/>
              <a:cs typeface="Garamond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4365" y="2858704"/>
            <a:ext cx="1535366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Robust</a:t>
            </a:r>
            <a:r>
              <a:rPr dirty="0" sz="18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transaction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14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150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critical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0">
                <a:solidFill>
                  <a:srgbClr val="262525"/>
                </a:solidFill>
                <a:latin typeface="Century Gothic"/>
                <a:cs typeface="Century Gothic"/>
              </a:rPr>
              <a:t>maintaining</a:t>
            </a:r>
            <a:r>
              <a:rPr dirty="0" sz="18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3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integrity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in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high-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volume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75">
                <a:solidFill>
                  <a:srgbClr val="262525"/>
                </a:solidFill>
                <a:latin typeface="Century Gothic"/>
                <a:cs typeface="Century Gothic"/>
              </a:rPr>
              <a:t>systems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like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Indian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Railway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5">
                <a:solidFill>
                  <a:srgbClr val="262525"/>
                </a:solidFill>
                <a:latin typeface="Century Gothic"/>
                <a:cs typeface="Century Gothic"/>
              </a:rPr>
              <a:t>Management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System.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17065" y="5406115"/>
            <a:ext cx="16654144" cy="967740"/>
            <a:chOff x="817065" y="5406115"/>
            <a:chExt cx="16654144" cy="967740"/>
          </a:xfrm>
        </p:grpSpPr>
        <p:sp>
          <p:nvSpPr>
            <p:cNvPr id="6" name="object 6" descr=""/>
            <p:cNvSpPr/>
            <p:nvPr/>
          </p:nvSpPr>
          <p:spPr>
            <a:xfrm>
              <a:off x="817054" y="5406122"/>
              <a:ext cx="16654144" cy="728980"/>
            </a:xfrm>
            <a:custGeom>
              <a:avLst/>
              <a:gdLst/>
              <a:ahLst/>
              <a:cxnLst/>
              <a:rect l="l" t="t" r="r" b="b"/>
              <a:pathLst>
                <a:path w="16654144" h="728979">
                  <a:moveTo>
                    <a:pt x="16653891" y="706678"/>
                  </a:moveTo>
                  <a:lnTo>
                    <a:pt x="16647516" y="700303"/>
                  </a:lnTo>
                  <a:lnTo>
                    <a:pt x="3251073" y="700303"/>
                  </a:lnTo>
                  <a:lnTo>
                    <a:pt x="3257410" y="693966"/>
                  </a:lnTo>
                  <a:lnTo>
                    <a:pt x="3257410" y="6362"/>
                  </a:lnTo>
                  <a:lnTo>
                    <a:pt x="3251009" y="0"/>
                  </a:lnTo>
                  <a:lnTo>
                    <a:pt x="3235223" y="0"/>
                  </a:lnTo>
                  <a:lnTo>
                    <a:pt x="3228822" y="6362"/>
                  </a:lnTo>
                  <a:lnTo>
                    <a:pt x="3228822" y="693966"/>
                  </a:lnTo>
                  <a:lnTo>
                    <a:pt x="3235160" y="700303"/>
                  </a:lnTo>
                  <a:lnTo>
                    <a:pt x="6388" y="700303"/>
                  </a:lnTo>
                  <a:lnTo>
                    <a:pt x="0" y="706678"/>
                  </a:lnTo>
                  <a:lnTo>
                    <a:pt x="0" y="722490"/>
                  </a:lnTo>
                  <a:lnTo>
                    <a:pt x="6388" y="728865"/>
                  </a:lnTo>
                  <a:lnTo>
                    <a:pt x="16647516" y="728865"/>
                  </a:lnTo>
                  <a:lnTo>
                    <a:pt x="16653891" y="722490"/>
                  </a:lnTo>
                  <a:lnTo>
                    <a:pt x="16653891" y="706678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797655" y="5843808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427177" y="525292"/>
                  </a:moveTo>
                  <a:lnTo>
                    <a:pt x="98084" y="525292"/>
                  </a:lnTo>
                  <a:lnTo>
                    <a:pt x="60149" y="517587"/>
                  </a:lnTo>
                  <a:lnTo>
                    <a:pt x="59972" y="517587"/>
                  </a:lnTo>
                  <a:lnTo>
                    <a:pt x="28821" y="496572"/>
                  </a:lnTo>
                  <a:lnTo>
                    <a:pt x="7739" y="465396"/>
                  </a:lnTo>
                  <a:lnTo>
                    <a:pt x="0" y="427207"/>
                  </a:lnTo>
                  <a:lnTo>
                    <a:pt x="0" y="98115"/>
                  </a:lnTo>
                  <a:lnTo>
                    <a:pt x="7704" y="59921"/>
                  </a:lnTo>
                  <a:lnTo>
                    <a:pt x="28719" y="28735"/>
                  </a:lnTo>
                  <a:lnTo>
                    <a:pt x="59896" y="7709"/>
                  </a:lnTo>
                  <a:lnTo>
                    <a:pt x="98084" y="0"/>
                  </a:lnTo>
                  <a:lnTo>
                    <a:pt x="427177" y="0"/>
                  </a:lnTo>
                  <a:lnTo>
                    <a:pt x="465370" y="7709"/>
                  </a:lnTo>
                  <a:lnTo>
                    <a:pt x="496557" y="28735"/>
                  </a:lnTo>
                  <a:lnTo>
                    <a:pt x="517582" y="59921"/>
                  </a:lnTo>
                  <a:lnTo>
                    <a:pt x="525292" y="98115"/>
                  </a:lnTo>
                  <a:lnTo>
                    <a:pt x="525292" y="427207"/>
                  </a:lnTo>
                  <a:lnTo>
                    <a:pt x="517582" y="465396"/>
                  </a:lnTo>
                  <a:lnTo>
                    <a:pt x="496557" y="496572"/>
                  </a:lnTo>
                  <a:lnTo>
                    <a:pt x="465370" y="517587"/>
                  </a:lnTo>
                  <a:lnTo>
                    <a:pt x="427177" y="525292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792885" y="583904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102855" y="534743"/>
                  </a:moveTo>
                  <a:lnTo>
                    <a:pt x="62990" y="526744"/>
                  </a:lnTo>
                  <a:lnTo>
                    <a:pt x="62857" y="526744"/>
                  </a:lnTo>
                  <a:lnTo>
                    <a:pt x="30153" y="504684"/>
                  </a:lnTo>
                  <a:lnTo>
                    <a:pt x="8073" y="471983"/>
                  </a:lnTo>
                  <a:lnTo>
                    <a:pt x="0" y="431967"/>
                  </a:lnTo>
                  <a:lnTo>
                    <a:pt x="0" y="102874"/>
                  </a:lnTo>
                  <a:lnTo>
                    <a:pt x="8064" y="62806"/>
                  </a:lnTo>
                  <a:lnTo>
                    <a:pt x="30103" y="30111"/>
                  </a:lnTo>
                  <a:lnTo>
                    <a:pt x="62800" y="8079"/>
                  </a:lnTo>
                  <a:lnTo>
                    <a:pt x="102855" y="0"/>
                  </a:lnTo>
                  <a:lnTo>
                    <a:pt x="431947" y="0"/>
                  </a:lnTo>
                  <a:lnTo>
                    <a:pt x="431947" y="4759"/>
                  </a:lnTo>
                  <a:lnTo>
                    <a:pt x="102855" y="4759"/>
                  </a:lnTo>
                  <a:lnTo>
                    <a:pt x="102855" y="9514"/>
                  </a:lnTo>
                  <a:lnTo>
                    <a:pt x="66540" y="16853"/>
                  </a:lnTo>
                  <a:lnTo>
                    <a:pt x="36873" y="36866"/>
                  </a:lnTo>
                  <a:lnTo>
                    <a:pt x="16864" y="66542"/>
                  </a:lnTo>
                  <a:lnTo>
                    <a:pt x="9525" y="102874"/>
                  </a:lnTo>
                  <a:lnTo>
                    <a:pt x="9525" y="431967"/>
                  </a:lnTo>
                  <a:lnTo>
                    <a:pt x="16864" y="468281"/>
                  </a:lnTo>
                  <a:lnTo>
                    <a:pt x="36873" y="497948"/>
                  </a:lnTo>
                  <a:lnTo>
                    <a:pt x="66540" y="517957"/>
                  </a:lnTo>
                  <a:lnTo>
                    <a:pt x="102855" y="525296"/>
                  </a:lnTo>
                  <a:lnTo>
                    <a:pt x="474161" y="525296"/>
                  </a:lnTo>
                  <a:lnTo>
                    <a:pt x="472015" y="526744"/>
                  </a:lnTo>
                  <a:lnTo>
                    <a:pt x="455641" y="530051"/>
                  </a:lnTo>
                  <a:lnTo>
                    <a:pt x="102855" y="530051"/>
                  </a:lnTo>
                  <a:lnTo>
                    <a:pt x="102855" y="534743"/>
                  </a:lnTo>
                  <a:close/>
                </a:path>
                <a:path w="535304" h="535304">
                  <a:moveTo>
                    <a:pt x="474161" y="525296"/>
                  </a:moveTo>
                  <a:lnTo>
                    <a:pt x="431947" y="525296"/>
                  </a:lnTo>
                  <a:lnTo>
                    <a:pt x="468279" y="517957"/>
                  </a:lnTo>
                  <a:lnTo>
                    <a:pt x="497955" y="497948"/>
                  </a:lnTo>
                  <a:lnTo>
                    <a:pt x="517968" y="468281"/>
                  </a:lnTo>
                  <a:lnTo>
                    <a:pt x="525307" y="431967"/>
                  </a:lnTo>
                  <a:lnTo>
                    <a:pt x="525307" y="102874"/>
                  </a:lnTo>
                  <a:lnTo>
                    <a:pt x="517968" y="66542"/>
                  </a:lnTo>
                  <a:lnTo>
                    <a:pt x="497955" y="36866"/>
                  </a:lnTo>
                  <a:lnTo>
                    <a:pt x="468279" y="16853"/>
                  </a:lnTo>
                  <a:lnTo>
                    <a:pt x="431947" y="9514"/>
                  </a:lnTo>
                  <a:lnTo>
                    <a:pt x="102855" y="9514"/>
                  </a:lnTo>
                  <a:lnTo>
                    <a:pt x="102855" y="4759"/>
                  </a:lnTo>
                  <a:lnTo>
                    <a:pt x="431947" y="4759"/>
                  </a:lnTo>
                  <a:lnTo>
                    <a:pt x="431947" y="0"/>
                  </a:lnTo>
                  <a:lnTo>
                    <a:pt x="471976" y="8079"/>
                  </a:lnTo>
                  <a:lnTo>
                    <a:pt x="504676" y="30111"/>
                  </a:lnTo>
                  <a:lnTo>
                    <a:pt x="526729" y="62806"/>
                  </a:lnTo>
                  <a:lnTo>
                    <a:pt x="534739" y="102874"/>
                  </a:lnTo>
                  <a:lnTo>
                    <a:pt x="534739" y="431967"/>
                  </a:lnTo>
                  <a:lnTo>
                    <a:pt x="526742" y="471983"/>
                  </a:lnTo>
                  <a:lnTo>
                    <a:pt x="504710" y="504684"/>
                  </a:lnTo>
                  <a:lnTo>
                    <a:pt x="474161" y="525296"/>
                  </a:lnTo>
                  <a:close/>
                </a:path>
                <a:path w="535304" h="535304">
                  <a:moveTo>
                    <a:pt x="431947" y="534743"/>
                  </a:moveTo>
                  <a:lnTo>
                    <a:pt x="102873" y="534743"/>
                  </a:lnTo>
                  <a:lnTo>
                    <a:pt x="102855" y="530051"/>
                  </a:lnTo>
                  <a:lnTo>
                    <a:pt x="431947" y="530051"/>
                  </a:lnTo>
                  <a:lnTo>
                    <a:pt x="431947" y="534743"/>
                  </a:lnTo>
                  <a:close/>
                </a:path>
                <a:path w="535304" h="535304">
                  <a:moveTo>
                    <a:pt x="432409" y="534743"/>
                  </a:moveTo>
                  <a:lnTo>
                    <a:pt x="431947" y="534743"/>
                  </a:lnTo>
                  <a:lnTo>
                    <a:pt x="431947" y="530051"/>
                  </a:lnTo>
                  <a:lnTo>
                    <a:pt x="455641" y="530051"/>
                  </a:lnTo>
                  <a:lnTo>
                    <a:pt x="432409" y="53474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979473" y="5811490"/>
            <a:ext cx="161290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335">
                <a:solidFill>
                  <a:srgbClr val="262525"/>
                </a:solidFill>
                <a:latin typeface="Garamond"/>
                <a:cs typeface="Garamond"/>
              </a:rPr>
              <a:t>1</a:t>
            </a:r>
            <a:endParaRPr sz="2850">
              <a:latin typeface="Garamond"/>
              <a:cs typeface="Garamond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87140" y="3471765"/>
            <a:ext cx="5946775" cy="15906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350" spc="125">
                <a:solidFill>
                  <a:srgbClr val="262525"/>
                </a:solidFill>
                <a:latin typeface="Garamond"/>
                <a:cs typeface="Garamond"/>
              </a:rPr>
              <a:t>Start</a:t>
            </a:r>
            <a:r>
              <a:rPr dirty="0" sz="23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00">
                <a:solidFill>
                  <a:srgbClr val="262525"/>
                </a:solidFill>
                <a:latin typeface="Garamond"/>
                <a:cs typeface="Garamond"/>
              </a:rPr>
              <a:t>Transaction</a:t>
            </a:r>
            <a:endParaRPr sz="2350">
              <a:latin typeface="Garamond"/>
              <a:cs typeface="Garamond"/>
            </a:endParaRPr>
          </a:p>
          <a:p>
            <a:pPr algn="ctr" marL="12700" marR="5080">
              <a:lnSpc>
                <a:spcPct val="135400"/>
              </a:lnSpc>
              <a:spcBef>
                <a:spcPts val="700"/>
              </a:spcBef>
            </a:pP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Initiated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190">
                <a:solidFill>
                  <a:srgbClr val="262525"/>
                </a:solidFill>
                <a:latin typeface="Century Gothic"/>
                <a:cs typeface="Century Gothic"/>
              </a:rPr>
              <a:t>START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TRANSACTION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define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1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logical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unit of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work,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ensuring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subsequent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operations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are </a:t>
            </a:r>
            <a:r>
              <a:rPr dirty="0" sz="1800" spc="-50">
                <a:solidFill>
                  <a:srgbClr val="262525"/>
                </a:solidFill>
                <a:latin typeface="Century Gothic"/>
                <a:cs typeface="Century Gothic"/>
              </a:rPr>
              <a:t>treated</a:t>
            </a:r>
            <a:r>
              <a:rPr dirty="0" sz="18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as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1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single,</a:t>
            </a:r>
            <a:r>
              <a:rPr dirty="0" sz="18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75">
                <a:solidFill>
                  <a:srgbClr val="262525"/>
                </a:solidFill>
                <a:latin typeface="Century Gothic"/>
                <a:cs typeface="Century Gothic"/>
              </a:rPr>
              <a:t>atomic</a:t>
            </a:r>
            <a:r>
              <a:rPr dirty="0" sz="18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operation.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181998" y="5839049"/>
            <a:ext cx="535305" cy="967740"/>
            <a:chOff x="7181998" y="5839049"/>
            <a:chExt cx="535305" cy="967740"/>
          </a:xfrm>
        </p:grpSpPr>
        <p:sp>
          <p:nvSpPr>
            <p:cNvPr id="12" name="object 12" descr=""/>
            <p:cNvSpPr/>
            <p:nvPr/>
          </p:nvSpPr>
          <p:spPr>
            <a:xfrm>
              <a:off x="7435016" y="6106332"/>
              <a:ext cx="28575" cy="700405"/>
            </a:xfrm>
            <a:custGeom>
              <a:avLst/>
              <a:gdLst/>
              <a:ahLst/>
              <a:cxnLst/>
              <a:rect l="l" t="t" r="r" b="b"/>
              <a:pathLst>
                <a:path w="28575" h="700404">
                  <a:moveTo>
                    <a:pt x="22189" y="700369"/>
                  </a:moveTo>
                  <a:lnTo>
                    <a:pt x="6370" y="700369"/>
                  </a:lnTo>
                  <a:lnTo>
                    <a:pt x="0" y="693999"/>
                  </a:lnTo>
                  <a:lnTo>
                    <a:pt x="0" y="6400"/>
                  </a:lnTo>
                  <a:lnTo>
                    <a:pt x="6370" y="0"/>
                  </a:lnTo>
                  <a:lnTo>
                    <a:pt x="22189" y="0"/>
                  </a:lnTo>
                  <a:lnTo>
                    <a:pt x="28559" y="6400"/>
                  </a:lnTo>
                  <a:lnTo>
                    <a:pt x="28559" y="693999"/>
                  </a:lnTo>
                  <a:lnTo>
                    <a:pt x="22189" y="700369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186757" y="5843808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427207" y="525292"/>
                  </a:moveTo>
                  <a:lnTo>
                    <a:pt x="98115" y="525292"/>
                  </a:lnTo>
                  <a:lnTo>
                    <a:pt x="60175" y="517587"/>
                  </a:lnTo>
                  <a:lnTo>
                    <a:pt x="59998" y="517587"/>
                  </a:lnTo>
                  <a:lnTo>
                    <a:pt x="28836" y="496572"/>
                  </a:lnTo>
                  <a:lnTo>
                    <a:pt x="7744" y="465396"/>
                  </a:lnTo>
                  <a:lnTo>
                    <a:pt x="0" y="427207"/>
                  </a:lnTo>
                  <a:lnTo>
                    <a:pt x="0" y="98115"/>
                  </a:lnTo>
                  <a:lnTo>
                    <a:pt x="7709" y="59921"/>
                  </a:lnTo>
                  <a:lnTo>
                    <a:pt x="28735" y="28735"/>
                  </a:lnTo>
                  <a:lnTo>
                    <a:pt x="59921" y="7709"/>
                  </a:lnTo>
                  <a:lnTo>
                    <a:pt x="98115" y="0"/>
                  </a:lnTo>
                  <a:lnTo>
                    <a:pt x="427207" y="0"/>
                  </a:lnTo>
                  <a:lnTo>
                    <a:pt x="465401" y="7709"/>
                  </a:lnTo>
                  <a:lnTo>
                    <a:pt x="496587" y="28735"/>
                  </a:lnTo>
                  <a:lnTo>
                    <a:pt x="517613" y="59921"/>
                  </a:lnTo>
                  <a:lnTo>
                    <a:pt x="525322" y="98115"/>
                  </a:lnTo>
                  <a:lnTo>
                    <a:pt x="525322" y="427207"/>
                  </a:lnTo>
                  <a:lnTo>
                    <a:pt x="517613" y="465396"/>
                  </a:lnTo>
                  <a:lnTo>
                    <a:pt x="496587" y="496572"/>
                  </a:lnTo>
                  <a:lnTo>
                    <a:pt x="465401" y="517587"/>
                  </a:lnTo>
                  <a:lnTo>
                    <a:pt x="427207" y="525292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81998" y="5839049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102873" y="534743"/>
                  </a:moveTo>
                  <a:lnTo>
                    <a:pt x="62995" y="526744"/>
                  </a:lnTo>
                  <a:lnTo>
                    <a:pt x="62862" y="526744"/>
                  </a:lnTo>
                  <a:lnTo>
                    <a:pt x="30160" y="504684"/>
                  </a:lnTo>
                  <a:lnTo>
                    <a:pt x="8087" y="471983"/>
                  </a:lnTo>
                  <a:lnTo>
                    <a:pt x="0" y="431967"/>
                  </a:lnTo>
                  <a:lnTo>
                    <a:pt x="0" y="102874"/>
                  </a:lnTo>
                  <a:lnTo>
                    <a:pt x="8078" y="62806"/>
                  </a:lnTo>
                  <a:lnTo>
                    <a:pt x="30110" y="30111"/>
                  </a:lnTo>
                  <a:lnTo>
                    <a:pt x="62805" y="8079"/>
                  </a:lnTo>
                  <a:lnTo>
                    <a:pt x="102873" y="0"/>
                  </a:lnTo>
                  <a:lnTo>
                    <a:pt x="431965" y="0"/>
                  </a:lnTo>
                  <a:lnTo>
                    <a:pt x="431965" y="4759"/>
                  </a:lnTo>
                  <a:lnTo>
                    <a:pt x="102873" y="4759"/>
                  </a:lnTo>
                  <a:lnTo>
                    <a:pt x="102873" y="9514"/>
                  </a:lnTo>
                  <a:lnTo>
                    <a:pt x="66541" y="16853"/>
                  </a:lnTo>
                  <a:lnTo>
                    <a:pt x="36865" y="36866"/>
                  </a:lnTo>
                  <a:lnTo>
                    <a:pt x="16852" y="66542"/>
                  </a:lnTo>
                  <a:lnTo>
                    <a:pt x="9513" y="102874"/>
                  </a:lnTo>
                  <a:lnTo>
                    <a:pt x="9513" y="431967"/>
                  </a:lnTo>
                  <a:lnTo>
                    <a:pt x="16852" y="468281"/>
                  </a:lnTo>
                  <a:lnTo>
                    <a:pt x="36865" y="497948"/>
                  </a:lnTo>
                  <a:lnTo>
                    <a:pt x="66541" y="517957"/>
                  </a:lnTo>
                  <a:lnTo>
                    <a:pt x="102873" y="525296"/>
                  </a:lnTo>
                  <a:lnTo>
                    <a:pt x="474166" y="525296"/>
                  </a:lnTo>
                  <a:lnTo>
                    <a:pt x="472020" y="526744"/>
                  </a:lnTo>
                  <a:lnTo>
                    <a:pt x="455651" y="530051"/>
                  </a:lnTo>
                  <a:lnTo>
                    <a:pt x="102873" y="530051"/>
                  </a:lnTo>
                  <a:lnTo>
                    <a:pt x="102873" y="534743"/>
                  </a:lnTo>
                  <a:close/>
                </a:path>
                <a:path w="535304" h="535304">
                  <a:moveTo>
                    <a:pt x="474166" y="525296"/>
                  </a:moveTo>
                  <a:lnTo>
                    <a:pt x="431965" y="525296"/>
                  </a:lnTo>
                  <a:lnTo>
                    <a:pt x="468280" y="517957"/>
                  </a:lnTo>
                  <a:lnTo>
                    <a:pt x="497947" y="497948"/>
                  </a:lnTo>
                  <a:lnTo>
                    <a:pt x="517956" y="468281"/>
                  </a:lnTo>
                  <a:lnTo>
                    <a:pt x="525295" y="431967"/>
                  </a:lnTo>
                  <a:lnTo>
                    <a:pt x="525295" y="102874"/>
                  </a:lnTo>
                  <a:lnTo>
                    <a:pt x="517956" y="66542"/>
                  </a:lnTo>
                  <a:lnTo>
                    <a:pt x="497947" y="36866"/>
                  </a:lnTo>
                  <a:lnTo>
                    <a:pt x="468280" y="16853"/>
                  </a:lnTo>
                  <a:lnTo>
                    <a:pt x="431965" y="9514"/>
                  </a:lnTo>
                  <a:lnTo>
                    <a:pt x="102873" y="9514"/>
                  </a:lnTo>
                  <a:lnTo>
                    <a:pt x="102873" y="4759"/>
                  </a:lnTo>
                  <a:lnTo>
                    <a:pt x="431965" y="4759"/>
                  </a:lnTo>
                  <a:lnTo>
                    <a:pt x="431965" y="0"/>
                  </a:lnTo>
                  <a:lnTo>
                    <a:pt x="471982" y="8079"/>
                  </a:lnTo>
                  <a:lnTo>
                    <a:pt x="504683" y="30111"/>
                  </a:lnTo>
                  <a:lnTo>
                    <a:pt x="526743" y="62806"/>
                  </a:lnTo>
                  <a:lnTo>
                    <a:pt x="534739" y="102874"/>
                  </a:lnTo>
                  <a:lnTo>
                    <a:pt x="534739" y="431967"/>
                  </a:lnTo>
                  <a:lnTo>
                    <a:pt x="526756" y="471983"/>
                  </a:lnTo>
                  <a:lnTo>
                    <a:pt x="504717" y="504684"/>
                  </a:lnTo>
                  <a:lnTo>
                    <a:pt x="474166" y="525296"/>
                  </a:lnTo>
                  <a:close/>
                </a:path>
                <a:path w="535304" h="535304">
                  <a:moveTo>
                    <a:pt x="431965" y="534743"/>
                  </a:moveTo>
                  <a:lnTo>
                    <a:pt x="102892" y="534743"/>
                  </a:lnTo>
                  <a:lnTo>
                    <a:pt x="102873" y="530051"/>
                  </a:lnTo>
                  <a:lnTo>
                    <a:pt x="431965" y="530051"/>
                  </a:lnTo>
                  <a:lnTo>
                    <a:pt x="431965" y="534743"/>
                  </a:lnTo>
                  <a:close/>
                </a:path>
                <a:path w="535304" h="535304">
                  <a:moveTo>
                    <a:pt x="432427" y="534743"/>
                  </a:moveTo>
                  <a:lnTo>
                    <a:pt x="431965" y="534743"/>
                  </a:lnTo>
                  <a:lnTo>
                    <a:pt x="431965" y="530051"/>
                  </a:lnTo>
                  <a:lnTo>
                    <a:pt x="455651" y="530051"/>
                  </a:lnTo>
                  <a:lnTo>
                    <a:pt x="432427" y="53474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338660" y="5811490"/>
            <a:ext cx="221615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50">
                <a:solidFill>
                  <a:srgbClr val="262525"/>
                </a:solidFill>
                <a:latin typeface="Garamond"/>
                <a:cs typeface="Garamond"/>
              </a:rPr>
              <a:t>2</a:t>
            </a:r>
            <a:endParaRPr sz="2850">
              <a:latin typeface="Garamond"/>
              <a:cs typeface="Garamond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86241" y="6992754"/>
            <a:ext cx="5526405" cy="15906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350" spc="110">
                <a:solidFill>
                  <a:srgbClr val="262525"/>
                </a:solidFill>
                <a:latin typeface="Garamond"/>
                <a:cs typeface="Garamond"/>
              </a:rPr>
              <a:t>Commit</a:t>
            </a:r>
            <a:r>
              <a:rPr dirty="0" sz="23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05">
                <a:solidFill>
                  <a:srgbClr val="262525"/>
                </a:solidFill>
                <a:latin typeface="Garamond"/>
                <a:cs typeface="Garamond"/>
              </a:rPr>
              <a:t>Changes</a:t>
            </a:r>
            <a:endParaRPr sz="2350">
              <a:latin typeface="Garamond"/>
              <a:cs typeface="Garamond"/>
            </a:endParaRPr>
          </a:p>
          <a:p>
            <a:pPr algn="ctr" marL="12700" marR="5080" indent="-635">
              <a:lnSpc>
                <a:spcPct val="135400"/>
              </a:lnSpc>
              <a:spcBef>
                <a:spcPts val="700"/>
              </a:spcBef>
            </a:pP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Utilized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COMMIT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permanently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save</a:t>
            </a:r>
            <a:r>
              <a:rPr dirty="0" sz="18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18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changes </a:t>
            </a:r>
            <a:r>
              <a:rPr dirty="0" sz="1800" spc="-150">
                <a:solidFill>
                  <a:srgbClr val="262525"/>
                </a:solidFill>
                <a:latin typeface="Century Gothic"/>
                <a:cs typeface="Century Gothic"/>
              </a:rPr>
              <a:t>made</a:t>
            </a:r>
            <a:r>
              <a:rPr dirty="0" sz="18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within</a:t>
            </a:r>
            <a:r>
              <a:rPr dirty="0" sz="180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1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transaction</a:t>
            </a:r>
            <a:r>
              <a:rPr dirty="0" sz="18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85">
                <a:solidFill>
                  <a:srgbClr val="262525"/>
                </a:solidFill>
                <a:latin typeface="Century Gothic"/>
                <a:cs typeface="Century Gothic"/>
              </a:rPr>
              <a:t>database,</a:t>
            </a:r>
            <a:r>
              <a:rPr dirty="0" sz="18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making 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them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visible to other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transactions.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571113" y="5406115"/>
            <a:ext cx="535305" cy="967740"/>
            <a:chOff x="10571113" y="5406115"/>
            <a:chExt cx="535305" cy="967740"/>
          </a:xfrm>
        </p:grpSpPr>
        <p:sp>
          <p:nvSpPr>
            <p:cNvPr id="18" name="object 18" descr=""/>
            <p:cNvSpPr/>
            <p:nvPr/>
          </p:nvSpPr>
          <p:spPr>
            <a:xfrm>
              <a:off x="10824118" y="5406115"/>
              <a:ext cx="29209" cy="700405"/>
            </a:xfrm>
            <a:custGeom>
              <a:avLst/>
              <a:gdLst/>
              <a:ahLst/>
              <a:cxnLst/>
              <a:rect l="l" t="t" r="r" b="b"/>
              <a:pathLst>
                <a:path w="29209" h="700404">
                  <a:moveTo>
                    <a:pt x="22189" y="700369"/>
                  </a:moveTo>
                  <a:lnTo>
                    <a:pt x="6370" y="700369"/>
                  </a:lnTo>
                  <a:lnTo>
                    <a:pt x="0" y="693968"/>
                  </a:lnTo>
                  <a:lnTo>
                    <a:pt x="0" y="6370"/>
                  </a:lnTo>
                  <a:lnTo>
                    <a:pt x="6370" y="0"/>
                  </a:lnTo>
                  <a:lnTo>
                    <a:pt x="22189" y="0"/>
                  </a:lnTo>
                  <a:lnTo>
                    <a:pt x="28590" y="6370"/>
                  </a:lnTo>
                  <a:lnTo>
                    <a:pt x="28590" y="693968"/>
                  </a:lnTo>
                  <a:lnTo>
                    <a:pt x="22189" y="700369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575889" y="5843808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427177" y="525292"/>
                  </a:moveTo>
                  <a:lnTo>
                    <a:pt x="98084" y="525292"/>
                  </a:lnTo>
                  <a:lnTo>
                    <a:pt x="60149" y="517587"/>
                  </a:lnTo>
                  <a:lnTo>
                    <a:pt x="59972" y="517587"/>
                  </a:lnTo>
                  <a:lnTo>
                    <a:pt x="28821" y="496572"/>
                  </a:lnTo>
                  <a:lnTo>
                    <a:pt x="7739" y="465396"/>
                  </a:lnTo>
                  <a:lnTo>
                    <a:pt x="0" y="427207"/>
                  </a:lnTo>
                  <a:lnTo>
                    <a:pt x="0" y="98115"/>
                  </a:lnTo>
                  <a:lnTo>
                    <a:pt x="7704" y="59921"/>
                  </a:lnTo>
                  <a:lnTo>
                    <a:pt x="28719" y="28735"/>
                  </a:lnTo>
                  <a:lnTo>
                    <a:pt x="59896" y="7709"/>
                  </a:lnTo>
                  <a:lnTo>
                    <a:pt x="98084" y="0"/>
                  </a:lnTo>
                  <a:lnTo>
                    <a:pt x="427177" y="0"/>
                  </a:lnTo>
                  <a:lnTo>
                    <a:pt x="465370" y="7709"/>
                  </a:lnTo>
                  <a:lnTo>
                    <a:pt x="496557" y="28735"/>
                  </a:lnTo>
                  <a:lnTo>
                    <a:pt x="517582" y="59921"/>
                  </a:lnTo>
                  <a:lnTo>
                    <a:pt x="525292" y="98115"/>
                  </a:lnTo>
                  <a:lnTo>
                    <a:pt x="525292" y="427207"/>
                  </a:lnTo>
                  <a:lnTo>
                    <a:pt x="517582" y="465396"/>
                  </a:lnTo>
                  <a:lnTo>
                    <a:pt x="496557" y="496572"/>
                  </a:lnTo>
                  <a:lnTo>
                    <a:pt x="465370" y="517587"/>
                  </a:lnTo>
                  <a:lnTo>
                    <a:pt x="427177" y="525292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571113" y="583904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102860" y="534743"/>
                  </a:moveTo>
                  <a:lnTo>
                    <a:pt x="62995" y="526744"/>
                  </a:lnTo>
                  <a:lnTo>
                    <a:pt x="62863" y="526744"/>
                  </a:lnTo>
                  <a:lnTo>
                    <a:pt x="30159" y="504684"/>
                  </a:lnTo>
                  <a:lnTo>
                    <a:pt x="8079" y="471983"/>
                  </a:lnTo>
                  <a:lnTo>
                    <a:pt x="0" y="431967"/>
                  </a:lnTo>
                  <a:lnTo>
                    <a:pt x="0" y="102874"/>
                  </a:lnTo>
                  <a:lnTo>
                    <a:pt x="8070" y="62806"/>
                  </a:lnTo>
                  <a:lnTo>
                    <a:pt x="30109" y="30111"/>
                  </a:lnTo>
                  <a:lnTo>
                    <a:pt x="62805" y="8079"/>
                  </a:lnTo>
                  <a:lnTo>
                    <a:pt x="102860" y="0"/>
                  </a:lnTo>
                  <a:lnTo>
                    <a:pt x="431953" y="0"/>
                  </a:lnTo>
                  <a:lnTo>
                    <a:pt x="431953" y="4759"/>
                  </a:lnTo>
                  <a:lnTo>
                    <a:pt x="102860" y="4759"/>
                  </a:lnTo>
                  <a:lnTo>
                    <a:pt x="102860" y="9514"/>
                  </a:lnTo>
                  <a:lnTo>
                    <a:pt x="66546" y="16853"/>
                  </a:lnTo>
                  <a:lnTo>
                    <a:pt x="36879" y="36866"/>
                  </a:lnTo>
                  <a:lnTo>
                    <a:pt x="16870" y="66542"/>
                  </a:lnTo>
                  <a:lnTo>
                    <a:pt x="9531" y="102874"/>
                  </a:lnTo>
                  <a:lnTo>
                    <a:pt x="9531" y="431967"/>
                  </a:lnTo>
                  <a:lnTo>
                    <a:pt x="16870" y="468281"/>
                  </a:lnTo>
                  <a:lnTo>
                    <a:pt x="36879" y="497948"/>
                  </a:lnTo>
                  <a:lnTo>
                    <a:pt x="66546" y="517957"/>
                  </a:lnTo>
                  <a:lnTo>
                    <a:pt x="102860" y="525296"/>
                  </a:lnTo>
                  <a:lnTo>
                    <a:pt x="474167" y="525296"/>
                  </a:lnTo>
                  <a:lnTo>
                    <a:pt x="472021" y="526744"/>
                  </a:lnTo>
                  <a:lnTo>
                    <a:pt x="455647" y="530051"/>
                  </a:lnTo>
                  <a:lnTo>
                    <a:pt x="102860" y="530051"/>
                  </a:lnTo>
                  <a:lnTo>
                    <a:pt x="102860" y="534743"/>
                  </a:lnTo>
                  <a:close/>
                </a:path>
                <a:path w="535304" h="535304">
                  <a:moveTo>
                    <a:pt x="474167" y="525296"/>
                  </a:moveTo>
                  <a:lnTo>
                    <a:pt x="431953" y="525296"/>
                  </a:lnTo>
                  <a:lnTo>
                    <a:pt x="468285" y="517957"/>
                  </a:lnTo>
                  <a:lnTo>
                    <a:pt x="497961" y="497948"/>
                  </a:lnTo>
                  <a:lnTo>
                    <a:pt x="517974" y="468281"/>
                  </a:lnTo>
                  <a:lnTo>
                    <a:pt x="525313" y="431967"/>
                  </a:lnTo>
                  <a:lnTo>
                    <a:pt x="525313" y="102874"/>
                  </a:lnTo>
                  <a:lnTo>
                    <a:pt x="517974" y="66542"/>
                  </a:lnTo>
                  <a:lnTo>
                    <a:pt x="497961" y="36866"/>
                  </a:lnTo>
                  <a:lnTo>
                    <a:pt x="468285" y="16853"/>
                  </a:lnTo>
                  <a:lnTo>
                    <a:pt x="431953" y="9514"/>
                  </a:lnTo>
                  <a:lnTo>
                    <a:pt x="102860" y="9514"/>
                  </a:lnTo>
                  <a:lnTo>
                    <a:pt x="102860" y="4759"/>
                  </a:lnTo>
                  <a:lnTo>
                    <a:pt x="431953" y="4759"/>
                  </a:lnTo>
                  <a:lnTo>
                    <a:pt x="431953" y="0"/>
                  </a:lnTo>
                  <a:lnTo>
                    <a:pt x="471982" y="8079"/>
                  </a:lnTo>
                  <a:lnTo>
                    <a:pt x="504682" y="30111"/>
                  </a:lnTo>
                  <a:lnTo>
                    <a:pt x="526735" y="62806"/>
                  </a:lnTo>
                  <a:lnTo>
                    <a:pt x="534739" y="102874"/>
                  </a:lnTo>
                  <a:lnTo>
                    <a:pt x="534739" y="431967"/>
                  </a:lnTo>
                  <a:lnTo>
                    <a:pt x="526748" y="471983"/>
                  </a:lnTo>
                  <a:lnTo>
                    <a:pt x="504716" y="504684"/>
                  </a:lnTo>
                  <a:lnTo>
                    <a:pt x="474167" y="525296"/>
                  </a:lnTo>
                  <a:close/>
                </a:path>
                <a:path w="535304" h="535304">
                  <a:moveTo>
                    <a:pt x="431953" y="534743"/>
                  </a:moveTo>
                  <a:lnTo>
                    <a:pt x="102879" y="534743"/>
                  </a:lnTo>
                  <a:lnTo>
                    <a:pt x="102860" y="530051"/>
                  </a:lnTo>
                  <a:lnTo>
                    <a:pt x="431953" y="530051"/>
                  </a:lnTo>
                  <a:lnTo>
                    <a:pt x="431953" y="534743"/>
                  </a:lnTo>
                  <a:close/>
                </a:path>
                <a:path w="535304" h="535304">
                  <a:moveTo>
                    <a:pt x="432415" y="534743"/>
                  </a:moveTo>
                  <a:lnTo>
                    <a:pt x="431953" y="534743"/>
                  </a:lnTo>
                  <a:lnTo>
                    <a:pt x="431953" y="530051"/>
                  </a:lnTo>
                  <a:lnTo>
                    <a:pt x="455647" y="530051"/>
                  </a:lnTo>
                  <a:lnTo>
                    <a:pt x="432415" y="53474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0727495" y="5811490"/>
            <a:ext cx="221615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50">
                <a:solidFill>
                  <a:srgbClr val="262525"/>
                </a:solidFill>
                <a:latin typeface="Garamond"/>
                <a:cs typeface="Garamond"/>
              </a:rPr>
              <a:t>3</a:t>
            </a:r>
            <a:endParaRPr sz="2850">
              <a:latin typeface="Garamond"/>
              <a:cs typeface="Garamond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833528" y="3471765"/>
            <a:ext cx="6010275" cy="15906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350" spc="75">
                <a:solidFill>
                  <a:srgbClr val="262525"/>
                </a:solidFill>
                <a:latin typeface="Garamond"/>
                <a:cs typeface="Garamond"/>
              </a:rPr>
              <a:t>Rollback</a:t>
            </a:r>
            <a:r>
              <a:rPr dirty="0" sz="23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05">
                <a:solidFill>
                  <a:srgbClr val="262525"/>
                </a:solidFill>
                <a:latin typeface="Garamond"/>
                <a:cs typeface="Garamond"/>
              </a:rPr>
              <a:t>on</a:t>
            </a:r>
            <a:r>
              <a:rPr dirty="0" sz="235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60">
                <a:solidFill>
                  <a:srgbClr val="262525"/>
                </a:solidFill>
                <a:latin typeface="Garamond"/>
                <a:cs typeface="Garamond"/>
              </a:rPr>
              <a:t>Error</a:t>
            </a:r>
            <a:endParaRPr sz="2350">
              <a:latin typeface="Garamond"/>
              <a:cs typeface="Garamond"/>
            </a:endParaRPr>
          </a:p>
          <a:p>
            <a:pPr algn="ctr" marL="12700" marR="5080">
              <a:lnSpc>
                <a:spcPct val="135400"/>
              </a:lnSpc>
              <a:spcBef>
                <a:spcPts val="700"/>
              </a:spcBef>
            </a:pPr>
            <a:r>
              <a:rPr dirty="0" sz="1800" spc="-40">
                <a:solidFill>
                  <a:srgbClr val="262525"/>
                </a:solidFill>
                <a:latin typeface="Century Gothic"/>
                <a:cs typeface="Century Gothic"/>
              </a:rPr>
              <a:t>Employed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ROLLBACK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70">
                <a:solidFill>
                  <a:srgbClr val="262525"/>
                </a:solidFill>
                <a:latin typeface="Century Gothic"/>
                <a:cs typeface="Century Gothic"/>
              </a:rPr>
              <a:t>undo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5">
                <a:solidFill>
                  <a:srgbClr val="262525"/>
                </a:solidFill>
                <a:latin typeface="Century Gothic"/>
                <a:cs typeface="Century Gothic"/>
              </a:rPr>
              <a:t>changes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75">
                <a:solidFill>
                  <a:srgbClr val="262525"/>
                </a:solidFill>
                <a:latin typeface="Century Gothic"/>
                <a:cs typeface="Century Gothic"/>
              </a:rPr>
              <a:t>if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any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part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of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transaction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fails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or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encounters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25">
                <a:solidFill>
                  <a:srgbClr val="262525"/>
                </a:solidFill>
                <a:latin typeface="Century Gothic"/>
                <a:cs typeface="Century Gothic"/>
              </a:rPr>
              <a:t>an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error,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restoring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95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18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110">
                <a:solidFill>
                  <a:srgbClr val="262525"/>
                </a:solidFill>
                <a:latin typeface="Century Gothic"/>
                <a:cs typeface="Century Gothic"/>
              </a:rPr>
              <a:t>its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state</a:t>
            </a:r>
            <a:r>
              <a:rPr dirty="0" sz="18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before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transaction</a:t>
            </a:r>
            <a:r>
              <a:rPr dirty="0" sz="18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began.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3960226" y="5839049"/>
            <a:ext cx="535305" cy="967740"/>
            <a:chOff x="13960226" y="5839049"/>
            <a:chExt cx="535305" cy="967740"/>
          </a:xfrm>
        </p:grpSpPr>
        <p:sp>
          <p:nvSpPr>
            <p:cNvPr id="24" name="object 24" descr=""/>
            <p:cNvSpPr/>
            <p:nvPr/>
          </p:nvSpPr>
          <p:spPr>
            <a:xfrm>
              <a:off x="14213219" y="6106332"/>
              <a:ext cx="29209" cy="700405"/>
            </a:xfrm>
            <a:custGeom>
              <a:avLst/>
              <a:gdLst/>
              <a:ahLst/>
              <a:cxnLst/>
              <a:rect l="l" t="t" r="r" b="b"/>
              <a:pathLst>
                <a:path w="29209" h="700404">
                  <a:moveTo>
                    <a:pt x="22219" y="700369"/>
                  </a:moveTo>
                  <a:lnTo>
                    <a:pt x="6400" y="700369"/>
                  </a:lnTo>
                  <a:lnTo>
                    <a:pt x="0" y="693999"/>
                  </a:lnTo>
                  <a:lnTo>
                    <a:pt x="0" y="6400"/>
                  </a:lnTo>
                  <a:lnTo>
                    <a:pt x="6400" y="0"/>
                  </a:lnTo>
                  <a:lnTo>
                    <a:pt x="22219" y="0"/>
                  </a:lnTo>
                  <a:lnTo>
                    <a:pt x="28590" y="6400"/>
                  </a:lnTo>
                  <a:lnTo>
                    <a:pt x="28590" y="693999"/>
                  </a:lnTo>
                  <a:lnTo>
                    <a:pt x="22219" y="700369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964990" y="5843808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80" h="525779">
                  <a:moveTo>
                    <a:pt x="427207" y="525292"/>
                  </a:moveTo>
                  <a:lnTo>
                    <a:pt x="98115" y="525292"/>
                  </a:lnTo>
                  <a:lnTo>
                    <a:pt x="60175" y="517587"/>
                  </a:lnTo>
                  <a:lnTo>
                    <a:pt x="59998" y="517587"/>
                  </a:lnTo>
                  <a:lnTo>
                    <a:pt x="28836" y="496572"/>
                  </a:lnTo>
                  <a:lnTo>
                    <a:pt x="7744" y="465396"/>
                  </a:lnTo>
                  <a:lnTo>
                    <a:pt x="0" y="427207"/>
                  </a:lnTo>
                  <a:lnTo>
                    <a:pt x="0" y="98115"/>
                  </a:lnTo>
                  <a:lnTo>
                    <a:pt x="7709" y="59921"/>
                  </a:lnTo>
                  <a:lnTo>
                    <a:pt x="28735" y="28735"/>
                  </a:lnTo>
                  <a:lnTo>
                    <a:pt x="59921" y="7709"/>
                  </a:lnTo>
                  <a:lnTo>
                    <a:pt x="98115" y="0"/>
                  </a:lnTo>
                  <a:lnTo>
                    <a:pt x="427207" y="0"/>
                  </a:lnTo>
                  <a:lnTo>
                    <a:pt x="465396" y="7709"/>
                  </a:lnTo>
                  <a:lnTo>
                    <a:pt x="496572" y="28735"/>
                  </a:lnTo>
                  <a:lnTo>
                    <a:pt x="517587" y="59921"/>
                  </a:lnTo>
                  <a:lnTo>
                    <a:pt x="525292" y="98115"/>
                  </a:lnTo>
                  <a:lnTo>
                    <a:pt x="525292" y="427207"/>
                  </a:lnTo>
                  <a:lnTo>
                    <a:pt x="517587" y="465396"/>
                  </a:lnTo>
                  <a:lnTo>
                    <a:pt x="496572" y="496572"/>
                  </a:lnTo>
                  <a:lnTo>
                    <a:pt x="465396" y="517587"/>
                  </a:lnTo>
                  <a:lnTo>
                    <a:pt x="427207" y="525292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960226" y="5839049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5" h="535304">
                  <a:moveTo>
                    <a:pt x="102878" y="534743"/>
                  </a:moveTo>
                  <a:lnTo>
                    <a:pt x="63001" y="526744"/>
                  </a:lnTo>
                  <a:lnTo>
                    <a:pt x="62868" y="526744"/>
                  </a:lnTo>
                  <a:lnTo>
                    <a:pt x="30166" y="504684"/>
                  </a:lnTo>
                  <a:lnTo>
                    <a:pt x="8092" y="471983"/>
                  </a:lnTo>
                  <a:lnTo>
                    <a:pt x="0" y="431967"/>
                  </a:lnTo>
                  <a:lnTo>
                    <a:pt x="0" y="102874"/>
                  </a:lnTo>
                  <a:lnTo>
                    <a:pt x="8084" y="62806"/>
                  </a:lnTo>
                  <a:lnTo>
                    <a:pt x="30115" y="30111"/>
                  </a:lnTo>
                  <a:lnTo>
                    <a:pt x="62811" y="8079"/>
                  </a:lnTo>
                  <a:lnTo>
                    <a:pt x="102878" y="0"/>
                  </a:lnTo>
                  <a:lnTo>
                    <a:pt x="431971" y="0"/>
                  </a:lnTo>
                  <a:lnTo>
                    <a:pt x="431971" y="4759"/>
                  </a:lnTo>
                  <a:lnTo>
                    <a:pt x="102878" y="4759"/>
                  </a:lnTo>
                  <a:lnTo>
                    <a:pt x="102878" y="9514"/>
                  </a:lnTo>
                  <a:lnTo>
                    <a:pt x="66547" y="16853"/>
                  </a:lnTo>
                  <a:lnTo>
                    <a:pt x="36870" y="36866"/>
                  </a:lnTo>
                  <a:lnTo>
                    <a:pt x="16858" y="66542"/>
                  </a:lnTo>
                  <a:lnTo>
                    <a:pt x="9518" y="102874"/>
                  </a:lnTo>
                  <a:lnTo>
                    <a:pt x="9518" y="431967"/>
                  </a:lnTo>
                  <a:lnTo>
                    <a:pt x="16858" y="468281"/>
                  </a:lnTo>
                  <a:lnTo>
                    <a:pt x="36870" y="497948"/>
                  </a:lnTo>
                  <a:lnTo>
                    <a:pt x="66547" y="517957"/>
                  </a:lnTo>
                  <a:lnTo>
                    <a:pt x="102878" y="525296"/>
                  </a:lnTo>
                  <a:lnTo>
                    <a:pt x="474172" y="525296"/>
                  </a:lnTo>
                  <a:lnTo>
                    <a:pt x="472026" y="526744"/>
                  </a:lnTo>
                  <a:lnTo>
                    <a:pt x="455657" y="530051"/>
                  </a:lnTo>
                  <a:lnTo>
                    <a:pt x="102878" y="530051"/>
                  </a:lnTo>
                  <a:lnTo>
                    <a:pt x="102878" y="534743"/>
                  </a:lnTo>
                  <a:close/>
                </a:path>
                <a:path w="535305" h="535304">
                  <a:moveTo>
                    <a:pt x="474172" y="525296"/>
                  </a:moveTo>
                  <a:lnTo>
                    <a:pt x="431971" y="525296"/>
                  </a:lnTo>
                  <a:lnTo>
                    <a:pt x="468285" y="517957"/>
                  </a:lnTo>
                  <a:lnTo>
                    <a:pt x="497953" y="497948"/>
                  </a:lnTo>
                  <a:lnTo>
                    <a:pt x="517962" y="468281"/>
                  </a:lnTo>
                  <a:lnTo>
                    <a:pt x="525301" y="431967"/>
                  </a:lnTo>
                  <a:lnTo>
                    <a:pt x="525301" y="102874"/>
                  </a:lnTo>
                  <a:lnTo>
                    <a:pt x="517962" y="66542"/>
                  </a:lnTo>
                  <a:lnTo>
                    <a:pt x="497953" y="36866"/>
                  </a:lnTo>
                  <a:lnTo>
                    <a:pt x="468285" y="16853"/>
                  </a:lnTo>
                  <a:lnTo>
                    <a:pt x="431971" y="9514"/>
                  </a:lnTo>
                  <a:lnTo>
                    <a:pt x="102878" y="9514"/>
                  </a:lnTo>
                  <a:lnTo>
                    <a:pt x="102878" y="4759"/>
                  </a:lnTo>
                  <a:lnTo>
                    <a:pt x="431971" y="4759"/>
                  </a:lnTo>
                  <a:lnTo>
                    <a:pt x="431971" y="0"/>
                  </a:lnTo>
                  <a:lnTo>
                    <a:pt x="471987" y="8079"/>
                  </a:lnTo>
                  <a:lnTo>
                    <a:pt x="504689" y="30111"/>
                  </a:lnTo>
                  <a:lnTo>
                    <a:pt x="526749" y="62806"/>
                  </a:lnTo>
                  <a:lnTo>
                    <a:pt x="534739" y="102874"/>
                  </a:lnTo>
                  <a:lnTo>
                    <a:pt x="534739" y="431967"/>
                  </a:lnTo>
                  <a:lnTo>
                    <a:pt x="526761" y="471983"/>
                  </a:lnTo>
                  <a:lnTo>
                    <a:pt x="504723" y="504684"/>
                  </a:lnTo>
                  <a:lnTo>
                    <a:pt x="474172" y="525296"/>
                  </a:lnTo>
                  <a:close/>
                </a:path>
                <a:path w="535305" h="535304">
                  <a:moveTo>
                    <a:pt x="431971" y="534743"/>
                  </a:moveTo>
                  <a:lnTo>
                    <a:pt x="102897" y="534743"/>
                  </a:lnTo>
                  <a:lnTo>
                    <a:pt x="102878" y="530051"/>
                  </a:lnTo>
                  <a:lnTo>
                    <a:pt x="431971" y="530051"/>
                  </a:lnTo>
                  <a:lnTo>
                    <a:pt x="431971" y="534743"/>
                  </a:lnTo>
                  <a:close/>
                </a:path>
                <a:path w="535305" h="535304">
                  <a:moveTo>
                    <a:pt x="432433" y="534743"/>
                  </a:moveTo>
                  <a:lnTo>
                    <a:pt x="431971" y="534743"/>
                  </a:lnTo>
                  <a:lnTo>
                    <a:pt x="431971" y="530051"/>
                  </a:lnTo>
                  <a:lnTo>
                    <a:pt x="455657" y="530051"/>
                  </a:lnTo>
                  <a:lnTo>
                    <a:pt x="432433" y="53474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4120169" y="5811490"/>
            <a:ext cx="214629" cy="463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95">
                <a:solidFill>
                  <a:srgbClr val="262525"/>
                </a:solidFill>
                <a:latin typeface="Garamond"/>
                <a:cs typeface="Garamond"/>
              </a:rPr>
              <a:t>4</a:t>
            </a:r>
            <a:endParaRPr sz="2850">
              <a:latin typeface="Garamond"/>
              <a:cs typeface="Garamond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274719" y="6992754"/>
            <a:ext cx="5906135" cy="15906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350" spc="105">
                <a:solidFill>
                  <a:srgbClr val="262525"/>
                </a:solidFill>
                <a:latin typeface="Garamond"/>
                <a:cs typeface="Garamond"/>
              </a:rPr>
              <a:t>Savepoints</a:t>
            </a:r>
            <a:r>
              <a:rPr dirty="0" sz="23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75">
                <a:solidFill>
                  <a:srgbClr val="262525"/>
                </a:solidFill>
                <a:latin typeface="Garamond"/>
                <a:cs typeface="Garamond"/>
              </a:rPr>
              <a:t>for</a:t>
            </a:r>
            <a:r>
              <a:rPr dirty="0" sz="2350" spc="-3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105">
                <a:solidFill>
                  <a:srgbClr val="262525"/>
                </a:solidFill>
                <a:latin typeface="Garamond"/>
                <a:cs typeface="Garamond"/>
              </a:rPr>
              <a:t>Partial</a:t>
            </a:r>
            <a:r>
              <a:rPr dirty="0" sz="2350" spc="-4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50" spc="65">
                <a:solidFill>
                  <a:srgbClr val="262525"/>
                </a:solidFill>
                <a:latin typeface="Garamond"/>
                <a:cs typeface="Garamond"/>
              </a:rPr>
              <a:t>Rollback</a:t>
            </a:r>
            <a:endParaRPr sz="2350">
              <a:latin typeface="Garamond"/>
              <a:cs typeface="Garamond"/>
            </a:endParaRPr>
          </a:p>
          <a:p>
            <a:pPr algn="ctr" marL="12065" marR="5080" indent="-635">
              <a:lnSpc>
                <a:spcPct val="135400"/>
              </a:lnSpc>
              <a:spcBef>
                <a:spcPts val="700"/>
              </a:spcBef>
            </a:pPr>
            <a:r>
              <a:rPr dirty="0" sz="1800" spc="-75">
                <a:solidFill>
                  <a:srgbClr val="262525"/>
                </a:solidFill>
                <a:latin typeface="Century Gothic"/>
                <a:cs typeface="Century Gothic"/>
              </a:rPr>
              <a:t>Implemented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60">
                <a:solidFill>
                  <a:srgbClr val="262525"/>
                </a:solidFill>
                <a:latin typeface="Century Gothic"/>
                <a:cs typeface="Century Gothic"/>
              </a:rPr>
              <a:t>SAVEPOINT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allow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for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partial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rollbacks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within</a:t>
            </a:r>
            <a:r>
              <a:rPr dirty="0" sz="180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1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8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larger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 transaction,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providing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greater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flexibility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in</a:t>
            </a:r>
            <a:r>
              <a:rPr dirty="0" sz="18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error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50">
                <a:solidFill>
                  <a:srgbClr val="262525"/>
                </a:solidFill>
                <a:latin typeface="Century Gothic"/>
                <a:cs typeface="Century Gothic"/>
              </a:rPr>
              <a:t>handling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00" spc="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recovery.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04365" y="8931472"/>
            <a:ext cx="15050769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60">
                <a:solidFill>
                  <a:srgbClr val="262525"/>
                </a:solidFill>
                <a:latin typeface="Century Gothic"/>
                <a:cs typeface="Century Gothic"/>
              </a:rPr>
              <a:t>This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ensures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75">
                <a:solidFill>
                  <a:srgbClr val="262525"/>
                </a:solidFill>
                <a:latin typeface="Century Gothic"/>
                <a:cs typeface="Century Gothic"/>
              </a:rPr>
              <a:t>atomic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operations,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especially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262525"/>
                </a:solidFill>
                <a:latin typeface="Century Gothic"/>
                <a:cs typeface="Century Gothic"/>
              </a:rPr>
              <a:t>critical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processes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like 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booking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ticket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issuance,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262525"/>
                </a:solidFill>
                <a:latin typeface="Century Gothic"/>
                <a:cs typeface="Century Gothic"/>
              </a:rPr>
              <a:t>where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partial</a:t>
            </a:r>
            <a:r>
              <a:rPr dirty="0" sz="18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45">
                <a:solidFill>
                  <a:srgbClr val="262525"/>
                </a:solidFill>
                <a:latin typeface="Century Gothic"/>
                <a:cs typeface="Century Gothic"/>
              </a:rPr>
              <a:t>updates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35">
                <a:solidFill>
                  <a:srgbClr val="262525"/>
                </a:solidFill>
                <a:latin typeface="Century Gothic"/>
                <a:cs typeface="Century Gothic"/>
              </a:rPr>
              <a:t>are</a:t>
            </a:r>
            <a:r>
              <a:rPr dirty="0" sz="18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62525"/>
                </a:solidFill>
                <a:latin typeface="Century Gothic"/>
                <a:cs typeface="Century Gothic"/>
              </a:rPr>
              <a:t>unacceptable.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6656" y="547090"/>
            <a:ext cx="8898255" cy="7397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650" spc="220"/>
              <a:t>Triggers</a:t>
            </a:r>
            <a:r>
              <a:rPr dirty="0" sz="4650" spc="-110"/>
              <a:t> </a:t>
            </a:r>
            <a:r>
              <a:rPr dirty="0" sz="4650" spc="160"/>
              <a:t>for</a:t>
            </a:r>
            <a:r>
              <a:rPr dirty="0" sz="4650" spc="-105"/>
              <a:t> </a:t>
            </a:r>
            <a:r>
              <a:rPr dirty="0" sz="4650" spc="220"/>
              <a:t>Automated</a:t>
            </a:r>
            <a:r>
              <a:rPr dirty="0" sz="4650" spc="-105"/>
              <a:t> </a:t>
            </a:r>
            <a:r>
              <a:rPr dirty="0" sz="4650" spc="165"/>
              <a:t>Workflows</a:t>
            </a:r>
            <a:endParaRPr sz="4650"/>
          </a:p>
        </p:txBody>
      </p:sp>
      <p:sp>
        <p:nvSpPr>
          <p:cNvPr id="3" name="object 3" descr=""/>
          <p:cNvSpPr txBox="1"/>
          <p:nvPr/>
        </p:nvSpPr>
        <p:spPr>
          <a:xfrm>
            <a:off x="786656" y="1656654"/>
            <a:ext cx="636333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20">
                <a:latin typeface="Garamond"/>
                <a:cs typeface="Garamond"/>
              </a:rPr>
              <a:t>Real-</a:t>
            </a:r>
            <a:r>
              <a:rPr dirty="0" sz="2800" spc="114">
                <a:latin typeface="Garamond"/>
                <a:cs typeface="Garamond"/>
              </a:rPr>
              <a:t>Time</a:t>
            </a:r>
            <a:r>
              <a:rPr dirty="0" sz="2800" spc="-70">
                <a:latin typeface="Garamond"/>
                <a:cs typeface="Garamond"/>
              </a:rPr>
              <a:t> </a:t>
            </a:r>
            <a:r>
              <a:rPr dirty="0" sz="2800" spc="75">
                <a:latin typeface="Garamond"/>
                <a:cs typeface="Garamond"/>
              </a:rPr>
              <a:t>Data</a:t>
            </a:r>
            <a:r>
              <a:rPr dirty="0" sz="2800" spc="-70">
                <a:latin typeface="Garamond"/>
                <a:cs typeface="Garamond"/>
              </a:rPr>
              <a:t> </a:t>
            </a:r>
            <a:r>
              <a:rPr dirty="0" sz="2800" spc="140">
                <a:latin typeface="Garamond"/>
                <a:cs typeface="Garamond"/>
              </a:rPr>
              <a:t>Integrity</a:t>
            </a:r>
            <a:r>
              <a:rPr dirty="0" sz="2800" spc="-70">
                <a:latin typeface="Garamond"/>
                <a:cs typeface="Garamond"/>
              </a:rPr>
              <a:t> </a:t>
            </a:r>
            <a:r>
              <a:rPr dirty="0" sz="2800" spc="170">
                <a:latin typeface="Garamond"/>
                <a:cs typeface="Garamond"/>
              </a:rPr>
              <a:t>and</a:t>
            </a:r>
            <a:r>
              <a:rPr dirty="0" sz="2800" spc="-70">
                <a:latin typeface="Garamond"/>
                <a:cs typeface="Garamond"/>
              </a:rPr>
              <a:t> </a:t>
            </a:r>
            <a:r>
              <a:rPr dirty="0" sz="2800" spc="114">
                <a:latin typeface="Garamond"/>
                <a:cs typeface="Garamond"/>
              </a:rPr>
              <a:t>Automation</a:t>
            </a:r>
            <a:endParaRPr sz="2800">
              <a:latin typeface="Garamond"/>
              <a:cs typeface="Garamon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923705" y="2507604"/>
            <a:ext cx="2096135" cy="1708785"/>
            <a:chOff x="3923705" y="2507604"/>
            <a:chExt cx="2096135" cy="1708785"/>
          </a:xfrm>
        </p:grpSpPr>
        <p:sp>
          <p:nvSpPr>
            <p:cNvPr id="5" name="object 5" descr=""/>
            <p:cNvSpPr/>
            <p:nvPr/>
          </p:nvSpPr>
          <p:spPr>
            <a:xfrm>
              <a:off x="3928475" y="2512368"/>
              <a:ext cx="2086610" cy="1699260"/>
            </a:xfrm>
            <a:custGeom>
              <a:avLst/>
              <a:gdLst/>
              <a:ahLst/>
              <a:cxnLst/>
              <a:rect l="l" t="t" r="r" b="b"/>
              <a:pathLst>
                <a:path w="2086610" h="1699260">
                  <a:moveTo>
                    <a:pt x="1990039" y="1699174"/>
                  </a:moveTo>
                  <a:lnTo>
                    <a:pt x="96012" y="1699174"/>
                  </a:lnTo>
                  <a:lnTo>
                    <a:pt x="58623" y="1691632"/>
                  </a:lnTo>
                  <a:lnTo>
                    <a:pt x="28106" y="1671068"/>
                  </a:lnTo>
                  <a:lnTo>
                    <a:pt x="7539" y="1640577"/>
                  </a:lnTo>
                  <a:lnTo>
                    <a:pt x="0" y="1603254"/>
                  </a:lnTo>
                  <a:lnTo>
                    <a:pt x="0" y="95914"/>
                  </a:lnTo>
                  <a:lnTo>
                    <a:pt x="7539" y="58585"/>
                  </a:lnTo>
                  <a:lnTo>
                    <a:pt x="28106" y="28097"/>
                  </a:lnTo>
                  <a:lnTo>
                    <a:pt x="58623" y="7539"/>
                  </a:lnTo>
                  <a:lnTo>
                    <a:pt x="96012" y="0"/>
                  </a:lnTo>
                  <a:lnTo>
                    <a:pt x="1990039" y="0"/>
                  </a:lnTo>
                  <a:lnTo>
                    <a:pt x="2027428" y="7539"/>
                  </a:lnTo>
                  <a:lnTo>
                    <a:pt x="2057944" y="28097"/>
                  </a:lnTo>
                  <a:lnTo>
                    <a:pt x="2078511" y="58585"/>
                  </a:lnTo>
                  <a:lnTo>
                    <a:pt x="2086051" y="95914"/>
                  </a:lnTo>
                  <a:lnTo>
                    <a:pt x="2086051" y="1603254"/>
                  </a:lnTo>
                  <a:lnTo>
                    <a:pt x="2078511" y="1640577"/>
                  </a:lnTo>
                  <a:lnTo>
                    <a:pt x="2057944" y="1671068"/>
                  </a:lnTo>
                  <a:lnTo>
                    <a:pt x="2027428" y="1691632"/>
                  </a:lnTo>
                  <a:lnTo>
                    <a:pt x="1990039" y="1699174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23705" y="2507604"/>
              <a:ext cx="2096135" cy="1708785"/>
            </a:xfrm>
            <a:custGeom>
              <a:avLst/>
              <a:gdLst/>
              <a:ahLst/>
              <a:cxnLst/>
              <a:rect l="l" t="t" r="r" b="b"/>
              <a:pathLst>
                <a:path w="2096135" h="1708785">
                  <a:moveTo>
                    <a:pt x="100782" y="1708693"/>
                  </a:moveTo>
                  <a:lnTo>
                    <a:pt x="61565" y="1700785"/>
                  </a:lnTo>
                  <a:lnTo>
                    <a:pt x="29524" y="1679215"/>
                  </a:lnTo>
                  <a:lnTo>
                    <a:pt x="7912" y="1647215"/>
                  </a:lnTo>
                  <a:lnTo>
                    <a:pt x="0" y="1608017"/>
                  </a:lnTo>
                  <a:lnTo>
                    <a:pt x="0" y="100678"/>
                  </a:lnTo>
                  <a:lnTo>
                    <a:pt x="7912" y="61479"/>
                  </a:lnTo>
                  <a:lnTo>
                    <a:pt x="29524" y="29479"/>
                  </a:lnTo>
                  <a:lnTo>
                    <a:pt x="61565" y="7908"/>
                  </a:lnTo>
                  <a:lnTo>
                    <a:pt x="100782" y="0"/>
                  </a:lnTo>
                  <a:lnTo>
                    <a:pt x="1994809" y="0"/>
                  </a:lnTo>
                  <a:lnTo>
                    <a:pt x="1994809" y="4763"/>
                  </a:lnTo>
                  <a:lnTo>
                    <a:pt x="100782" y="4763"/>
                  </a:lnTo>
                  <a:lnTo>
                    <a:pt x="100782" y="9524"/>
                  </a:lnTo>
                  <a:lnTo>
                    <a:pt x="65268" y="16695"/>
                  </a:lnTo>
                  <a:lnTo>
                    <a:pt x="36260" y="36241"/>
                  </a:lnTo>
                  <a:lnTo>
                    <a:pt x="16699" y="65218"/>
                  </a:lnTo>
                  <a:lnTo>
                    <a:pt x="9525" y="100678"/>
                  </a:lnTo>
                  <a:lnTo>
                    <a:pt x="9525" y="1608017"/>
                  </a:lnTo>
                  <a:lnTo>
                    <a:pt x="16699" y="1643513"/>
                  </a:lnTo>
                  <a:lnTo>
                    <a:pt x="36260" y="1672479"/>
                  </a:lnTo>
                  <a:lnTo>
                    <a:pt x="65268" y="1691998"/>
                  </a:lnTo>
                  <a:lnTo>
                    <a:pt x="100782" y="1699153"/>
                  </a:lnTo>
                  <a:lnTo>
                    <a:pt x="2036451" y="1699153"/>
                  </a:lnTo>
                  <a:lnTo>
                    <a:pt x="2034026" y="1700785"/>
                  </a:lnTo>
                  <a:lnTo>
                    <a:pt x="2018389" y="1703938"/>
                  </a:lnTo>
                  <a:lnTo>
                    <a:pt x="100782" y="1703938"/>
                  </a:lnTo>
                  <a:lnTo>
                    <a:pt x="100782" y="1708693"/>
                  </a:lnTo>
                  <a:close/>
                </a:path>
                <a:path w="2096135" h="1708785">
                  <a:moveTo>
                    <a:pt x="2036451" y="1699153"/>
                  </a:moveTo>
                  <a:lnTo>
                    <a:pt x="1994809" y="1699153"/>
                  </a:lnTo>
                  <a:lnTo>
                    <a:pt x="2030260" y="1691998"/>
                  </a:lnTo>
                  <a:lnTo>
                    <a:pt x="2059281" y="1672479"/>
                  </a:lnTo>
                  <a:lnTo>
                    <a:pt x="2078867" y="1643513"/>
                  </a:lnTo>
                  <a:lnTo>
                    <a:pt x="2086066" y="1608017"/>
                  </a:lnTo>
                  <a:lnTo>
                    <a:pt x="2086066" y="100678"/>
                  </a:lnTo>
                  <a:lnTo>
                    <a:pt x="2076395" y="61479"/>
                  </a:lnTo>
                  <a:lnTo>
                    <a:pt x="2030344" y="16695"/>
                  </a:lnTo>
                  <a:lnTo>
                    <a:pt x="1994809" y="9524"/>
                  </a:lnTo>
                  <a:lnTo>
                    <a:pt x="100782" y="9524"/>
                  </a:lnTo>
                  <a:lnTo>
                    <a:pt x="100782" y="4763"/>
                  </a:lnTo>
                  <a:lnTo>
                    <a:pt x="1994809" y="4763"/>
                  </a:lnTo>
                  <a:lnTo>
                    <a:pt x="1994809" y="0"/>
                  </a:lnTo>
                  <a:lnTo>
                    <a:pt x="2034026" y="7908"/>
                  </a:lnTo>
                  <a:lnTo>
                    <a:pt x="2066068" y="29479"/>
                  </a:lnTo>
                  <a:lnTo>
                    <a:pt x="2087679" y="61479"/>
                  </a:lnTo>
                  <a:lnTo>
                    <a:pt x="2095607" y="100678"/>
                  </a:lnTo>
                  <a:lnTo>
                    <a:pt x="2095607" y="1608017"/>
                  </a:lnTo>
                  <a:lnTo>
                    <a:pt x="2087679" y="1647215"/>
                  </a:lnTo>
                  <a:lnTo>
                    <a:pt x="2066068" y="1679215"/>
                  </a:lnTo>
                  <a:lnTo>
                    <a:pt x="2036451" y="1699153"/>
                  </a:lnTo>
                  <a:close/>
                </a:path>
                <a:path w="2096135" h="1708785">
                  <a:moveTo>
                    <a:pt x="1994809" y="1708693"/>
                  </a:moveTo>
                  <a:lnTo>
                    <a:pt x="100782" y="1708693"/>
                  </a:lnTo>
                  <a:lnTo>
                    <a:pt x="100782" y="1703938"/>
                  </a:lnTo>
                  <a:lnTo>
                    <a:pt x="1994809" y="1703938"/>
                  </a:lnTo>
                  <a:lnTo>
                    <a:pt x="1994809" y="1708693"/>
                  </a:lnTo>
                  <a:close/>
                </a:path>
                <a:path w="2096135" h="1708785">
                  <a:moveTo>
                    <a:pt x="1994809" y="1708693"/>
                  </a:moveTo>
                  <a:lnTo>
                    <a:pt x="1994809" y="1703938"/>
                  </a:lnTo>
                  <a:lnTo>
                    <a:pt x="2018389" y="1703938"/>
                  </a:lnTo>
                  <a:lnTo>
                    <a:pt x="1994809" y="1708693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0871" y="3161263"/>
              <a:ext cx="321182" cy="401385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6128735" y="4199625"/>
            <a:ext cx="11245850" cy="14604"/>
          </a:xfrm>
          <a:custGeom>
            <a:avLst/>
            <a:gdLst/>
            <a:ahLst/>
            <a:cxnLst/>
            <a:rect l="l" t="t" r="r" b="b"/>
            <a:pathLst>
              <a:path w="11245850" h="14604">
                <a:moveTo>
                  <a:pt x="11242547" y="14295"/>
                </a:moveTo>
                <a:lnTo>
                  <a:pt x="3230" y="14295"/>
                </a:lnTo>
                <a:lnTo>
                  <a:pt x="0" y="11064"/>
                </a:lnTo>
                <a:lnTo>
                  <a:pt x="0" y="3230"/>
                </a:lnTo>
                <a:lnTo>
                  <a:pt x="3230" y="0"/>
                </a:lnTo>
                <a:lnTo>
                  <a:pt x="11242547" y="0"/>
                </a:lnTo>
                <a:lnTo>
                  <a:pt x="11245778" y="3230"/>
                </a:lnTo>
                <a:lnTo>
                  <a:pt x="11245778" y="11064"/>
                </a:lnTo>
                <a:lnTo>
                  <a:pt x="11242547" y="14295"/>
                </a:lnTo>
                <a:close/>
              </a:path>
            </a:pathLst>
          </a:custGeom>
          <a:solidFill>
            <a:srgbClr val="B1D4E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880717" y="4320927"/>
            <a:ext cx="4182110" cy="1708785"/>
            <a:chOff x="2880717" y="4320927"/>
            <a:chExt cx="4182110" cy="1708785"/>
          </a:xfrm>
        </p:grpSpPr>
        <p:sp>
          <p:nvSpPr>
            <p:cNvPr id="10" name="object 10" descr=""/>
            <p:cNvSpPr/>
            <p:nvPr/>
          </p:nvSpPr>
          <p:spPr>
            <a:xfrm>
              <a:off x="2885480" y="4325690"/>
              <a:ext cx="4172585" cy="1699260"/>
            </a:xfrm>
            <a:custGeom>
              <a:avLst/>
              <a:gdLst/>
              <a:ahLst/>
              <a:cxnLst/>
              <a:rect l="l" t="t" r="r" b="b"/>
              <a:pathLst>
                <a:path w="4172584" h="1699260">
                  <a:moveTo>
                    <a:pt x="4076029" y="1699168"/>
                  </a:moveTo>
                  <a:lnTo>
                    <a:pt x="96298" y="1699168"/>
                  </a:lnTo>
                  <a:lnTo>
                    <a:pt x="58788" y="1691626"/>
                  </a:lnTo>
                  <a:lnTo>
                    <a:pt x="28182" y="1671062"/>
                  </a:lnTo>
                  <a:lnTo>
                    <a:pt x="7558" y="1640571"/>
                  </a:lnTo>
                  <a:lnTo>
                    <a:pt x="0" y="1603248"/>
                  </a:lnTo>
                  <a:lnTo>
                    <a:pt x="0" y="95920"/>
                  </a:lnTo>
                  <a:lnTo>
                    <a:pt x="7558" y="58584"/>
                  </a:lnTo>
                  <a:lnTo>
                    <a:pt x="28182" y="28094"/>
                  </a:lnTo>
                  <a:lnTo>
                    <a:pt x="58788" y="7538"/>
                  </a:lnTo>
                  <a:lnTo>
                    <a:pt x="96298" y="0"/>
                  </a:lnTo>
                  <a:lnTo>
                    <a:pt x="4076029" y="0"/>
                  </a:lnTo>
                  <a:lnTo>
                    <a:pt x="4113499" y="7538"/>
                  </a:lnTo>
                  <a:lnTo>
                    <a:pt x="4144106" y="28094"/>
                  </a:lnTo>
                  <a:lnTo>
                    <a:pt x="4164746" y="58584"/>
                  </a:lnTo>
                  <a:lnTo>
                    <a:pt x="4172315" y="95920"/>
                  </a:lnTo>
                  <a:lnTo>
                    <a:pt x="4172315" y="1603248"/>
                  </a:lnTo>
                  <a:lnTo>
                    <a:pt x="4164759" y="1640571"/>
                  </a:lnTo>
                  <a:lnTo>
                    <a:pt x="4144140" y="1671062"/>
                  </a:lnTo>
                  <a:lnTo>
                    <a:pt x="4113538" y="1691626"/>
                  </a:lnTo>
                  <a:lnTo>
                    <a:pt x="4076029" y="1699168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80717" y="4320927"/>
              <a:ext cx="4182110" cy="1708785"/>
            </a:xfrm>
            <a:custGeom>
              <a:avLst/>
              <a:gdLst/>
              <a:ahLst/>
              <a:cxnLst/>
              <a:rect l="l" t="t" r="r" b="b"/>
              <a:pathLst>
                <a:path w="4182109" h="1708785">
                  <a:moveTo>
                    <a:pt x="101061" y="1708686"/>
                  </a:moveTo>
                  <a:lnTo>
                    <a:pt x="61722" y="1700778"/>
                  </a:lnTo>
                  <a:lnTo>
                    <a:pt x="29598" y="1679208"/>
                  </a:lnTo>
                  <a:lnTo>
                    <a:pt x="7940" y="1647209"/>
                  </a:lnTo>
                  <a:lnTo>
                    <a:pt x="0" y="1608011"/>
                  </a:lnTo>
                  <a:lnTo>
                    <a:pt x="0" y="100683"/>
                  </a:lnTo>
                  <a:lnTo>
                    <a:pt x="7940" y="61486"/>
                  </a:lnTo>
                  <a:lnTo>
                    <a:pt x="29598" y="29486"/>
                  </a:lnTo>
                  <a:lnTo>
                    <a:pt x="61722" y="7916"/>
                  </a:lnTo>
                  <a:lnTo>
                    <a:pt x="101061" y="0"/>
                  </a:lnTo>
                  <a:lnTo>
                    <a:pt x="4080792" y="0"/>
                  </a:lnTo>
                  <a:lnTo>
                    <a:pt x="4080792" y="4763"/>
                  </a:lnTo>
                  <a:lnTo>
                    <a:pt x="101061" y="4763"/>
                  </a:lnTo>
                  <a:lnTo>
                    <a:pt x="101061" y="9518"/>
                  </a:lnTo>
                  <a:lnTo>
                    <a:pt x="65420" y="16690"/>
                  </a:lnTo>
                  <a:lnTo>
                    <a:pt x="36325" y="36241"/>
                  </a:lnTo>
                  <a:lnTo>
                    <a:pt x="16714" y="65222"/>
                  </a:lnTo>
                  <a:lnTo>
                    <a:pt x="9523" y="100683"/>
                  </a:lnTo>
                  <a:lnTo>
                    <a:pt x="9523" y="1608011"/>
                  </a:lnTo>
                  <a:lnTo>
                    <a:pt x="16714" y="1643472"/>
                  </a:lnTo>
                  <a:lnTo>
                    <a:pt x="36325" y="1672453"/>
                  </a:lnTo>
                  <a:lnTo>
                    <a:pt x="65420" y="1692004"/>
                  </a:lnTo>
                  <a:lnTo>
                    <a:pt x="101061" y="1699177"/>
                  </a:lnTo>
                  <a:lnTo>
                    <a:pt x="4122514" y="1699177"/>
                  </a:lnTo>
                  <a:lnTo>
                    <a:pt x="4120129" y="1700778"/>
                  </a:lnTo>
                  <a:lnTo>
                    <a:pt x="4104444" y="1703931"/>
                  </a:lnTo>
                  <a:lnTo>
                    <a:pt x="101061" y="1703931"/>
                  </a:lnTo>
                  <a:lnTo>
                    <a:pt x="101061" y="1708686"/>
                  </a:lnTo>
                  <a:close/>
                </a:path>
                <a:path w="4182109" h="1708785">
                  <a:moveTo>
                    <a:pt x="4122514" y="1699177"/>
                  </a:moveTo>
                  <a:lnTo>
                    <a:pt x="4080792" y="1699177"/>
                  </a:lnTo>
                  <a:lnTo>
                    <a:pt x="4116426" y="1692004"/>
                  </a:lnTo>
                  <a:lnTo>
                    <a:pt x="4145520" y="1672453"/>
                  </a:lnTo>
                  <a:lnTo>
                    <a:pt x="4165133" y="1643472"/>
                  </a:lnTo>
                  <a:lnTo>
                    <a:pt x="4172323" y="1608011"/>
                  </a:lnTo>
                  <a:lnTo>
                    <a:pt x="4172323" y="100683"/>
                  </a:lnTo>
                  <a:lnTo>
                    <a:pt x="4165133" y="65222"/>
                  </a:lnTo>
                  <a:lnTo>
                    <a:pt x="4145520" y="36241"/>
                  </a:lnTo>
                  <a:lnTo>
                    <a:pt x="4116426" y="16690"/>
                  </a:lnTo>
                  <a:lnTo>
                    <a:pt x="4080792" y="9518"/>
                  </a:lnTo>
                  <a:lnTo>
                    <a:pt x="101061" y="9518"/>
                  </a:lnTo>
                  <a:lnTo>
                    <a:pt x="101061" y="4763"/>
                  </a:lnTo>
                  <a:lnTo>
                    <a:pt x="4080792" y="4763"/>
                  </a:lnTo>
                  <a:lnTo>
                    <a:pt x="4080792" y="0"/>
                  </a:lnTo>
                  <a:lnTo>
                    <a:pt x="4120129" y="7916"/>
                  </a:lnTo>
                  <a:lnTo>
                    <a:pt x="4152256" y="29486"/>
                  </a:lnTo>
                  <a:lnTo>
                    <a:pt x="4173919" y="61486"/>
                  </a:lnTo>
                  <a:lnTo>
                    <a:pt x="4181864" y="100683"/>
                  </a:lnTo>
                  <a:lnTo>
                    <a:pt x="4181864" y="1608011"/>
                  </a:lnTo>
                  <a:lnTo>
                    <a:pt x="4173919" y="1647209"/>
                  </a:lnTo>
                  <a:lnTo>
                    <a:pt x="4152256" y="1679208"/>
                  </a:lnTo>
                  <a:lnTo>
                    <a:pt x="4122514" y="1699177"/>
                  </a:lnTo>
                  <a:close/>
                </a:path>
                <a:path w="4182109" h="1708785">
                  <a:moveTo>
                    <a:pt x="4080792" y="1708686"/>
                  </a:moveTo>
                  <a:lnTo>
                    <a:pt x="101061" y="1708686"/>
                  </a:lnTo>
                  <a:lnTo>
                    <a:pt x="101061" y="1703931"/>
                  </a:lnTo>
                  <a:lnTo>
                    <a:pt x="4080792" y="1703931"/>
                  </a:lnTo>
                  <a:lnTo>
                    <a:pt x="4080792" y="1708686"/>
                  </a:lnTo>
                  <a:close/>
                </a:path>
                <a:path w="4182109" h="1708785">
                  <a:moveTo>
                    <a:pt x="4080792" y="1708686"/>
                  </a:moveTo>
                  <a:lnTo>
                    <a:pt x="4080792" y="1703931"/>
                  </a:lnTo>
                  <a:lnTo>
                    <a:pt x="4104444" y="1703931"/>
                  </a:lnTo>
                  <a:lnTo>
                    <a:pt x="4080792" y="1708686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024" y="4974579"/>
              <a:ext cx="321182" cy="401384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7171882" y="6012941"/>
            <a:ext cx="10203180" cy="14604"/>
          </a:xfrm>
          <a:custGeom>
            <a:avLst/>
            <a:gdLst/>
            <a:ahLst/>
            <a:cxnLst/>
            <a:rect l="l" t="t" r="r" b="b"/>
            <a:pathLst>
              <a:path w="10203180" h="14604">
                <a:moveTo>
                  <a:pt x="10199369" y="14295"/>
                </a:moveTo>
                <a:lnTo>
                  <a:pt x="3230" y="14295"/>
                </a:lnTo>
                <a:lnTo>
                  <a:pt x="0" y="11064"/>
                </a:lnTo>
                <a:lnTo>
                  <a:pt x="0" y="3261"/>
                </a:lnTo>
                <a:lnTo>
                  <a:pt x="3230" y="0"/>
                </a:lnTo>
                <a:lnTo>
                  <a:pt x="10199369" y="0"/>
                </a:lnTo>
                <a:lnTo>
                  <a:pt x="10202600" y="3261"/>
                </a:lnTo>
                <a:lnTo>
                  <a:pt x="10202600" y="11064"/>
                </a:lnTo>
                <a:lnTo>
                  <a:pt x="10199369" y="14295"/>
                </a:lnTo>
                <a:close/>
              </a:path>
            </a:pathLst>
          </a:custGeom>
          <a:solidFill>
            <a:srgbClr val="B1D4E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1837581" y="6134248"/>
            <a:ext cx="6267450" cy="1708785"/>
            <a:chOff x="1837581" y="6134248"/>
            <a:chExt cx="6267450" cy="1708785"/>
          </a:xfrm>
        </p:grpSpPr>
        <p:sp>
          <p:nvSpPr>
            <p:cNvPr id="15" name="object 15" descr=""/>
            <p:cNvSpPr/>
            <p:nvPr/>
          </p:nvSpPr>
          <p:spPr>
            <a:xfrm>
              <a:off x="1842342" y="6139007"/>
              <a:ext cx="6258560" cy="1699260"/>
            </a:xfrm>
            <a:custGeom>
              <a:avLst/>
              <a:gdLst/>
              <a:ahLst/>
              <a:cxnLst/>
              <a:rect l="l" t="t" r="r" b="b"/>
              <a:pathLst>
                <a:path w="6258559" h="1699259">
                  <a:moveTo>
                    <a:pt x="6162010" y="1699168"/>
                  </a:moveTo>
                  <a:lnTo>
                    <a:pt x="96298" y="1699168"/>
                  </a:lnTo>
                  <a:lnTo>
                    <a:pt x="58830" y="1691630"/>
                  </a:lnTo>
                  <a:lnTo>
                    <a:pt x="28218" y="1671073"/>
                  </a:lnTo>
                  <a:lnTo>
                    <a:pt x="7572" y="1640584"/>
                  </a:lnTo>
                  <a:lnTo>
                    <a:pt x="0" y="1603248"/>
                  </a:lnTo>
                  <a:lnTo>
                    <a:pt x="0" y="95920"/>
                  </a:lnTo>
                  <a:lnTo>
                    <a:pt x="7572" y="58597"/>
                  </a:lnTo>
                  <a:lnTo>
                    <a:pt x="28218" y="28106"/>
                  </a:lnTo>
                  <a:lnTo>
                    <a:pt x="58830" y="7542"/>
                  </a:lnTo>
                  <a:lnTo>
                    <a:pt x="96298" y="0"/>
                  </a:lnTo>
                  <a:lnTo>
                    <a:pt x="6162010" y="0"/>
                  </a:lnTo>
                  <a:lnTo>
                    <a:pt x="6199519" y="7542"/>
                  </a:lnTo>
                  <a:lnTo>
                    <a:pt x="6230122" y="28106"/>
                  </a:lnTo>
                  <a:lnTo>
                    <a:pt x="6250740" y="58597"/>
                  </a:lnTo>
                  <a:lnTo>
                    <a:pt x="6258296" y="95920"/>
                  </a:lnTo>
                  <a:lnTo>
                    <a:pt x="6258296" y="1603248"/>
                  </a:lnTo>
                  <a:lnTo>
                    <a:pt x="6250727" y="1640584"/>
                  </a:lnTo>
                  <a:lnTo>
                    <a:pt x="6230087" y="1671073"/>
                  </a:lnTo>
                  <a:lnTo>
                    <a:pt x="6199481" y="1691630"/>
                  </a:lnTo>
                  <a:lnTo>
                    <a:pt x="6162010" y="1699168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37581" y="6134248"/>
              <a:ext cx="6267450" cy="1708785"/>
            </a:xfrm>
            <a:custGeom>
              <a:avLst/>
              <a:gdLst/>
              <a:ahLst/>
              <a:cxnLst/>
              <a:rect l="l" t="t" r="r" b="b"/>
              <a:pathLst>
                <a:path w="6267450" h="1708784">
                  <a:moveTo>
                    <a:pt x="101059" y="1708681"/>
                  </a:moveTo>
                  <a:lnTo>
                    <a:pt x="61722" y="1700773"/>
                  </a:lnTo>
                  <a:lnTo>
                    <a:pt x="29599" y="1679203"/>
                  </a:lnTo>
                  <a:lnTo>
                    <a:pt x="7941" y="1647204"/>
                  </a:lnTo>
                  <a:lnTo>
                    <a:pt x="0" y="1608006"/>
                  </a:lnTo>
                  <a:lnTo>
                    <a:pt x="0" y="100678"/>
                  </a:lnTo>
                  <a:lnTo>
                    <a:pt x="7941" y="61481"/>
                  </a:lnTo>
                  <a:lnTo>
                    <a:pt x="29599" y="29481"/>
                  </a:lnTo>
                  <a:lnTo>
                    <a:pt x="61722" y="7911"/>
                  </a:lnTo>
                  <a:lnTo>
                    <a:pt x="101059" y="0"/>
                  </a:lnTo>
                  <a:lnTo>
                    <a:pt x="6166771" y="0"/>
                  </a:lnTo>
                  <a:lnTo>
                    <a:pt x="6166771" y="4758"/>
                  </a:lnTo>
                  <a:lnTo>
                    <a:pt x="101059" y="4758"/>
                  </a:lnTo>
                  <a:lnTo>
                    <a:pt x="101059" y="9513"/>
                  </a:lnTo>
                  <a:lnTo>
                    <a:pt x="65419" y="16685"/>
                  </a:lnTo>
                  <a:lnTo>
                    <a:pt x="36325" y="36236"/>
                  </a:lnTo>
                  <a:lnTo>
                    <a:pt x="16714" y="65217"/>
                  </a:lnTo>
                  <a:lnTo>
                    <a:pt x="9525" y="100678"/>
                  </a:lnTo>
                  <a:lnTo>
                    <a:pt x="9525" y="1608006"/>
                  </a:lnTo>
                  <a:lnTo>
                    <a:pt x="16714" y="1643467"/>
                  </a:lnTo>
                  <a:lnTo>
                    <a:pt x="36325" y="1672448"/>
                  </a:lnTo>
                  <a:lnTo>
                    <a:pt x="65419" y="1691999"/>
                  </a:lnTo>
                  <a:lnTo>
                    <a:pt x="101059" y="1699172"/>
                  </a:lnTo>
                  <a:lnTo>
                    <a:pt x="6208493" y="1699172"/>
                  </a:lnTo>
                  <a:lnTo>
                    <a:pt x="6206108" y="1700773"/>
                  </a:lnTo>
                  <a:lnTo>
                    <a:pt x="6190423" y="1703926"/>
                  </a:lnTo>
                  <a:lnTo>
                    <a:pt x="101059" y="1703926"/>
                  </a:lnTo>
                  <a:lnTo>
                    <a:pt x="101059" y="1708681"/>
                  </a:lnTo>
                  <a:close/>
                </a:path>
                <a:path w="6267450" h="1708784">
                  <a:moveTo>
                    <a:pt x="6208493" y="1699172"/>
                  </a:moveTo>
                  <a:lnTo>
                    <a:pt x="6166771" y="1699172"/>
                  </a:lnTo>
                  <a:lnTo>
                    <a:pt x="6202406" y="1691999"/>
                  </a:lnTo>
                  <a:lnTo>
                    <a:pt x="6231499" y="1672448"/>
                  </a:lnTo>
                  <a:lnTo>
                    <a:pt x="6251112" y="1643467"/>
                  </a:lnTo>
                  <a:lnTo>
                    <a:pt x="6258302" y="1608006"/>
                  </a:lnTo>
                  <a:lnTo>
                    <a:pt x="6258302" y="100678"/>
                  </a:lnTo>
                  <a:lnTo>
                    <a:pt x="6251112" y="65217"/>
                  </a:lnTo>
                  <a:lnTo>
                    <a:pt x="6231499" y="36236"/>
                  </a:lnTo>
                  <a:lnTo>
                    <a:pt x="6202406" y="16685"/>
                  </a:lnTo>
                  <a:lnTo>
                    <a:pt x="6166771" y="9513"/>
                  </a:lnTo>
                  <a:lnTo>
                    <a:pt x="101059" y="9513"/>
                  </a:lnTo>
                  <a:lnTo>
                    <a:pt x="101059" y="4758"/>
                  </a:lnTo>
                  <a:lnTo>
                    <a:pt x="6166771" y="4758"/>
                  </a:lnTo>
                  <a:lnTo>
                    <a:pt x="6166771" y="0"/>
                  </a:lnTo>
                  <a:lnTo>
                    <a:pt x="6206108" y="7911"/>
                  </a:lnTo>
                  <a:lnTo>
                    <a:pt x="6238235" y="29481"/>
                  </a:lnTo>
                  <a:lnTo>
                    <a:pt x="6259898" y="61481"/>
                  </a:lnTo>
                  <a:lnTo>
                    <a:pt x="6267451" y="98744"/>
                  </a:lnTo>
                  <a:lnTo>
                    <a:pt x="6267451" y="1609940"/>
                  </a:lnTo>
                  <a:lnTo>
                    <a:pt x="6259898" y="1647204"/>
                  </a:lnTo>
                  <a:lnTo>
                    <a:pt x="6238235" y="1679203"/>
                  </a:lnTo>
                  <a:lnTo>
                    <a:pt x="6208493" y="1699172"/>
                  </a:lnTo>
                  <a:close/>
                </a:path>
                <a:path w="6267450" h="1708784">
                  <a:moveTo>
                    <a:pt x="6166771" y="1708681"/>
                  </a:moveTo>
                  <a:lnTo>
                    <a:pt x="101059" y="1708681"/>
                  </a:lnTo>
                  <a:lnTo>
                    <a:pt x="101059" y="1703926"/>
                  </a:lnTo>
                  <a:lnTo>
                    <a:pt x="6166771" y="1703926"/>
                  </a:lnTo>
                  <a:lnTo>
                    <a:pt x="6166771" y="1708681"/>
                  </a:lnTo>
                  <a:close/>
                </a:path>
                <a:path w="6267450" h="1708784">
                  <a:moveTo>
                    <a:pt x="6166771" y="1708681"/>
                  </a:moveTo>
                  <a:lnTo>
                    <a:pt x="6166771" y="1703926"/>
                  </a:lnTo>
                  <a:lnTo>
                    <a:pt x="6190423" y="1703926"/>
                  </a:lnTo>
                  <a:lnTo>
                    <a:pt x="6166771" y="1708681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0871" y="6787902"/>
              <a:ext cx="321182" cy="401378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8214877" y="7826288"/>
            <a:ext cx="9159875" cy="14604"/>
          </a:xfrm>
          <a:custGeom>
            <a:avLst/>
            <a:gdLst/>
            <a:ahLst/>
            <a:cxnLst/>
            <a:rect l="l" t="t" r="r" b="b"/>
            <a:pathLst>
              <a:path w="9159875" h="14604">
                <a:moveTo>
                  <a:pt x="9156374" y="14264"/>
                </a:moveTo>
                <a:lnTo>
                  <a:pt x="3230" y="14264"/>
                </a:lnTo>
                <a:lnTo>
                  <a:pt x="0" y="11033"/>
                </a:lnTo>
                <a:lnTo>
                  <a:pt x="0" y="3230"/>
                </a:lnTo>
                <a:lnTo>
                  <a:pt x="3230" y="0"/>
                </a:lnTo>
                <a:lnTo>
                  <a:pt x="9156374" y="0"/>
                </a:lnTo>
                <a:lnTo>
                  <a:pt x="9159605" y="3230"/>
                </a:lnTo>
                <a:lnTo>
                  <a:pt x="9159605" y="11033"/>
                </a:lnTo>
                <a:lnTo>
                  <a:pt x="9156374" y="14264"/>
                </a:lnTo>
                <a:close/>
              </a:path>
            </a:pathLst>
          </a:custGeom>
          <a:solidFill>
            <a:srgbClr val="B1D4E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794593" y="7947571"/>
            <a:ext cx="8354695" cy="1718310"/>
            <a:chOff x="794593" y="7947571"/>
            <a:chExt cx="8354695" cy="1718310"/>
          </a:xfrm>
        </p:grpSpPr>
        <p:sp>
          <p:nvSpPr>
            <p:cNvPr id="20" name="object 20" descr=""/>
            <p:cNvSpPr/>
            <p:nvPr/>
          </p:nvSpPr>
          <p:spPr>
            <a:xfrm>
              <a:off x="799356" y="7952323"/>
              <a:ext cx="8345170" cy="1708785"/>
            </a:xfrm>
            <a:custGeom>
              <a:avLst/>
              <a:gdLst/>
              <a:ahLst/>
              <a:cxnLst/>
              <a:rect l="l" t="t" r="r" b="b"/>
              <a:pathLst>
                <a:path w="8345170" h="1708784">
                  <a:moveTo>
                    <a:pt x="8248265" y="1708708"/>
                  </a:moveTo>
                  <a:lnTo>
                    <a:pt x="96392" y="1708708"/>
                  </a:lnTo>
                  <a:lnTo>
                    <a:pt x="58868" y="1701166"/>
                  </a:lnTo>
                  <a:lnTo>
                    <a:pt x="28229" y="1680602"/>
                  </a:lnTo>
                  <a:lnTo>
                    <a:pt x="7573" y="1650111"/>
                  </a:lnTo>
                  <a:lnTo>
                    <a:pt x="0" y="1612788"/>
                  </a:lnTo>
                  <a:lnTo>
                    <a:pt x="0" y="95920"/>
                  </a:lnTo>
                  <a:lnTo>
                    <a:pt x="7573" y="58597"/>
                  </a:lnTo>
                  <a:lnTo>
                    <a:pt x="28229" y="28106"/>
                  </a:lnTo>
                  <a:lnTo>
                    <a:pt x="58868" y="7542"/>
                  </a:lnTo>
                  <a:lnTo>
                    <a:pt x="96392" y="0"/>
                  </a:lnTo>
                  <a:lnTo>
                    <a:pt x="8248265" y="0"/>
                  </a:lnTo>
                  <a:lnTo>
                    <a:pt x="8285793" y="7542"/>
                  </a:lnTo>
                  <a:lnTo>
                    <a:pt x="8316438" y="28106"/>
                  </a:lnTo>
                  <a:lnTo>
                    <a:pt x="8337098" y="58597"/>
                  </a:lnTo>
                  <a:lnTo>
                    <a:pt x="8344674" y="95920"/>
                  </a:lnTo>
                  <a:lnTo>
                    <a:pt x="8344674" y="1612788"/>
                  </a:lnTo>
                  <a:lnTo>
                    <a:pt x="8337098" y="1650111"/>
                  </a:lnTo>
                  <a:lnTo>
                    <a:pt x="8316438" y="1680602"/>
                  </a:lnTo>
                  <a:lnTo>
                    <a:pt x="8285793" y="1701166"/>
                  </a:lnTo>
                  <a:lnTo>
                    <a:pt x="8248265" y="1708708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94593" y="7947571"/>
              <a:ext cx="8354695" cy="1718310"/>
            </a:xfrm>
            <a:custGeom>
              <a:avLst/>
              <a:gdLst/>
              <a:ahLst/>
              <a:cxnLst/>
              <a:rect l="l" t="t" r="r" b="b"/>
              <a:pathLst>
                <a:path w="8354695" h="1718309">
                  <a:moveTo>
                    <a:pt x="101155" y="1718215"/>
                  </a:moveTo>
                  <a:lnTo>
                    <a:pt x="61801" y="1710307"/>
                  </a:lnTo>
                  <a:lnTo>
                    <a:pt x="29645" y="1688737"/>
                  </a:lnTo>
                  <a:lnTo>
                    <a:pt x="7954" y="1656737"/>
                  </a:lnTo>
                  <a:lnTo>
                    <a:pt x="0" y="1617540"/>
                  </a:lnTo>
                  <a:lnTo>
                    <a:pt x="0" y="100672"/>
                  </a:lnTo>
                  <a:lnTo>
                    <a:pt x="7954" y="61474"/>
                  </a:lnTo>
                  <a:lnTo>
                    <a:pt x="29645" y="29474"/>
                  </a:lnTo>
                  <a:lnTo>
                    <a:pt x="61801" y="7905"/>
                  </a:lnTo>
                  <a:lnTo>
                    <a:pt x="101155" y="0"/>
                  </a:lnTo>
                  <a:lnTo>
                    <a:pt x="8253028" y="0"/>
                  </a:lnTo>
                  <a:lnTo>
                    <a:pt x="8253028" y="4751"/>
                  </a:lnTo>
                  <a:lnTo>
                    <a:pt x="101155" y="4751"/>
                  </a:lnTo>
                  <a:lnTo>
                    <a:pt x="101155" y="9537"/>
                  </a:lnTo>
                  <a:lnTo>
                    <a:pt x="65460" y="16704"/>
                  </a:lnTo>
                  <a:lnTo>
                    <a:pt x="36337" y="36245"/>
                  </a:lnTo>
                  <a:lnTo>
                    <a:pt x="16715" y="65215"/>
                  </a:lnTo>
                  <a:lnTo>
                    <a:pt x="9523" y="100672"/>
                  </a:lnTo>
                  <a:lnTo>
                    <a:pt x="9523" y="1617540"/>
                  </a:lnTo>
                  <a:lnTo>
                    <a:pt x="16715" y="1652996"/>
                  </a:lnTo>
                  <a:lnTo>
                    <a:pt x="36337" y="1681967"/>
                  </a:lnTo>
                  <a:lnTo>
                    <a:pt x="65460" y="1701507"/>
                  </a:lnTo>
                  <a:lnTo>
                    <a:pt x="101155" y="1708675"/>
                  </a:lnTo>
                  <a:lnTo>
                    <a:pt x="8294813" y="1708675"/>
                  </a:lnTo>
                  <a:lnTo>
                    <a:pt x="8292379" y="1710307"/>
                  </a:lnTo>
                  <a:lnTo>
                    <a:pt x="8276689" y="1713460"/>
                  </a:lnTo>
                  <a:lnTo>
                    <a:pt x="101155" y="1713460"/>
                  </a:lnTo>
                  <a:lnTo>
                    <a:pt x="101155" y="1718215"/>
                  </a:lnTo>
                  <a:close/>
                </a:path>
                <a:path w="8354695" h="1718309">
                  <a:moveTo>
                    <a:pt x="8294813" y="1708675"/>
                  </a:moveTo>
                  <a:lnTo>
                    <a:pt x="8253028" y="1708675"/>
                  </a:lnTo>
                  <a:lnTo>
                    <a:pt x="8288677" y="1701507"/>
                  </a:lnTo>
                  <a:lnTo>
                    <a:pt x="8317802" y="1681967"/>
                  </a:lnTo>
                  <a:lnTo>
                    <a:pt x="8337446" y="1652996"/>
                  </a:lnTo>
                  <a:lnTo>
                    <a:pt x="8344651" y="1617540"/>
                  </a:lnTo>
                  <a:lnTo>
                    <a:pt x="8344651" y="100672"/>
                  </a:lnTo>
                  <a:lnTo>
                    <a:pt x="8337463" y="65215"/>
                  </a:lnTo>
                  <a:lnTo>
                    <a:pt x="8317848" y="36245"/>
                  </a:lnTo>
                  <a:lnTo>
                    <a:pt x="8288728" y="16704"/>
                  </a:lnTo>
                  <a:lnTo>
                    <a:pt x="8253028" y="9537"/>
                  </a:lnTo>
                  <a:lnTo>
                    <a:pt x="101155" y="9537"/>
                  </a:lnTo>
                  <a:lnTo>
                    <a:pt x="101155" y="4751"/>
                  </a:lnTo>
                  <a:lnTo>
                    <a:pt x="8253028" y="4751"/>
                  </a:lnTo>
                  <a:lnTo>
                    <a:pt x="8253028" y="0"/>
                  </a:lnTo>
                  <a:lnTo>
                    <a:pt x="8292379" y="7905"/>
                  </a:lnTo>
                  <a:lnTo>
                    <a:pt x="8324538" y="29474"/>
                  </a:lnTo>
                  <a:lnTo>
                    <a:pt x="8346233" y="61474"/>
                  </a:lnTo>
                  <a:lnTo>
                    <a:pt x="8354191" y="100672"/>
                  </a:lnTo>
                  <a:lnTo>
                    <a:pt x="8354191" y="1617540"/>
                  </a:lnTo>
                  <a:lnTo>
                    <a:pt x="8346233" y="1656737"/>
                  </a:lnTo>
                  <a:lnTo>
                    <a:pt x="8324538" y="1688737"/>
                  </a:lnTo>
                  <a:lnTo>
                    <a:pt x="8294813" y="1708675"/>
                  </a:lnTo>
                  <a:close/>
                </a:path>
                <a:path w="8354695" h="1718309">
                  <a:moveTo>
                    <a:pt x="8253028" y="1718215"/>
                  </a:moveTo>
                  <a:lnTo>
                    <a:pt x="101155" y="1718215"/>
                  </a:lnTo>
                  <a:lnTo>
                    <a:pt x="101155" y="1713460"/>
                  </a:lnTo>
                  <a:lnTo>
                    <a:pt x="8253028" y="1713460"/>
                  </a:lnTo>
                  <a:lnTo>
                    <a:pt x="8253028" y="1718215"/>
                  </a:lnTo>
                  <a:close/>
                </a:path>
                <a:path w="8354695" h="1718309">
                  <a:moveTo>
                    <a:pt x="8253028" y="1718215"/>
                  </a:moveTo>
                  <a:lnTo>
                    <a:pt x="8253028" y="1713460"/>
                  </a:lnTo>
                  <a:lnTo>
                    <a:pt x="8276689" y="1713460"/>
                  </a:lnTo>
                  <a:lnTo>
                    <a:pt x="8253028" y="1718215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1024" y="8605997"/>
              <a:ext cx="321182" cy="40138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230183" y="2681168"/>
            <a:ext cx="10836910" cy="66287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-70">
                <a:solidFill>
                  <a:srgbClr val="262525"/>
                </a:solidFill>
                <a:latin typeface="Garamond"/>
                <a:cs typeface="Garamond"/>
              </a:rPr>
              <a:t>AFTER</a:t>
            </a:r>
            <a:r>
              <a:rPr dirty="0" sz="230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-10">
                <a:solidFill>
                  <a:srgbClr val="262525"/>
                </a:solidFill>
                <a:latin typeface="Garamond"/>
                <a:cs typeface="Garamond"/>
              </a:rPr>
              <a:t>INSERT</a:t>
            </a:r>
            <a:endParaRPr sz="2300">
              <a:latin typeface="Garamond"/>
              <a:cs typeface="Garamond"/>
            </a:endParaRPr>
          </a:p>
          <a:p>
            <a:pPr marL="12700" marR="168910">
              <a:lnSpc>
                <a:spcPct val="135700"/>
              </a:lnSpc>
              <a:spcBef>
                <a:spcPts val="690"/>
              </a:spcBef>
            </a:pP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Updates</a:t>
            </a:r>
            <a:r>
              <a:rPr dirty="0" sz="1750" spc="-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seat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availability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5">
                <a:solidFill>
                  <a:srgbClr val="262525"/>
                </a:solidFill>
                <a:latin typeface="Century Gothic"/>
                <a:cs typeface="Century Gothic"/>
              </a:rPr>
              <a:t>automatically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after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2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new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booking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4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confirmed,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ensuring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real-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time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inventory accuracy.</a:t>
            </a: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750">
              <a:latin typeface="Century Gothic"/>
              <a:cs typeface="Century Gothic"/>
            </a:endParaRPr>
          </a:p>
          <a:p>
            <a:pPr marL="1055370">
              <a:lnSpc>
                <a:spcPct val="100000"/>
              </a:lnSpc>
              <a:spcBef>
                <a:spcPts val="5"/>
              </a:spcBef>
            </a:pPr>
            <a:r>
              <a:rPr dirty="0" sz="2300" spc="-110">
                <a:solidFill>
                  <a:srgbClr val="262525"/>
                </a:solidFill>
                <a:latin typeface="Garamond"/>
                <a:cs typeface="Garamond"/>
              </a:rPr>
              <a:t>BEFORE</a:t>
            </a:r>
            <a:r>
              <a:rPr dirty="0" sz="2300" spc="-10">
                <a:solidFill>
                  <a:srgbClr val="262525"/>
                </a:solidFill>
                <a:latin typeface="Garamond"/>
                <a:cs typeface="Garamond"/>
              </a:rPr>
              <a:t> UPDATE</a:t>
            </a:r>
            <a:endParaRPr sz="2300">
              <a:latin typeface="Garamond"/>
              <a:cs typeface="Garamond"/>
            </a:endParaRPr>
          </a:p>
          <a:p>
            <a:pPr marL="1055370" marR="281940">
              <a:lnSpc>
                <a:spcPct val="135700"/>
              </a:lnSpc>
              <a:spcBef>
                <a:spcPts val="685"/>
              </a:spcBef>
            </a:pP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Validates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passenger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60">
                <a:solidFill>
                  <a:srgbClr val="262525"/>
                </a:solidFill>
                <a:latin typeface="Century Gothic"/>
                <a:cs typeface="Century Gothic"/>
              </a:rPr>
              <a:t>age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prior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75">
                <a:solidFill>
                  <a:srgbClr val="262525"/>
                </a:solidFill>
                <a:latin typeface="Century Gothic"/>
                <a:cs typeface="Century Gothic"/>
              </a:rPr>
              <a:t>updating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records,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5">
                <a:solidFill>
                  <a:srgbClr val="262525"/>
                </a:solidFill>
                <a:latin typeface="Century Gothic"/>
                <a:cs typeface="Century Gothic"/>
              </a:rPr>
              <a:t>enforcing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50">
                <a:solidFill>
                  <a:srgbClr val="262525"/>
                </a:solidFill>
                <a:latin typeface="Century Gothic"/>
                <a:cs typeface="Century Gothic"/>
              </a:rPr>
              <a:t>business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rules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directly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50">
                <a:solidFill>
                  <a:srgbClr val="262525"/>
                </a:solidFill>
                <a:latin typeface="Century Gothic"/>
                <a:cs typeface="Century Gothic"/>
              </a:rPr>
              <a:t>at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the </a:t>
            </a:r>
            <a:r>
              <a:rPr dirty="0" sz="1750" spc="-95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level.</a:t>
            </a: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750">
              <a:latin typeface="Century Gothic"/>
              <a:cs typeface="Century Gothic"/>
            </a:endParaRPr>
          </a:p>
          <a:p>
            <a:pPr marL="2098675">
              <a:lnSpc>
                <a:spcPct val="100000"/>
              </a:lnSpc>
            </a:pPr>
            <a:r>
              <a:rPr dirty="0" sz="2300" spc="-70">
                <a:solidFill>
                  <a:srgbClr val="262525"/>
                </a:solidFill>
                <a:latin typeface="Garamond"/>
                <a:cs typeface="Garamond"/>
              </a:rPr>
              <a:t>AFTER</a:t>
            </a:r>
            <a:r>
              <a:rPr dirty="0" sz="2300" spc="-4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300" spc="-10">
                <a:solidFill>
                  <a:srgbClr val="262525"/>
                </a:solidFill>
                <a:latin typeface="Garamond"/>
                <a:cs typeface="Garamond"/>
              </a:rPr>
              <a:t>DELETE</a:t>
            </a:r>
            <a:endParaRPr sz="2300">
              <a:latin typeface="Garamond"/>
              <a:cs typeface="Garamond"/>
            </a:endParaRPr>
          </a:p>
          <a:p>
            <a:pPr marL="2098675" marR="5080">
              <a:lnSpc>
                <a:spcPct val="135700"/>
              </a:lnSpc>
              <a:spcBef>
                <a:spcPts val="685"/>
              </a:spcBef>
            </a:pP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Marks</a:t>
            </a:r>
            <a:r>
              <a:rPr dirty="0" sz="17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2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booking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as </a:t>
            </a:r>
            <a:r>
              <a:rPr dirty="0" sz="1750" spc="-100">
                <a:solidFill>
                  <a:srgbClr val="262525"/>
                </a:solidFill>
                <a:latin typeface="Century Gothic"/>
                <a:cs typeface="Century Gothic"/>
              </a:rPr>
              <a:t>cancelled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5">
                <a:solidFill>
                  <a:srgbClr val="262525"/>
                </a:solidFill>
                <a:latin typeface="Century Gothic"/>
                <a:cs typeface="Century Gothic"/>
              </a:rPr>
              <a:t>when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10">
                <a:solidFill>
                  <a:srgbClr val="262525"/>
                </a:solidFill>
                <a:latin typeface="Century Gothic"/>
                <a:cs typeface="Century Gothic"/>
              </a:rPr>
              <a:t>its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30">
                <a:solidFill>
                  <a:srgbClr val="262525"/>
                </a:solidFill>
                <a:latin typeface="Century Gothic"/>
                <a:cs typeface="Century Gothic"/>
              </a:rPr>
              <a:t>corresponding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ticket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4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60">
                <a:solidFill>
                  <a:srgbClr val="262525"/>
                </a:solidFill>
                <a:latin typeface="Century Gothic"/>
                <a:cs typeface="Century Gothic"/>
              </a:rPr>
              <a:t>deleted,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maintaining </a:t>
            </a:r>
            <a:r>
              <a:rPr dirty="0" sz="1750" spc="-130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synchronization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40">
                <a:solidFill>
                  <a:srgbClr val="262525"/>
                </a:solidFill>
                <a:latin typeface="Century Gothic"/>
                <a:cs typeface="Century Gothic"/>
              </a:rPr>
              <a:t>related</a:t>
            </a:r>
            <a:r>
              <a:rPr dirty="0" sz="17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entities.</a:t>
            </a: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7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750">
              <a:latin typeface="Century Gothic"/>
              <a:cs typeface="Century Gothic"/>
            </a:endParaRPr>
          </a:p>
          <a:p>
            <a:pPr marL="3141980">
              <a:lnSpc>
                <a:spcPct val="100000"/>
              </a:lnSpc>
            </a:pPr>
            <a:r>
              <a:rPr dirty="0" sz="2300" spc="-110">
                <a:solidFill>
                  <a:srgbClr val="262525"/>
                </a:solidFill>
                <a:latin typeface="Garamond"/>
                <a:cs typeface="Garamond"/>
              </a:rPr>
              <a:t>BEFORE</a:t>
            </a:r>
            <a:r>
              <a:rPr dirty="0" sz="2300" spc="-10">
                <a:solidFill>
                  <a:srgbClr val="262525"/>
                </a:solidFill>
                <a:latin typeface="Garamond"/>
                <a:cs typeface="Garamond"/>
              </a:rPr>
              <a:t> INSERT</a:t>
            </a:r>
            <a:endParaRPr sz="2300">
              <a:latin typeface="Garamond"/>
              <a:cs typeface="Garamond"/>
            </a:endParaRPr>
          </a:p>
          <a:p>
            <a:pPr marL="3141980" marR="316865">
              <a:lnSpc>
                <a:spcPct val="135700"/>
              </a:lnSpc>
              <a:spcBef>
                <a:spcPts val="690"/>
              </a:spcBef>
            </a:pPr>
            <a:r>
              <a:rPr dirty="0" sz="1750" spc="65">
                <a:solidFill>
                  <a:srgbClr val="262525"/>
                </a:solidFill>
                <a:latin typeface="Century Gothic"/>
                <a:cs typeface="Century Gothic"/>
              </a:rPr>
              <a:t>Ensures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that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TrainNumber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145">
                <a:solidFill>
                  <a:srgbClr val="262525"/>
                </a:solidFill>
                <a:latin typeface="Century Gothic"/>
                <a:cs typeface="Century Gothic"/>
              </a:rPr>
              <a:t>is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never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null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during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insertion</a:t>
            </a:r>
            <a:r>
              <a:rPr dirty="0" sz="17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1750" spc="-25">
                <a:solidFill>
                  <a:srgbClr val="262525"/>
                </a:solidFill>
                <a:latin typeface="Century Gothic"/>
                <a:cs typeface="Century Gothic"/>
              </a:rPr>
              <a:t> new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train</a:t>
            </a:r>
            <a:r>
              <a:rPr dirty="0" sz="17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records,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70">
                <a:solidFill>
                  <a:srgbClr val="262525"/>
                </a:solidFill>
                <a:latin typeface="Century Gothic"/>
                <a:cs typeface="Century Gothic"/>
              </a:rPr>
              <a:t>guaranteeing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>
                <a:solidFill>
                  <a:srgbClr val="262525"/>
                </a:solidFill>
                <a:latin typeface="Century Gothic"/>
                <a:cs typeface="Century Gothic"/>
              </a:rPr>
              <a:t>essential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30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17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1750" spc="-10">
                <a:solidFill>
                  <a:srgbClr val="262525"/>
                </a:solidFill>
                <a:latin typeface="Century Gothic"/>
                <a:cs typeface="Century Gothic"/>
              </a:rPr>
              <a:t>presence.</a:t>
            </a:r>
            <a:endParaRPr sz="17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785" y="383870"/>
            <a:ext cx="563943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5" b="1">
                <a:latin typeface="Arial"/>
                <a:cs typeface="Arial"/>
              </a:rPr>
              <a:t>High-</a:t>
            </a:r>
            <a:r>
              <a:rPr dirty="0" sz="2500" b="1">
                <a:latin typeface="Arial"/>
                <a:cs typeface="Arial"/>
              </a:rPr>
              <a:t>Level</a:t>
            </a:r>
            <a:r>
              <a:rPr dirty="0" sz="2500" spc="105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Entity-</a:t>
            </a:r>
            <a:r>
              <a:rPr dirty="0" sz="2500" spc="-10" b="1">
                <a:latin typeface="Arial"/>
                <a:cs typeface="Arial"/>
              </a:rPr>
              <a:t>Relationship</a:t>
            </a:r>
            <a:r>
              <a:rPr dirty="0" sz="2500" spc="-40" b="1">
                <a:latin typeface="Arial"/>
                <a:cs typeface="Arial"/>
              </a:rPr>
              <a:t> </a:t>
            </a:r>
            <a:r>
              <a:rPr dirty="0" sz="2500" spc="-10" b="1">
                <a:latin typeface="Arial"/>
                <a:cs typeface="Arial"/>
              </a:rPr>
              <a:t>Model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9785" y="1144015"/>
            <a:ext cx="1030732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50">
                <a:solidFill>
                  <a:srgbClr val="272424"/>
                </a:solidFill>
                <a:latin typeface="Tahoma"/>
                <a:cs typeface="Tahoma"/>
              </a:rPr>
              <a:t>This</a:t>
            </a:r>
            <a:r>
              <a:rPr dirty="0" sz="11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diagram</a:t>
            </a:r>
            <a:r>
              <a:rPr dirty="0" sz="11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illustrates</a:t>
            </a:r>
            <a:r>
              <a:rPr dirty="0" sz="11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1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critical</a:t>
            </a:r>
            <a:r>
              <a:rPr dirty="0" sz="11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relationships</a:t>
            </a:r>
            <a:r>
              <a:rPr dirty="0" sz="11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that</a:t>
            </a:r>
            <a:r>
              <a:rPr dirty="0" sz="11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form</a:t>
            </a:r>
            <a:r>
              <a:rPr dirty="0" sz="11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1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foundation</a:t>
            </a:r>
            <a:r>
              <a:rPr dirty="0" sz="11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6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1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our</a:t>
            </a:r>
            <a:r>
              <a:rPr dirty="0" sz="11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1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model,</a:t>
            </a:r>
            <a:r>
              <a:rPr dirty="0" sz="11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55">
                <a:solidFill>
                  <a:srgbClr val="272424"/>
                </a:solidFill>
                <a:latin typeface="Tahoma"/>
                <a:cs typeface="Tahoma"/>
              </a:rPr>
              <a:t>connecting</a:t>
            </a:r>
            <a:r>
              <a:rPr dirty="0" sz="11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70">
                <a:solidFill>
                  <a:srgbClr val="272424"/>
                </a:solidFill>
                <a:latin typeface="Tahoma"/>
                <a:cs typeface="Tahoma"/>
              </a:rPr>
              <a:t>core</a:t>
            </a:r>
            <a:r>
              <a:rPr dirty="0" sz="11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entities</a:t>
            </a:r>
            <a:r>
              <a:rPr dirty="0" sz="11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150" spc="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150" spc="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60">
                <a:solidFill>
                  <a:srgbClr val="272424"/>
                </a:solidFill>
                <a:latin typeface="Tahoma"/>
                <a:cs typeface="Tahoma"/>
              </a:rPr>
              <a:t>seamless </a:t>
            </a:r>
            <a:r>
              <a:rPr dirty="0" sz="1150" spc="20">
                <a:solidFill>
                  <a:srgbClr val="272424"/>
                </a:solidFill>
                <a:latin typeface="Tahoma"/>
                <a:cs typeface="Tahoma"/>
              </a:rPr>
              <a:t>operational</a:t>
            </a:r>
            <a:r>
              <a:rPr dirty="0" sz="11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150" spc="-10">
                <a:solidFill>
                  <a:srgbClr val="272424"/>
                </a:solidFill>
                <a:latin typeface="Tahoma"/>
                <a:cs typeface="Tahoma"/>
              </a:rPr>
              <a:t>view.</a:t>
            </a:r>
            <a:endParaRPr sz="11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778" y="1717351"/>
            <a:ext cx="9796843" cy="651224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942079" y="5956808"/>
            <a:ext cx="1016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Passengers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440930" y="3989323"/>
            <a:ext cx="8274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Bookings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84917" y="5929629"/>
            <a:ext cx="6121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Tickets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18221" y="7245807"/>
            <a:ext cx="528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Trains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44288" y="2707386"/>
            <a:ext cx="6197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Routes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8853" y="3233897"/>
            <a:ext cx="7884967" cy="64597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5035" rIns="0" bIns="0" rtlCol="0" vert="horz">
            <a:spAutoFit/>
          </a:bodyPr>
          <a:lstStyle/>
          <a:p>
            <a:pPr marL="255904">
              <a:lnSpc>
                <a:spcPct val="100000"/>
              </a:lnSpc>
              <a:spcBef>
                <a:spcPts val="100"/>
              </a:spcBef>
            </a:pPr>
            <a:r>
              <a:rPr dirty="0" sz="5500" spc="130"/>
              <a:t>Data</a:t>
            </a:r>
            <a:r>
              <a:rPr dirty="0" sz="5500" spc="-204"/>
              <a:t> </a:t>
            </a:r>
            <a:r>
              <a:rPr dirty="0" sz="5500" spc="270"/>
              <a:t>Manipulation</a:t>
            </a:r>
            <a:r>
              <a:rPr dirty="0" sz="5500" spc="-204"/>
              <a:t> </a:t>
            </a:r>
            <a:r>
              <a:rPr dirty="0" sz="5500"/>
              <a:t>&amp;</a:t>
            </a:r>
            <a:r>
              <a:rPr dirty="0" sz="5500" spc="-200"/>
              <a:t> </a:t>
            </a:r>
            <a:r>
              <a:rPr dirty="0" sz="5500" spc="280"/>
              <a:t>Maintenance</a:t>
            </a:r>
            <a:endParaRPr sz="5500"/>
          </a:p>
        </p:txBody>
      </p:sp>
      <p:sp>
        <p:nvSpPr>
          <p:cNvPr id="4" name="object 4" descr=""/>
          <p:cNvSpPr txBox="1"/>
          <p:nvPr/>
        </p:nvSpPr>
        <p:spPr>
          <a:xfrm>
            <a:off x="920750" y="1950028"/>
            <a:ext cx="603313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spc="70">
                <a:latin typeface="Garamond"/>
                <a:cs typeface="Garamond"/>
              </a:rPr>
              <a:t>Live</a:t>
            </a:r>
            <a:r>
              <a:rPr dirty="0" sz="3250" spc="-80">
                <a:latin typeface="Garamond"/>
                <a:cs typeface="Garamond"/>
              </a:rPr>
              <a:t> </a:t>
            </a:r>
            <a:r>
              <a:rPr dirty="0" sz="3250" spc="75">
                <a:latin typeface="Garamond"/>
                <a:cs typeface="Garamond"/>
              </a:rPr>
              <a:t>Data</a:t>
            </a:r>
            <a:r>
              <a:rPr dirty="0" sz="3250" spc="-80">
                <a:latin typeface="Garamond"/>
                <a:cs typeface="Garamond"/>
              </a:rPr>
              <a:t> </a:t>
            </a:r>
            <a:r>
              <a:rPr dirty="0" sz="3250" spc="120">
                <a:latin typeface="Garamond"/>
                <a:cs typeface="Garamond"/>
              </a:rPr>
              <a:t>Operations</a:t>
            </a:r>
            <a:r>
              <a:rPr dirty="0" sz="3250" spc="-75">
                <a:latin typeface="Garamond"/>
                <a:cs typeface="Garamond"/>
              </a:rPr>
              <a:t> </a:t>
            </a:r>
            <a:r>
              <a:rPr dirty="0" sz="3250" spc="175">
                <a:latin typeface="Garamond"/>
                <a:cs typeface="Garamond"/>
              </a:rPr>
              <a:t>and</a:t>
            </a:r>
            <a:r>
              <a:rPr dirty="0" sz="3250" spc="-80">
                <a:latin typeface="Garamond"/>
                <a:cs typeface="Garamond"/>
              </a:rPr>
              <a:t> </a:t>
            </a:r>
            <a:r>
              <a:rPr dirty="0" sz="3250" spc="135">
                <a:latin typeface="Garamond"/>
                <a:cs typeface="Garamond"/>
              </a:rPr>
              <a:t>Cleanup</a:t>
            </a:r>
            <a:endParaRPr sz="3250">
              <a:latin typeface="Garamond"/>
              <a:cs typeface="Garamond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301700"/>
            <a:ext cx="76200" cy="762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31800" y="3036587"/>
            <a:ext cx="7469505" cy="5422265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2050" spc="-155" b="1">
                <a:solidFill>
                  <a:srgbClr val="262525"/>
                </a:solidFill>
                <a:latin typeface="Verdana"/>
                <a:cs typeface="Verdana"/>
              </a:rPr>
              <a:t>CRUD</a:t>
            </a:r>
            <a:r>
              <a:rPr dirty="0" sz="2050" spc="-2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50" b="1">
                <a:solidFill>
                  <a:srgbClr val="262525"/>
                </a:solidFill>
                <a:latin typeface="Verdana"/>
                <a:cs typeface="Verdana"/>
              </a:rPr>
              <a:t>Operations:</a:t>
            </a:r>
            <a:r>
              <a:rPr dirty="0" sz="2050" spc="-1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Performed</a:t>
            </a:r>
            <a:r>
              <a:rPr dirty="0" sz="2050" spc="-7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standard </a:t>
            </a:r>
            <a:r>
              <a:rPr dirty="0" sz="2050" spc="145">
                <a:solidFill>
                  <a:srgbClr val="262525"/>
                </a:solidFill>
                <a:latin typeface="Century Gothic"/>
                <a:cs typeface="Century Gothic"/>
              </a:rPr>
              <a:t>INSERT,</a:t>
            </a:r>
            <a:r>
              <a:rPr dirty="0" sz="20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80">
                <a:solidFill>
                  <a:srgbClr val="262525"/>
                </a:solidFill>
                <a:latin typeface="Century Gothic"/>
                <a:cs typeface="Century Gothic"/>
              </a:rPr>
              <a:t>UPDATE,</a:t>
            </a:r>
            <a:endParaRPr sz="2050">
              <a:latin typeface="Century Gothic"/>
              <a:cs typeface="Century Gothic"/>
            </a:endParaRPr>
          </a:p>
          <a:p>
            <a:pPr marL="12700" marR="5080">
              <a:lnSpc>
                <a:spcPct val="134100"/>
              </a:lnSpc>
            </a:pP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165">
                <a:solidFill>
                  <a:srgbClr val="262525"/>
                </a:solidFill>
                <a:latin typeface="Century Gothic"/>
                <a:cs typeface="Century Gothic"/>
              </a:rPr>
              <a:t>DELETE</a:t>
            </a:r>
            <a:r>
              <a:rPr dirty="0" sz="20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operations</a:t>
            </a:r>
            <a:r>
              <a:rPr dirty="0" sz="20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across</a:t>
            </a:r>
            <a:r>
              <a:rPr dirty="0" sz="20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various</a:t>
            </a:r>
            <a:r>
              <a:rPr dirty="0" sz="20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tables,</a:t>
            </a:r>
            <a:r>
              <a:rPr dirty="0" sz="20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14">
                <a:solidFill>
                  <a:srgbClr val="262525"/>
                </a:solidFill>
                <a:latin typeface="Century Gothic"/>
                <a:cs typeface="Century Gothic"/>
              </a:rPr>
              <a:t>managing</a:t>
            </a:r>
            <a:r>
              <a:rPr dirty="0" sz="20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the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lifecycle</a:t>
            </a:r>
            <a:r>
              <a:rPr dirty="0" sz="20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0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railway</a:t>
            </a:r>
            <a:r>
              <a:rPr dirty="0" sz="20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data.</a:t>
            </a:r>
            <a:endParaRPr sz="2050">
              <a:latin typeface="Century Gothic"/>
              <a:cs typeface="Century Gothic"/>
            </a:endParaRPr>
          </a:p>
          <a:p>
            <a:pPr marL="12700" marR="210820">
              <a:lnSpc>
                <a:spcPct val="134100"/>
              </a:lnSpc>
              <a:spcBef>
                <a:spcPts val="1065"/>
              </a:spcBef>
            </a:pPr>
            <a:r>
              <a:rPr dirty="0" sz="2050" spc="-150" b="1">
                <a:solidFill>
                  <a:srgbClr val="262525"/>
                </a:solidFill>
                <a:latin typeface="Verdana"/>
                <a:cs typeface="Verdana"/>
              </a:rPr>
              <a:t>Batch</a:t>
            </a:r>
            <a:r>
              <a:rPr dirty="0" sz="2050" spc="-2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55" b="1">
                <a:solidFill>
                  <a:srgbClr val="262525"/>
                </a:solidFill>
                <a:latin typeface="Verdana"/>
                <a:cs typeface="Verdana"/>
              </a:rPr>
              <a:t>Updates:</a:t>
            </a:r>
            <a:r>
              <a:rPr dirty="0" sz="205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75">
                <a:solidFill>
                  <a:srgbClr val="262525"/>
                </a:solidFill>
                <a:latin typeface="Century Gothic"/>
                <a:cs typeface="Century Gothic"/>
              </a:rPr>
              <a:t>Applied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efficient</a:t>
            </a:r>
            <a:r>
              <a:rPr dirty="0" sz="20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0">
                <a:solidFill>
                  <a:srgbClr val="262525"/>
                </a:solidFill>
                <a:latin typeface="Century Gothic"/>
                <a:cs typeface="Century Gothic"/>
              </a:rPr>
              <a:t>batch</a:t>
            </a:r>
            <a:r>
              <a:rPr dirty="0" sz="20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updates,</a:t>
            </a:r>
            <a:r>
              <a:rPr dirty="0" sz="20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such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as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a 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targeted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fare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increase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credit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80">
                <a:solidFill>
                  <a:srgbClr val="262525"/>
                </a:solidFill>
                <a:latin typeface="Century Gothic"/>
                <a:cs typeface="Century Gothic"/>
              </a:rPr>
              <a:t>card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85">
                <a:solidFill>
                  <a:srgbClr val="262525"/>
                </a:solidFill>
                <a:latin typeface="Century Gothic"/>
                <a:cs typeface="Century Gothic"/>
              </a:rPr>
              <a:t>users,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minimizing</a:t>
            </a:r>
            <a:endParaRPr sz="20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operational</a:t>
            </a:r>
            <a:r>
              <a:rPr dirty="0" sz="2050" spc="-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downtime.</a:t>
            </a:r>
            <a:endParaRPr sz="2050">
              <a:latin typeface="Century Gothic"/>
              <a:cs typeface="Century Gothic"/>
            </a:endParaRPr>
          </a:p>
          <a:p>
            <a:pPr marL="12700" marR="471805">
              <a:lnSpc>
                <a:spcPct val="134100"/>
              </a:lnSpc>
              <a:spcBef>
                <a:spcPts val="915"/>
              </a:spcBef>
            </a:pPr>
            <a:r>
              <a:rPr dirty="0" sz="2050" spc="-185" b="1">
                <a:solidFill>
                  <a:srgbClr val="262525"/>
                </a:solidFill>
                <a:latin typeface="Verdana"/>
                <a:cs typeface="Verdana"/>
              </a:rPr>
              <a:t>Data</a:t>
            </a:r>
            <a:r>
              <a:rPr dirty="0" sz="2050" spc="-2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40" b="1">
                <a:solidFill>
                  <a:srgbClr val="262525"/>
                </a:solidFill>
                <a:latin typeface="Verdana"/>
                <a:cs typeface="Verdana"/>
              </a:rPr>
              <a:t>Cleanup:</a:t>
            </a:r>
            <a:r>
              <a:rPr dirty="0" sz="2050" spc="-1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Conducted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regular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cleanup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operations, 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including</a:t>
            </a:r>
            <a:r>
              <a:rPr dirty="0" sz="2050" spc="-8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deletion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050" spc="-6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cancelled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bookings,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optimize </a:t>
            </a:r>
            <a:r>
              <a:rPr dirty="0" sz="2050" spc="-95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performance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storage.</a:t>
            </a:r>
            <a:endParaRPr sz="2050">
              <a:latin typeface="Century Gothic"/>
              <a:cs typeface="Century Gothic"/>
            </a:endParaRPr>
          </a:p>
          <a:p>
            <a:pPr marL="12700" marR="188595">
              <a:lnSpc>
                <a:spcPct val="134100"/>
              </a:lnSpc>
              <a:spcBef>
                <a:spcPts val="920"/>
              </a:spcBef>
            </a:pPr>
            <a:r>
              <a:rPr dirty="0" sz="2050" spc="-160" b="1">
                <a:solidFill>
                  <a:srgbClr val="262525"/>
                </a:solidFill>
                <a:latin typeface="Verdana"/>
                <a:cs typeface="Verdana"/>
              </a:rPr>
              <a:t>Referential</a:t>
            </a:r>
            <a:r>
              <a:rPr dirty="0" sz="2050" spc="-2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190" b="1">
                <a:solidFill>
                  <a:srgbClr val="262525"/>
                </a:solidFill>
                <a:latin typeface="Verdana"/>
                <a:cs typeface="Verdana"/>
              </a:rPr>
              <a:t>Integrity:</a:t>
            </a:r>
            <a:r>
              <a:rPr dirty="0" sz="205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050" spc="-60">
                <a:solidFill>
                  <a:srgbClr val="262525"/>
                </a:solidFill>
                <a:latin typeface="Century Gothic"/>
                <a:cs typeface="Century Gothic"/>
              </a:rPr>
              <a:t>Maintained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75">
                <a:solidFill>
                  <a:srgbClr val="262525"/>
                </a:solidFill>
                <a:latin typeface="Century Gothic"/>
                <a:cs typeface="Century Gothic"/>
              </a:rPr>
              <a:t>strict</a:t>
            </a:r>
            <a:r>
              <a:rPr dirty="0" sz="20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referential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integrity </a:t>
            </a:r>
            <a:r>
              <a:rPr dirty="0" sz="2050" spc="60">
                <a:solidFill>
                  <a:srgbClr val="262525"/>
                </a:solidFill>
                <a:latin typeface="Century Gothic"/>
                <a:cs typeface="Century Gothic"/>
              </a:rPr>
              <a:t>rules</a:t>
            </a:r>
            <a:r>
              <a:rPr dirty="0" sz="20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throughout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all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5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0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60">
                <a:solidFill>
                  <a:srgbClr val="262525"/>
                </a:solidFill>
                <a:latin typeface="Century Gothic"/>
                <a:cs typeface="Century Gothic"/>
              </a:rPr>
              <a:t>manipulation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75">
                <a:solidFill>
                  <a:srgbClr val="262525"/>
                </a:solidFill>
                <a:latin typeface="Century Gothic"/>
                <a:cs typeface="Century Gothic"/>
              </a:rPr>
              <a:t>tasks,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especially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during</a:t>
            </a:r>
            <a:r>
              <a:rPr dirty="0" sz="2050" spc="-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deletions,</a:t>
            </a:r>
            <a:r>
              <a:rPr dirty="0" sz="20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0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prevent</a:t>
            </a:r>
            <a:r>
              <a:rPr dirty="0" sz="20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85">
                <a:solidFill>
                  <a:srgbClr val="262525"/>
                </a:solidFill>
                <a:latin typeface="Century Gothic"/>
                <a:cs typeface="Century Gothic"/>
              </a:rPr>
              <a:t>orphaned</a:t>
            </a:r>
            <a:r>
              <a:rPr dirty="0" sz="205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records.</a:t>
            </a:r>
            <a:endParaRPr sz="2050">
              <a:latin typeface="Century Gothic"/>
              <a:cs typeface="Century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4694148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067516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7440914"/>
            <a:ext cx="762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280"/>
              </a:lnSpc>
            </a:pPr>
            <a:r>
              <a:rPr dirty="0" spc="250"/>
              <a:t>Building</a:t>
            </a:r>
            <a:r>
              <a:rPr dirty="0" spc="-150"/>
              <a:t> </a:t>
            </a:r>
            <a:r>
              <a:rPr dirty="0" spc="315"/>
              <a:t>the</a:t>
            </a:r>
            <a:r>
              <a:rPr dirty="0" spc="-150"/>
              <a:t> </a:t>
            </a:r>
            <a:r>
              <a:rPr dirty="0" spc="254"/>
              <a:t>Indian</a:t>
            </a:r>
            <a:r>
              <a:rPr dirty="0" spc="-150"/>
              <a:t> </a:t>
            </a:r>
            <a:r>
              <a:rPr dirty="0" spc="250"/>
              <a:t>Railway </a:t>
            </a:r>
            <a:r>
              <a:rPr dirty="0" spc="185"/>
              <a:t>Database:</a:t>
            </a:r>
            <a:r>
              <a:rPr dirty="0" spc="-204"/>
              <a:t> </a:t>
            </a:r>
            <a:r>
              <a:rPr dirty="0"/>
              <a:t>A</a:t>
            </a:r>
            <a:r>
              <a:rPr dirty="0" spc="-200"/>
              <a:t> </a:t>
            </a:r>
            <a:r>
              <a:rPr dirty="0" spc="250"/>
              <a:t>Phased</a:t>
            </a:r>
            <a:r>
              <a:rPr dirty="0" spc="-200"/>
              <a:t> </a:t>
            </a:r>
            <a:r>
              <a:rPr dirty="0" spc="200"/>
              <a:t>Approach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37545" y="5703823"/>
            <a:ext cx="9090025" cy="181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90"/>
              </a:spcBef>
            </a:pP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Our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journey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into </a:t>
            </a:r>
            <a:r>
              <a:rPr dirty="0" sz="2150" spc="-90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design </a:t>
            </a:r>
            <a:r>
              <a:rPr dirty="0" sz="2150" spc="-130">
                <a:solidFill>
                  <a:srgbClr val="262525"/>
                </a:solidFill>
                <a:latin typeface="Century Gothic"/>
                <a:cs typeface="Century Gothic"/>
              </a:rPr>
              <a:t>began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with </a:t>
            </a:r>
            <a:r>
              <a:rPr dirty="0" sz="2150" spc="-24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meticulously</a:t>
            </a:r>
            <a:r>
              <a:rPr dirty="0" sz="215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planned, </a:t>
            </a:r>
            <a:r>
              <a:rPr dirty="0" sz="2150" spc="-50">
                <a:solidFill>
                  <a:srgbClr val="262525"/>
                </a:solidFill>
                <a:latin typeface="Century Gothic"/>
                <a:cs typeface="Century Gothic"/>
              </a:rPr>
              <a:t>phased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10">
                <a:solidFill>
                  <a:srgbClr val="262525"/>
                </a:solidFill>
                <a:latin typeface="Century Gothic"/>
                <a:cs typeface="Century Gothic"/>
              </a:rPr>
              <a:t>approach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construct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4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robust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efficient</a:t>
            </a:r>
            <a:r>
              <a:rPr dirty="0" sz="21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70">
                <a:solidFill>
                  <a:srgbClr val="262525"/>
                </a:solidFill>
                <a:latin typeface="Century Gothic"/>
                <a:cs typeface="Century Gothic"/>
              </a:rPr>
              <a:t>system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55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5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the Indian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Railway.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5">
                <a:solidFill>
                  <a:srgbClr val="262525"/>
                </a:solidFill>
                <a:latin typeface="Century Gothic"/>
                <a:cs typeface="Century Gothic"/>
              </a:rPr>
              <a:t>Each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5">
                <a:solidFill>
                  <a:srgbClr val="262525"/>
                </a:solidFill>
                <a:latin typeface="Century Gothic"/>
                <a:cs typeface="Century Gothic"/>
              </a:rPr>
              <a:t>phase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built</a:t>
            </a:r>
            <a:r>
              <a:rPr dirty="0" sz="2150" spc="-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65">
                <a:solidFill>
                  <a:srgbClr val="262525"/>
                </a:solidFill>
                <a:latin typeface="Century Gothic"/>
                <a:cs typeface="Century Gothic"/>
              </a:rPr>
              <a:t>upon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>
                <a:solidFill>
                  <a:srgbClr val="262525"/>
                </a:solidFill>
                <a:latin typeface="Century Gothic"/>
                <a:cs typeface="Century Gothic"/>
              </a:rPr>
              <a:t>last,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progressively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introducing</a:t>
            </a:r>
            <a:r>
              <a:rPr dirty="0" sz="2150" spc="-1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20">
                <a:solidFill>
                  <a:srgbClr val="262525"/>
                </a:solidFill>
                <a:latin typeface="Century Gothic"/>
                <a:cs typeface="Century Gothic"/>
              </a:rPr>
              <a:t>more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55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21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45">
                <a:solidFill>
                  <a:srgbClr val="262525"/>
                </a:solidFill>
                <a:latin typeface="Century Gothic"/>
                <a:cs typeface="Century Gothic"/>
              </a:rPr>
              <a:t>concepts</a:t>
            </a:r>
            <a:r>
              <a:rPr dirty="0" sz="2150" spc="-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2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50" spc="-10">
                <a:solidFill>
                  <a:srgbClr val="262525"/>
                </a:solidFill>
                <a:latin typeface="Century Gothic"/>
                <a:cs typeface="Century Gothic"/>
              </a:rPr>
              <a:t>functionalities.</a:t>
            </a:r>
            <a:endParaRPr sz="21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3175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732" y="4192728"/>
            <a:ext cx="9495790" cy="692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50" spc="180"/>
              <a:t>Phase</a:t>
            </a:r>
            <a:r>
              <a:rPr dirty="0" sz="4350" spc="-110"/>
              <a:t> </a:t>
            </a:r>
            <a:r>
              <a:rPr dirty="0" sz="4350" spc="-170"/>
              <a:t>1:</a:t>
            </a:r>
            <a:r>
              <a:rPr dirty="0" sz="4350" spc="-105"/>
              <a:t> </a:t>
            </a:r>
            <a:r>
              <a:rPr dirty="0" sz="4350" spc="185"/>
              <a:t>Foundation</a:t>
            </a:r>
            <a:r>
              <a:rPr dirty="0" sz="4350" spc="-105"/>
              <a:t> </a:t>
            </a:r>
            <a:r>
              <a:rPr dirty="0" sz="4350" spc="250"/>
              <a:t>and</a:t>
            </a:r>
            <a:r>
              <a:rPr dirty="0" sz="4350" spc="-105"/>
              <a:t> </a:t>
            </a:r>
            <a:r>
              <a:rPr dirty="0" sz="4350" spc="245"/>
              <a:t>Schema</a:t>
            </a:r>
            <a:r>
              <a:rPr dirty="0" sz="4350" spc="-105"/>
              <a:t> </a:t>
            </a:r>
            <a:r>
              <a:rPr dirty="0" sz="4350" spc="135"/>
              <a:t>Design</a:t>
            </a:r>
            <a:endParaRPr sz="4350"/>
          </a:p>
        </p:txBody>
      </p:sp>
      <p:grpSp>
        <p:nvGrpSpPr>
          <p:cNvPr id="4" name="object 4" descr=""/>
          <p:cNvGrpSpPr/>
          <p:nvPr/>
        </p:nvGrpSpPr>
        <p:grpSpPr>
          <a:xfrm>
            <a:off x="929432" y="5263743"/>
            <a:ext cx="5299710" cy="796925"/>
            <a:chOff x="929432" y="5263743"/>
            <a:chExt cx="5299710" cy="796925"/>
          </a:xfrm>
        </p:grpSpPr>
        <p:sp>
          <p:nvSpPr>
            <p:cNvPr id="5" name="object 5" descr=""/>
            <p:cNvSpPr/>
            <p:nvPr/>
          </p:nvSpPr>
          <p:spPr>
            <a:xfrm>
              <a:off x="929424" y="5263743"/>
              <a:ext cx="5299710" cy="796925"/>
            </a:xfrm>
            <a:custGeom>
              <a:avLst/>
              <a:gdLst/>
              <a:ahLst/>
              <a:cxnLst/>
              <a:rect l="l" t="t" r="r" b="b"/>
              <a:pathLst>
                <a:path w="5299710" h="796925">
                  <a:moveTo>
                    <a:pt x="5299341" y="426847"/>
                  </a:moveTo>
                  <a:lnTo>
                    <a:pt x="5294846" y="404622"/>
                  </a:lnTo>
                  <a:lnTo>
                    <a:pt x="5282577" y="386448"/>
                  </a:lnTo>
                  <a:lnTo>
                    <a:pt x="5264416" y="374192"/>
                  </a:lnTo>
                  <a:lnTo>
                    <a:pt x="5242191" y="369697"/>
                  </a:lnTo>
                  <a:lnTo>
                    <a:pt x="3046272" y="369697"/>
                  </a:lnTo>
                  <a:lnTo>
                    <a:pt x="3045256" y="351891"/>
                  </a:lnTo>
                  <a:lnTo>
                    <a:pt x="3037421" y="306997"/>
                  </a:lnTo>
                  <a:lnTo>
                    <a:pt x="3024721" y="263994"/>
                  </a:lnTo>
                  <a:lnTo>
                    <a:pt x="3007449" y="223151"/>
                  </a:lnTo>
                  <a:lnTo>
                    <a:pt x="2985922" y="184785"/>
                  </a:lnTo>
                  <a:lnTo>
                    <a:pt x="2960433" y="149186"/>
                  </a:lnTo>
                  <a:lnTo>
                    <a:pt x="2931274" y="116662"/>
                  </a:lnTo>
                  <a:lnTo>
                    <a:pt x="2898749" y="87503"/>
                  </a:lnTo>
                  <a:lnTo>
                    <a:pt x="2863151" y="62014"/>
                  </a:lnTo>
                  <a:lnTo>
                    <a:pt x="2824784" y="40487"/>
                  </a:lnTo>
                  <a:lnTo>
                    <a:pt x="2783954" y="23228"/>
                  </a:lnTo>
                  <a:lnTo>
                    <a:pt x="2740939" y="10528"/>
                  </a:lnTo>
                  <a:lnTo>
                    <a:pt x="2696057" y="2679"/>
                  </a:lnTo>
                  <a:lnTo>
                    <a:pt x="2649588" y="0"/>
                  </a:lnTo>
                  <a:lnTo>
                    <a:pt x="2603131" y="2679"/>
                  </a:lnTo>
                  <a:lnTo>
                    <a:pt x="2558250" y="10528"/>
                  </a:lnTo>
                  <a:lnTo>
                    <a:pt x="2515235" y="23228"/>
                  </a:lnTo>
                  <a:lnTo>
                    <a:pt x="2474391" y="40487"/>
                  </a:lnTo>
                  <a:lnTo>
                    <a:pt x="2436025" y="62014"/>
                  </a:lnTo>
                  <a:lnTo>
                    <a:pt x="2400439" y="87503"/>
                  </a:lnTo>
                  <a:lnTo>
                    <a:pt x="2367902" y="116662"/>
                  </a:lnTo>
                  <a:lnTo>
                    <a:pt x="2338743" y="149186"/>
                  </a:lnTo>
                  <a:lnTo>
                    <a:pt x="2313254" y="184785"/>
                  </a:lnTo>
                  <a:lnTo>
                    <a:pt x="2291727" y="223151"/>
                  </a:lnTo>
                  <a:lnTo>
                    <a:pt x="2274468" y="263994"/>
                  </a:lnTo>
                  <a:lnTo>
                    <a:pt x="2261768" y="306997"/>
                  </a:lnTo>
                  <a:lnTo>
                    <a:pt x="2253932" y="351891"/>
                  </a:lnTo>
                  <a:lnTo>
                    <a:pt x="2252903" y="369697"/>
                  </a:lnTo>
                  <a:lnTo>
                    <a:pt x="57150" y="369697"/>
                  </a:lnTo>
                  <a:lnTo>
                    <a:pt x="34925" y="374192"/>
                  </a:lnTo>
                  <a:lnTo>
                    <a:pt x="16751" y="386448"/>
                  </a:lnTo>
                  <a:lnTo>
                    <a:pt x="4495" y="404622"/>
                  </a:lnTo>
                  <a:lnTo>
                    <a:pt x="0" y="426847"/>
                  </a:lnTo>
                  <a:lnTo>
                    <a:pt x="4495" y="449084"/>
                  </a:lnTo>
                  <a:lnTo>
                    <a:pt x="16751" y="467258"/>
                  </a:lnTo>
                  <a:lnTo>
                    <a:pt x="34925" y="479501"/>
                  </a:lnTo>
                  <a:lnTo>
                    <a:pt x="57150" y="483997"/>
                  </a:lnTo>
                  <a:lnTo>
                    <a:pt x="2260765" y="483997"/>
                  </a:lnTo>
                  <a:lnTo>
                    <a:pt x="2261768" y="489699"/>
                  </a:lnTo>
                  <a:lnTo>
                    <a:pt x="2274468" y="532714"/>
                  </a:lnTo>
                  <a:lnTo>
                    <a:pt x="2291727" y="573544"/>
                  </a:lnTo>
                  <a:lnTo>
                    <a:pt x="2313254" y="611911"/>
                  </a:lnTo>
                  <a:lnTo>
                    <a:pt x="2338743" y="647509"/>
                  </a:lnTo>
                  <a:lnTo>
                    <a:pt x="2367902" y="680034"/>
                  </a:lnTo>
                  <a:lnTo>
                    <a:pt x="2400439" y="709193"/>
                  </a:lnTo>
                  <a:lnTo>
                    <a:pt x="2436025" y="734682"/>
                  </a:lnTo>
                  <a:lnTo>
                    <a:pt x="2474391" y="756208"/>
                  </a:lnTo>
                  <a:lnTo>
                    <a:pt x="2515235" y="773468"/>
                  </a:lnTo>
                  <a:lnTo>
                    <a:pt x="2558250" y="786168"/>
                  </a:lnTo>
                  <a:lnTo>
                    <a:pt x="2603131" y="794016"/>
                  </a:lnTo>
                  <a:lnTo>
                    <a:pt x="2649588" y="796696"/>
                  </a:lnTo>
                  <a:lnTo>
                    <a:pt x="2696057" y="794016"/>
                  </a:lnTo>
                  <a:lnTo>
                    <a:pt x="2740939" y="786168"/>
                  </a:lnTo>
                  <a:lnTo>
                    <a:pt x="2783954" y="773468"/>
                  </a:lnTo>
                  <a:lnTo>
                    <a:pt x="2824784" y="756208"/>
                  </a:lnTo>
                  <a:lnTo>
                    <a:pt x="2863151" y="734682"/>
                  </a:lnTo>
                  <a:lnTo>
                    <a:pt x="2898749" y="709193"/>
                  </a:lnTo>
                  <a:lnTo>
                    <a:pt x="2931274" y="680034"/>
                  </a:lnTo>
                  <a:lnTo>
                    <a:pt x="2960433" y="647509"/>
                  </a:lnTo>
                  <a:lnTo>
                    <a:pt x="2985922" y="611911"/>
                  </a:lnTo>
                  <a:lnTo>
                    <a:pt x="3007449" y="573544"/>
                  </a:lnTo>
                  <a:lnTo>
                    <a:pt x="3024721" y="532714"/>
                  </a:lnTo>
                  <a:lnTo>
                    <a:pt x="3037421" y="489699"/>
                  </a:lnTo>
                  <a:lnTo>
                    <a:pt x="3038411" y="483997"/>
                  </a:lnTo>
                  <a:lnTo>
                    <a:pt x="5242191" y="483997"/>
                  </a:lnTo>
                  <a:lnTo>
                    <a:pt x="5264416" y="479501"/>
                  </a:lnTo>
                  <a:lnTo>
                    <a:pt x="5282577" y="467258"/>
                  </a:lnTo>
                  <a:lnTo>
                    <a:pt x="5294846" y="449084"/>
                  </a:lnTo>
                  <a:lnTo>
                    <a:pt x="5299341" y="426847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703" y="5462899"/>
              <a:ext cx="318610" cy="39823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10816" y="6267219"/>
            <a:ext cx="4394200" cy="22186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165">
                <a:solidFill>
                  <a:srgbClr val="262525"/>
                </a:solidFill>
                <a:latin typeface="Garamond"/>
                <a:cs typeface="Garamond"/>
              </a:rPr>
              <a:t>Schema</a:t>
            </a:r>
            <a:r>
              <a:rPr dirty="0" sz="265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650" spc="110">
                <a:solidFill>
                  <a:srgbClr val="262525"/>
                </a:solidFill>
                <a:latin typeface="Garamond"/>
                <a:cs typeface="Garamond"/>
              </a:rPr>
              <a:t>Establishment</a:t>
            </a:r>
            <a:endParaRPr sz="2650">
              <a:latin typeface="Garamond"/>
              <a:cs typeface="Garamond"/>
            </a:endParaRPr>
          </a:p>
          <a:p>
            <a:pPr marL="12700" marR="5080">
              <a:lnSpc>
                <a:spcPct val="134100"/>
              </a:lnSpc>
              <a:spcBef>
                <a:spcPts val="844"/>
              </a:spcBef>
            </a:pPr>
            <a:r>
              <a:rPr dirty="0" sz="2050" spc="190">
                <a:solidFill>
                  <a:srgbClr val="262525"/>
                </a:solidFill>
                <a:latin typeface="Century Gothic"/>
                <a:cs typeface="Century Gothic"/>
              </a:rPr>
              <a:t>This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initial</a:t>
            </a:r>
            <a:r>
              <a:rPr dirty="0" sz="20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phase</a:t>
            </a:r>
            <a:r>
              <a:rPr dirty="0" sz="20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was</a:t>
            </a:r>
            <a:r>
              <a:rPr dirty="0" sz="20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10">
                <a:solidFill>
                  <a:srgbClr val="262525"/>
                </a:solidFill>
                <a:latin typeface="Century Gothic"/>
                <a:cs typeface="Century Gothic"/>
              </a:rPr>
              <a:t>dedicated</a:t>
            </a:r>
            <a:r>
              <a:rPr dirty="0" sz="205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to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laying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groundwork,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focusing</a:t>
            </a:r>
            <a:r>
              <a:rPr dirty="0" sz="2050" spc="-10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on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65">
                <a:solidFill>
                  <a:srgbClr val="262525"/>
                </a:solidFill>
                <a:latin typeface="Century Gothic"/>
                <a:cs typeface="Century Gothic"/>
              </a:rPr>
              <a:t>fundamental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75">
                <a:solidFill>
                  <a:srgbClr val="262525"/>
                </a:solidFill>
                <a:latin typeface="Century Gothic"/>
                <a:cs typeface="Century Gothic"/>
              </a:rPr>
              <a:t>schema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the 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Indian</a:t>
            </a:r>
            <a:r>
              <a:rPr dirty="0" sz="2050" spc="-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Railway</a:t>
            </a:r>
            <a:r>
              <a:rPr dirty="0" sz="2050" spc="-8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database.</a:t>
            </a:r>
            <a:endParaRPr sz="2050">
              <a:latin typeface="Century Gothic"/>
              <a:cs typeface="Century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494251" y="5263743"/>
            <a:ext cx="5299710" cy="796925"/>
            <a:chOff x="6494251" y="5263743"/>
            <a:chExt cx="5299710" cy="796925"/>
          </a:xfrm>
        </p:grpSpPr>
        <p:sp>
          <p:nvSpPr>
            <p:cNvPr id="9" name="object 9" descr=""/>
            <p:cNvSpPr/>
            <p:nvPr/>
          </p:nvSpPr>
          <p:spPr>
            <a:xfrm>
              <a:off x="6494246" y="5263743"/>
              <a:ext cx="5299710" cy="796925"/>
            </a:xfrm>
            <a:custGeom>
              <a:avLst/>
              <a:gdLst/>
              <a:ahLst/>
              <a:cxnLst/>
              <a:rect l="l" t="t" r="r" b="b"/>
              <a:pathLst>
                <a:path w="5299709" h="796925">
                  <a:moveTo>
                    <a:pt x="5299341" y="426847"/>
                  </a:moveTo>
                  <a:lnTo>
                    <a:pt x="5294846" y="404622"/>
                  </a:lnTo>
                  <a:lnTo>
                    <a:pt x="5282590" y="386448"/>
                  </a:lnTo>
                  <a:lnTo>
                    <a:pt x="5264416" y="374192"/>
                  </a:lnTo>
                  <a:lnTo>
                    <a:pt x="5242191" y="369697"/>
                  </a:lnTo>
                  <a:lnTo>
                    <a:pt x="3046272" y="369697"/>
                  </a:lnTo>
                  <a:lnTo>
                    <a:pt x="3045256" y="351891"/>
                  </a:lnTo>
                  <a:lnTo>
                    <a:pt x="3037421" y="306997"/>
                  </a:lnTo>
                  <a:lnTo>
                    <a:pt x="3024721" y="263994"/>
                  </a:lnTo>
                  <a:lnTo>
                    <a:pt x="3007461" y="223151"/>
                  </a:lnTo>
                  <a:lnTo>
                    <a:pt x="2985935" y="184785"/>
                  </a:lnTo>
                  <a:lnTo>
                    <a:pt x="2960433" y="149186"/>
                  </a:lnTo>
                  <a:lnTo>
                    <a:pt x="2931274" y="116662"/>
                  </a:lnTo>
                  <a:lnTo>
                    <a:pt x="2898749" y="87503"/>
                  </a:lnTo>
                  <a:lnTo>
                    <a:pt x="2863164" y="62014"/>
                  </a:lnTo>
                  <a:lnTo>
                    <a:pt x="2824797" y="40487"/>
                  </a:lnTo>
                  <a:lnTo>
                    <a:pt x="2783954" y="23228"/>
                  </a:lnTo>
                  <a:lnTo>
                    <a:pt x="2740939" y="10528"/>
                  </a:lnTo>
                  <a:lnTo>
                    <a:pt x="2696057" y="2679"/>
                  </a:lnTo>
                  <a:lnTo>
                    <a:pt x="2649601" y="0"/>
                  </a:lnTo>
                  <a:lnTo>
                    <a:pt x="2603131" y="2679"/>
                  </a:lnTo>
                  <a:lnTo>
                    <a:pt x="2558250" y="10528"/>
                  </a:lnTo>
                  <a:lnTo>
                    <a:pt x="2515235" y="23228"/>
                  </a:lnTo>
                  <a:lnTo>
                    <a:pt x="2474391" y="40487"/>
                  </a:lnTo>
                  <a:lnTo>
                    <a:pt x="2436037" y="62014"/>
                  </a:lnTo>
                  <a:lnTo>
                    <a:pt x="2400439" y="87503"/>
                  </a:lnTo>
                  <a:lnTo>
                    <a:pt x="2367915" y="116662"/>
                  </a:lnTo>
                  <a:lnTo>
                    <a:pt x="2338755" y="149186"/>
                  </a:lnTo>
                  <a:lnTo>
                    <a:pt x="2313254" y="184785"/>
                  </a:lnTo>
                  <a:lnTo>
                    <a:pt x="2291727" y="223151"/>
                  </a:lnTo>
                  <a:lnTo>
                    <a:pt x="2274468" y="263994"/>
                  </a:lnTo>
                  <a:lnTo>
                    <a:pt x="2261768" y="306997"/>
                  </a:lnTo>
                  <a:lnTo>
                    <a:pt x="2253932" y="351891"/>
                  </a:lnTo>
                  <a:lnTo>
                    <a:pt x="2252903" y="369697"/>
                  </a:lnTo>
                  <a:lnTo>
                    <a:pt x="57150" y="369697"/>
                  </a:lnTo>
                  <a:lnTo>
                    <a:pt x="34925" y="374192"/>
                  </a:lnTo>
                  <a:lnTo>
                    <a:pt x="16751" y="386448"/>
                  </a:lnTo>
                  <a:lnTo>
                    <a:pt x="4495" y="404622"/>
                  </a:lnTo>
                  <a:lnTo>
                    <a:pt x="0" y="426847"/>
                  </a:lnTo>
                  <a:lnTo>
                    <a:pt x="4495" y="449084"/>
                  </a:lnTo>
                  <a:lnTo>
                    <a:pt x="16751" y="467258"/>
                  </a:lnTo>
                  <a:lnTo>
                    <a:pt x="34925" y="479501"/>
                  </a:lnTo>
                  <a:lnTo>
                    <a:pt x="57150" y="483997"/>
                  </a:lnTo>
                  <a:lnTo>
                    <a:pt x="2260765" y="483997"/>
                  </a:lnTo>
                  <a:lnTo>
                    <a:pt x="2261768" y="489699"/>
                  </a:lnTo>
                  <a:lnTo>
                    <a:pt x="2274468" y="532714"/>
                  </a:lnTo>
                  <a:lnTo>
                    <a:pt x="2291727" y="573544"/>
                  </a:lnTo>
                  <a:lnTo>
                    <a:pt x="2313254" y="611911"/>
                  </a:lnTo>
                  <a:lnTo>
                    <a:pt x="2338755" y="647509"/>
                  </a:lnTo>
                  <a:lnTo>
                    <a:pt x="2367915" y="680034"/>
                  </a:lnTo>
                  <a:lnTo>
                    <a:pt x="2400439" y="709193"/>
                  </a:lnTo>
                  <a:lnTo>
                    <a:pt x="2436037" y="734682"/>
                  </a:lnTo>
                  <a:lnTo>
                    <a:pt x="2474391" y="756208"/>
                  </a:lnTo>
                  <a:lnTo>
                    <a:pt x="2515235" y="773468"/>
                  </a:lnTo>
                  <a:lnTo>
                    <a:pt x="2558250" y="786168"/>
                  </a:lnTo>
                  <a:lnTo>
                    <a:pt x="2603131" y="794016"/>
                  </a:lnTo>
                  <a:lnTo>
                    <a:pt x="2649601" y="796696"/>
                  </a:lnTo>
                  <a:lnTo>
                    <a:pt x="2696057" y="794016"/>
                  </a:lnTo>
                  <a:lnTo>
                    <a:pt x="2740939" y="786168"/>
                  </a:lnTo>
                  <a:lnTo>
                    <a:pt x="2783954" y="773468"/>
                  </a:lnTo>
                  <a:lnTo>
                    <a:pt x="2824797" y="756208"/>
                  </a:lnTo>
                  <a:lnTo>
                    <a:pt x="2863164" y="734682"/>
                  </a:lnTo>
                  <a:lnTo>
                    <a:pt x="2898749" y="709193"/>
                  </a:lnTo>
                  <a:lnTo>
                    <a:pt x="2931274" y="680034"/>
                  </a:lnTo>
                  <a:lnTo>
                    <a:pt x="2960433" y="647509"/>
                  </a:lnTo>
                  <a:lnTo>
                    <a:pt x="2985935" y="611911"/>
                  </a:lnTo>
                  <a:lnTo>
                    <a:pt x="3007461" y="573544"/>
                  </a:lnTo>
                  <a:lnTo>
                    <a:pt x="3024721" y="532714"/>
                  </a:lnTo>
                  <a:lnTo>
                    <a:pt x="3037421" y="489699"/>
                  </a:lnTo>
                  <a:lnTo>
                    <a:pt x="3038411" y="483997"/>
                  </a:lnTo>
                  <a:lnTo>
                    <a:pt x="5242191" y="483997"/>
                  </a:lnTo>
                  <a:lnTo>
                    <a:pt x="5264416" y="479501"/>
                  </a:lnTo>
                  <a:lnTo>
                    <a:pt x="5282590" y="467258"/>
                  </a:lnTo>
                  <a:lnTo>
                    <a:pt x="5294846" y="449084"/>
                  </a:lnTo>
                  <a:lnTo>
                    <a:pt x="5299341" y="426847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4531" y="5462899"/>
              <a:ext cx="318607" cy="39823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775653" y="6267219"/>
            <a:ext cx="4512310" cy="2637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180">
                <a:solidFill>
                  <a:srgbClr val="262525"/>
                </a:solidFill>
                <a:latin typeface="Garamond"/>
                <a:cs typeface="Garamond"/>
              </a:rPr>
              <a:t>25</a:t>
            </a:r>
            <a:r>
              <a:rPr dirty="0" sz="26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650" spc="100">
                <a:solidFill>
                  <a:srgbClr val="262525"/>
                </a:solidFill>
                <a:latin typeface="Garamond"/>
                <a:cs typeface="Garamond"/>
              </a:rPr>
              <a:t>Distinct</a:t>
            </a:r>
            <a:r>
              <a:rPr dirty="0" sz="26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650" spc="90">
                <a:solidFill>
                  <a:srgbClr val="262525"/>
                </a:solidFill>
                <a:latin typeface="Garamond"/>
                <a:cs typeface="Garamond"/>
              </a:rPr>
              <a:t>Tables</a:t>
            </a:r>
            <a:endParaRPr sz="2650">
              <a:latin typeface="Garamond"/>
              <a:cs typeface="Garamond"/>
            </a:endParaRPr>
          </a:p>
          <a:p>
            <a:pPr marL="12700" marR="8890">
              <a:lnSpc>
                <a:spcPct val="134100"/>
              </a:lnSpc>
              <a:spcBef>
                <a:spcPts val="844"/>
              </a:spcBef>
            </a:pP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We</a:t>
            </a:r>
            <a:r>
              <a:rPr dirty="0" sz="2050" spc="-7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designed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90">
                <a:solidFill>
                  <a:srgbClr val="262525"/>
                </a:solidFill>
                <a:latin typeface="Century Gothic"/>
                <a:cs typeface="Century Gothic"/>
              </a:rPr>
              <a:t>created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100">
                <a:solidFill>
                  <a:srgbClr val="262525"/>
                </a:solidFill>
                <a:latin typeface="Century Gothic"/>
                <a:cs typeface="Century Gothic"/>
              </a:rPr>
              <a:t>25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35">
                <a:solidFill>
                  <a:srgbClr val="262525"/>
                </a:solidFill>
                <a:latin typeface="Century Gothic"/>
                <a:cs typeface="Century Gothic"/>
              </a:rPr>
              <a:t>unique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tables</a:t>
            </a:r>
            <a:r>
              <a:rPr dirty="0" sz="2050" spc="-1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65">
                <a:solidFill>
                  <a:srgbClr val="262525"/>
                </a:solidFill>
                <a:latin typeface="Century Gothic"/>
                <a:cs typeface="Century Gothic"/>
              </a:rPr>
              <a:t>manage</a:t>
            </a:r>
            <a:r>
              <a:rPr dirty="0" sz="205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4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05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comprehensive </a:t>
            </a:r>
            <a:r>
              <a:rPr dirty="0" sz="2050" spc="-60">
                <a:solidFill>
                  <a:srgbClr val="262525"/>
                </a:solidFill>
                <a:latin typeface="Century Gothic"/>
                <a:cs typeface="Century Gothic"/>
              </a:rPr>
              <a:t>range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0">
                <a:solidFill>
                  <a:srgbClr val="262525"/>
                </a:solidFill>
                <a:latin typeface="Century Gothic"/>
                <a:cs typeface="Century Gothic"/>
              </a:rPr>
              <a:t>data,</a:t>
            </a:r>
            <a:r>
              <a:rPr dirty="0" sz="205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including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stations,</a:t>
            </a:r>
            <a:endParaRPr sz="2050">
              <a:latin typeface="Century Gothic"/>
              <a:cs typeface="Century Gothic"/>
            </a:endParaRPr>
          </a:p>
          <a:p>
            <a:pPr marL="12700" marR="5080">
              <a:lnSpc>
                <a:spcPct val="134100"/>
              </a:lnSpc>
              <a:spcBef>
                <a:spcPts val="5"/>
              </a:spcBef>
            </a:pP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trains,</a:t>
            </a:r>
            <a:r>
              <a:rPr dirty="0" sz="2050" spc="10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passengers,</a:t>
            </a:r>
            <a:r>
              <a:rPr dirty="0" sz="2050" spc="1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bookings,</a:t>
            </a:r>
            <a:r>
              <a:rPr dirty="0" sz="2050" spc="114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50">
                <a:solidFill>
                  <a:srgbClr val="262525"/>
                </a:solidFill>
                <a:latin typeface="Century Gothic"/>
                <a:cs typeface="Century Gothic"/>
              </a:rPr>
              <a:t>cargo,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95">
                <a:solidFill>
                  <a:srgbClr val="262525"/>
                </a:solidFill>
                <a:latin typeface="Century Gothic"/>
                <a:cs typeface="Century Gothic"/>
              </a:rPr>
              <a:t>maintenance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logs.</a:t>
            </a:r>
            <a:endParaRPr sz="2050">
              <a:latin typeface="Century Gothic"/>
              <a:cs typeface="Century Gothic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059106" y="5263743"/>
            <a:ext cx="5299710" cy="796925"/>
            <a:chOff x="12059106" y="5263743"/>
            <a:chExt cx="5299710" cy="796925"/>
          </a:xfrm>
        </p:grpSpPr>
        <p:sp>
          <p:nvSpPr>
            <p:cNvPr id="13" name="object 13" descr=""/>
            <p:cNvSpPr/>
            <p:nvPr/>
          </p:nvSpPr>
          <p:spPr>
            <a:xfrm>
              <a:off x="12059094" y="5263743"/>
              <a:ext cx="5299710" cy="796925"/>
            </a:xfrm>
            <a:custGeom>
              <a:avLst/>
              <a:gdLst/>
              <a:ahLst/>
              <a:cxnLst/>
              <a:rect l="l" t="t" r="r" b="b"/>
              <a:pathLst>
                <a:path w="5299709" h="796925">
                  <a:moveTo>
                    <a:pt x="5299316" y="426847"/>
                  </a:moveTo>
                  <a:lnTo>
                    <a:pt x="5294820" y="404622"/>
                  </a:lnTo>
                  <a:lnTo>
                    <a:pt x="5282577" y="386448"/>
                  </a:lnTo>
                  <a:lnTo>
                    <a:pt x="5264404" y="374192"/>
                  </a:lnTo>
                  <a:lnTo>
                    <a:pt x="5242166" y="369697"/>
                  </a:lnTo>
                  <a:lnTo>
                    <a:pt x="3046247" y="369697"/>
                  </a:lnTo>
                  <a:lnTo>
                    <a:pt x="3045231" y="351891"/>
                  </a:lnTo>
                  <a:lnTo>
                    <a:pt x="3037395" y="306997"/>
                  </a:lnTo>
                  <a:lnTo>
                    <a:pt x="3024695" y="263994"/>
                  </a:lnTo>
                  <a:lnTo>
                    <a:pt x="3007436" y="223151"/>
                  </a:lnTo>
                  <a:lnTo>
                    <a:pt x="2985909" y="184785"/>
                  </a:lnTo>
                  <a:lnTo>
                    <a:pt x="2960420" y="149186"/>
                  </a:lnTo>
                  <a:lnTo>
                    <a:pt x="2931261" y="116662"/>
                  </a:lnTo>
                  <a:lnTo>
                    <a:pt x="2898737" y="87503"/>
                  </a:lnTo>
                  <a:lnTo>
                    <a:pt x="2863138" y="62014"/>
                  </a:lnTo>
                  <a:lnTo>
                    <a:pt x="2824772" y="40487"/>
                  </a:lnTo>
                  <a:lnTo>
                    <a:pt x="2783929" y="23228"/>
                  </a:lnTo>
                  <a:lnTo>
                    <a:pt x="2740914" y="10528"/>
                  </a:lnTo>
                  <a:lnTo>
                    <a:pt x="2696032" y="2679"/>
                  </a:lnTo>
                  <a:lnTo>
                    <a:pt x="2649575" y="0"/>
                  </a:lnTo>
                  <a:lnTo>
                    <a:pt x="2603119" y="2679"/>
                  </a:lnTo>
                  <a:lnTo>
                    <a:pt x="2558237" y="10528"/>
                  </a:lnTo>
                  <a:lnTo>
                    <a:pt x="2515235" y="23228"/>
                  </a:lnTo>
                  <a:lnTo>
                    <a:pt x="2474391" y="40487"/>
                  </a:lnTo>
                  <a:lnTo>
                    <a:pt x="2436025" y="62014"/>
                  </a:lnTo>
                  <a:lnTo>
                    <a:pt x="2400439" y="87503"/>
                  </a:lnTo>
                  <a:lnTo>
                    <a:pt x="2367915" y="116662"/>
                  </a:lnTo>
                  <a:lnTo>
                    <a:pt x="2338755" y="149186"/>
                  </a:lnTo>
                  <a:lnTo>
                    <a:pt x="2313267" y="184785"/>
                  </a:lnTo>
                  <a:lnTo>
                    <a:pt x="2291740" y="223151"/>
                  </a:lnTo>
                  <a:lnTo>
                    <a:pt x="2274481" y="263994"/>
                  </a:lnTo>
                  <a:lnTo>
                    <a:pt x="2261781" y="306997"/>
                  </a:lnTo>
                  <a:lnTo>
                    <a:pt x="2253945" y="351891"/>
                  </a:lnTo>
                  <a:lnTo>
                    <a:pt x="2252916" y="369697"/>
                  </a:lnTo>
                  <a:lnTo>
                    <a:pt x="57150" y="369697"/>
                  </a:lnTo>
                  <a:lnTo>
                    <a:pt x="34912" y="374192"/>
                  </a:lnTo>
                  <a:lnTo>
                    <a:pt x="16751" y="386448"/>
                  </a:lnTo>
                  <a:lnTo>
                    <a:pt x="4495" y="404622"/>
                  </a:lnTo>
                  <a:lnTo>
                    <a:pt x="0" y="426847"/>
                  </a:lnTo>
                  <a:lnTo>
                    <a:pt x="4495" y="449084"/>
                  </a:lnTo>
                  <a:lnTo>
                    <a:pt x="16751" y="467258"/>
                  </a:lnTo>
                  <a:lnTo>
                    <a:pt x="34912" y="479501"/>
                  </a:lnTo>
                  <a:lnTo>
                    <a:pt x="57150" y="483997"/>
                  </a:lnTo>
                  <a:lnTo>
                    <a:pt x="2260777" y="483997"/>
                  </a:lnTo>
                  <a:lnTo>
                    <a:pt x="2261781" y="489699"/>
                  </a:lnTo>
                  <a:lnTo>
                    <a:pt x="2274481" y="532714"/>
                  </a:lnTo>
                  <a:lnTo>
                    <a:pt x="2291740" y="573544"/>
                  </a:lnTo>
                  <a:lnTo>
                    <a:pt x="2313267" y="611911"/>
                  </a:lnTo>
                  <a:lnTo>
                    <a:pt x="2338755" y="647509"/>
                  </a:lnTo>
                  <a:lnTo>
                    <a:pt x="2367915" y="680034"/>
                  </a:lnTo>
                  <a:lnTo>
                    <a:pt x="2400439" y="709193"/>
                  </a:lnTo>
                  <a:lnTo>
                    <a:pt x="2436025" y="734682"/>
                  </a:lnTo>
                  <a:lnTo>
                    <a:pt x="2474391" y="756208"/>
                  </a:lnTo>
                  <a:lnTo>
                    <a:pt x="2515235" y="773468"/>
                  </a:lnTo>
                  <a:lnTo>
                    <a:pt x="2558237" y="786168"/>
                  </a:lnTo>
                  <a:lnTo>
                    <a:pt x="2603119" y="794016"/>
                  </a:lnTo>
                  <a:lnTo>
                    <a:pt x="2649575" y="796696"/>
                  </a:lnTo>
                  <a:lnTo>
                    <a:pt x="2696032" y="794016"/>
                  </a:lnTo>
                  <a:lnTo>
                    <a:pt x="2740914" y="786168"/>
                  </a:lnTo>
                  <a:lnTo>
                    <a:pt x="2783929" y="773468"/>
                  </a:lnTo>
                  <a:lnTo>
                    <a:pt x="2824772" y="756208"/>
                  </a:lnTo>
                  <a:lnTo>
                    <a:pt x="2863138" y="734682"/>
                  </a:lnTo>
                  <a:lnTo>
                    <a:pt x="2898737" y="709193"/>
                  </a:lnTo>
                  <a:lnTo>
                    <a:pt x="2931261" y="680034"/>
                  </a:lnTo>
                  <a:lnTo>
                    <a:pt x="2960420" y="647509"/>
                  </a:lnTo>
                  <a:lnTo>
                    <a:pt x="2985909" y="611911"/>
                  </a:lnTo>
                  <a:lnTo>
                    <a:pt x="3007436" y="573544"/>
                  </a:lnTo>
                  <a:lnTo>
                    <a:pt x="3024695" y="532714"/>
                  </a:lnTo>
                  <a:lnTo>
                    <a:pt x="3037395" y="489699"/>
                  </a:lnTo>
                  <a:lnTo>
                    <a:pt x="3038386" y="483997"/>
                  </a:lnTo>
                  <a:lnTo>
                    <a:pt x="5242166" y="483997"/>
                  </a:lnTo>
                  <a:lnTo>
                    <a:pt x="5264404" y="479501"/>
                  </a:lnTo>
                  <a:lnTo>
                    <a:pt x="5282577" y="467258"/>
                  </a:lnTo>
                  <a:lnTo>
                    <a:pt x="5294820" y="449084"/>
                  </a:lnTo>
                  <a:lnTo>
                    <a:pt x="5299316" y="426847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9361" y="5462899"/>
              <a:ext cx="318602" cy="39823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340478" y="6267219"/>
            <a:ext cx="4545965" cy="2637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120">
                <a:solidFill>
                  <a:srgbClr val="262525"/>
                </a:solidFill>
                <a:latin typeface="Garamond"/>
                <a:cs typeface="Garamond"/>
              </a:rPr>
              <a:t>Normalized</a:t>
            </a:r>
            <a:r>
              <a:rPr dirty="0" sz="2650" spc="-5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650" spc="150">
                <a:solidFill>
                  <a:srgbClr val="262525"/>
                </a:solidFill>
                <a:latin typeface="Garamond"/>
                <a:cs typeface="Garamond"/>
              </a:rPr>
              <a:t>Structure</a:t>
            </a:r>
            <a:endParaRPr sz="2650">
              <a:latin typeface="Garamond"/>
              <a:cs typeface="Garamond"/>
            </a:endParaRPr>
          </a:p>
          <a:p>
            <a:pPr marL="12700" marR="5080">
              <a:lnSpc>
                <a:spcPct val="134100"/>
              </a:lnSpc>
              <a:spcBef>
                <a:spcPts val="844"/>
              </a:spcBef>
            </a:pPr>
            <a:r>
              <a:rPr dirty="0" sz="2050" spc="90">
                <a:solidFill>
                  <a:srgbClr val="262525"/>
                </a:solidFill>
                <a:latin typeface="Century Gothic"/>
                <a:cs typeface="Century Gothic"/>
              </a:rPr>
              <a:t>The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primary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objective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was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05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ensure </a:t>
            </a:r>
            <a:r>
              <a:rPr dirty="0" sz="2050" spc="-245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comprehensive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normalized </a:t>
            </a:r>
            <a:r>
              <a:rPr dirty="0" sz="2050" spc="-95">
                <a:solidFill>
                  <a:srgbClr val="262525"/>
                </a:solidFill>
                <a:latin typeface="Century Gothic"/>
                <a:cs typeface="Century Gothic"/>
              </a:rPr>
              <a:t>database</a:t>
            </a:r>
            <a:r>
              <a:rPr dirty="0" sz="2050" spc="1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structure,</a:t>
            </a:r>
            <a:r>
              <a:rPr dirty="0" sz="2050" spc="1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minimizing </a:t>
            </a:r>
            <a:r>
              <a:rPr dirty="0" sz="2050" spc="-75">
                <a:solidFill>
                  <a:srgbClr val="262525"/>
                </a:solidFill>
                <a:latin typeface="Century Gothic"/>
                <a:cs typeface="Century Gothic"/>
              </a:rPr>
              <a:t>redundancy</a:t>
            </a:r>
            <a:r>
              <a:rPr dirty="0" sz="2050" spc="-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130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05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>
                <a:solidFill>
                  <a:srgbClr val="262525"/>
                </a:solidFill>
                <a:latin typeface="Century Gothic"/>
                <a:cs typeface="Century Gothic"/>
              </a:rPr>
              <a:t>maximizing</a:t>
            </a:r>
            <a:r>
              <a:rPr dirty="0" sz="205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050" spc="-20">
                <a:solidFill>
                  <a:srgbClr val="262525"/>
                </a:solidFill>
                <a:latin typeface="Century Gothic"/>
                <a:cs typeface="Century Gothic"/>
              </a:rPr>
              <a:t>data </a:t>
            </a:r>
            <a:r>
              <a:rPr dirty="0" sz="2050" spc="-10">
                <a:solidFill>
                  <a:srgbClr val="262525"/>
                </a:solidFill>
                <a:latin typeface="Century Gothic"/>
                <a:cs typeface="Century Gothic"/>
              </a:rPr>
              <a:t>integrity.</a:t>
            </a:r>
            <a:endParaRPr sz="20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6329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125"/>
              </a:spcBef>
            </a:pPr>
            <a:r>
              <a:rPr dirty="0" spc="170"/>
              <a:t>Phase</a:t>
            </a:r>
            <a:r>
              <a:rPr dirty="0" spc="-114"/>
              <a:t> </a:t>
            </a:r>
            <a:r>
              <a:rPr dirty="0" spc="270"/>
              <a:t>2</a:t>
            </a:r>
            <a:r>
              <a:rPr dirty="0" spc="-114"/>
              <a:t> </a:t>
            </a:r>
            <a:r>
              <a:rPr dirty="0"/>
              <a:t>&amp;</a:t>
            </a:r>
            <a:r>
              <a:rPr dirty="0" spc="-114"/>
              <a:t> </a:t>
            </a:r>
            <a:r>
              <a:rPr dirty="0" spc="170"/>
              <a:t>3:</a:t>
            </a:r>
            <a:r>
              <a:rPr dirty="0" spc="-114"/>
              <a:t> </a:t>
            </a:r>
            <a:r>
              <a:rPr dirty="0" spc="100"/>
              <a:t>Data</a:t>
            </a:r>
            <a:r>
              <a:rPr dirty="0" spc="-114"/>
              <a:t> </a:t>
            </a:r>
            <a:r>
              <a:rPr dirty="0" spc="195"/>
              <a:t>Manipulation</a:t>
            </a:r>
            <a:r>
              <a:rPr dirty="0" spc="-114"/>
              <a:t> </a:t>
            </a:r>
            <a:r>
              <a:rPr dirty="0" spc="229"/>
              <a:t>and</a:t>
            </a:r>
            <a:r>
              <a:rPr dirty="0" spc="-114"/>
              <a:t> </a:t>
            </a:r>
            <a:r>
              <a:rPr dirty="0" spc="160"/>
              <a:t>Advanced</a:t>
            </a:r>
            <a:r>
              <a:rPr dirty="0" spc="-114"/>
              <a:t> </a:t>
            </a:r>
            <a:r>
              <a:rPr dirty="0" spc="165"/>
              <a:t>Queries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25698" y="1745307"/>
            <a:ext cx="16637000" cy="4399915"/>
            <a:chOff x="825698" y="1745307"/>
            <a:chExt cx="16637000" cy="4399915"/>
          </a:xfrm>
        </p:grpSpPr>
        <p:sp>
          <p:nvSpPr>
            <p:cNvPr id="4" name="object 4" descr=""/>
            <p:cNvSpPr/>
            <p:nvPr/>
          </p:nvSpPr>
          <p:spPr>
            <a:xfrm>
              <a:off x="830461" y="1750069"/>
              <a:ext cx="16627475" cy="4390390"/>
            </a:xfrm>
            <a:custGeom>
              <a:avLst/>
              <a:gdLst/>
              <a:ahLst/>
              <a:cxnLst/>
              <a:rect l="l" t="t" r="r" b="b"/>
              <a:pathLst>
                <a:path w="16627475" h="4390390">
                  <a:moveTo>
                    <a:pt x="16527289" y="4390369"/>
                  </a:moveTo>
                  <a:lnTo>
                    <a:pt x="99822" y="4390369"/>
                  </a:lnTo>
                  <a:lnTo>
                    <a:pt x="60958" y="4382580"/>
                  </a:lnTo>
                  <a:lnTo>
                    <a:pt x="29229" y="4361227"/>
                  </a:lnTo>
                  <a:lnTo>
                    <a:pt x="7841" y="4329535"/>
                  </a:lnTo>
                  <a:lnTo>
                    <a:pt x="0" y="4290730"/>
                  </a:lnTo>
                  <a:lnTo>
                    <a:pt x="0" y="99629"/>
                  </a:lnTo>
                  <a:lnTo>
                    <a:pt x="7841" y="60837"/>
                  </a:lnTo>
                  <a:lnTo>
                    <a:pt x="29229" y="29170"/>
                  </a:lnTo>
                  <a:lnTo>
                    <a:pt x="60958" y="7825"/>
                  </a:lnTo>
                  <a:lnTo>
                    <a:pt x="99822" y="0"/>
                  </a:lnTo>
                  <a:lnTo>
                    <a:pt x="16527289" y="0"/>
                  </a:lnTo>
                  <a:lnTo>
                    <a:pt x="16566161" y="7825"/>
                  </a:lnTo>
                  <a:lnTo>
                    <a:pt x="16597889" y="29170"/>
                  </a:lnTo>
                  <a:lnTo>
                    <a:pt x="16619272" y="60837"/>
                  </a:lnTo>
                  <a:lnTo>
                    <a:pt x="16627111" y="99629"/>
                  </a:lnTo>
                  <a:lnTo>
                    <a:pt x="16627111" y="4290730"/>
                  </a:lnTo>
                  <a:lnTo>
                    <a:pt x="16619264" y="4329535"/>
                  </a:lnTo>
                  <a:lnTo>
                    <a:pt x="16597838" y="4361227"/>
                  </a:lnTo>
                  <a:lnTo>
                    <a:pt x="16565969" y="4382580"/>
                  </a:lnTo>
                  <a:lnTo>
                    <a:pt x="16527289" y="4390369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25698" y="1745307"/>
              <a:ext cx="16637000" cy="4399915"/>
            </a:xfrm>
            <a:custGeom>
              <a:avLst/>
              <a:gdLst/>
              <a:ahLst/>
              <a:cxnLst/>
              <a:rect l="l" t="t" r="r" b="b"/>
              <a:pathLst>
                <a:path w="16637000" h="4399915">
                  <a:moveTo>
                    <a:pt x="104584" y="4399606"/>
                  </a:moveTo>
                  <a:lnTo>
                    <a:pt x="103184" y="4399606"/>
                  </a:lnTo>
                  <a:lnTo>
                    <a:pt x="63892" y="4391732"/>
                  </a:lnTo>
                  <a:lnTo>
                    <a:pt x="30647" y="4369372"/>
                  </a:lnTo>
                  <a:lnTo>
                    <a:pt x="8225" y="4336171"/>
                  </a:lnTo>
                  <a:lnTo>
                    <a:pt x="0" y="4295493"/>
                  </a:lnTo>
                  <a:lnTo>
                    <a:pt x="0" y="104392"/>
                  </a:lnTo>
                  <a:lnTo>
                    <a:pt x="8225" y="63770"/>
                  </a:lnTo>
                  <a:lnTo>
                    <a:pt x="30647" y="30585"/>
                  </a:lnTo>
                  <a:lnTo>
                    <a:pt x="63892" y="8206"/>
                  </a:lnTo>
                  <a:lnTo>
                    <a:pt x="104584" y="0"/>
                  </a:lnTo>
                  <a:lnTo>
                    <a:pt x="16532051" y="0"/>
                  </a:lnTo>
                  <a:lnTo>
                    <a:pt x="16532051" y="4762"/>
                  </a:lnTo>
                  <a:lnTo>
                    <a:pt x="104584" y="4762"/>
                  </a:lnTo>
                  <a:lnTo>
                    <a:pt x="104584" y="9523"/>
                  </a:lnTo>
                  <a:lnTo>
                    <a:pt x="67590" y="16979"/>
                  </a:lnTo>
                  <a:lnTo>
                    <a:pt x="37374" y="37313"/>
                  </a:lnTo>
                  <a:lnTo>
                    <a:pt x="16998" y="67468"/>
                  </a:lnTo>
                  <a:lnTo>
                    <a:pt x="9526" y="104392"/>
                  </a:lnTo>
                  <a:lnTo>
                    <a:pt x="9526" y="4295493"/>
                  </a:lnTo>
                  <a:lnTo>
                    <a:pt x="16998" y="4332418"/>
                  </a:lnTo>
                  <a:lnTo>
                    <a:pt x="37374" y="4362568"/>
                  </a:lnTo>
                  <a:lnTo>
                    <a:pt x="67590" y="4382893"/>
                  </a:lnTo>
                  <a:lnTo>
                    <a:pt x="104584" y="4390346"/>
                  </a:lnTo>
                  <a:lnTo>
                    <a:pt x="16574754" y="4390346"/>
                  </a:lnTo>
                  <a:lnTo>
                    <a:pt x="16572693" y="4391732"/>
                  </a:lnTo>
                  <a:lnTo>
                    <a:pt x="16572559" y="4391732"/>
                  </a:lnTo>
                  <a:lnTo>
                    <a:pt x="16555670" y="4395132"/>
                  </a:lnTo>
                  <a:lnTo>
                    <a:pt x="104584" y="4395132"/>
                  </a:lnTo>
                  <a:lnTo>
                    <a:pt x="104584" y="4399606"/>
                  </a:lnTo>
                  <a:close/>
                </a:path>
                <a:path w="16637000" h="4399915">
                  <a:moveTo>
                    <a:pt x="16574754" y="4390346"/>
                  </a:moveTo>
                  <a:lnTo>
                    <a:pt x="16532051" y="4390346"/>
                  </a:lnTo>
                  <a:lnTo>
                    <a:pt x="16569048" y="4382893"/>
                  </a:lnTo>
                  <a:lnTo>
                    <a:pt x="16599267" y="4362568"/>
                  </a:lnTo>
                  <a:lnTo>
                    <a:pt x="16619645" y="4332418"/>
                  </a:lnTo>
                  <a:lnTo>
                    <a:pt x="16627118" y="4295493"/>
                  </a:lnTo>
                  <a:lnTo>
                    <a:pt x="16627118" y="104392"/>
                  </a:lnTo>
                  <a:lnTo>
                    <a:pt x="16619645" y="67468"/>
                  </a:lnTo>
                  <a:lnTo>
                    <a:pt x="16599267" y="37313"/>
                  </a:lnTo>
                  <a:lnTo>
                    <a:pt x="16569048" y="16979"/>
                  </a:lnTo>
                  <a:lnTo>
                    <a:pt x="16532051" y="9523"/>
                  </a:lnTo>
                  <a:lnTo>
                    <a:pt x="104584" y="9523"/>
                  </a:lnTo>
                  <a:lnTo>
                    <a:pt x="104584" y="4762"/>
                  </a:lnTo>
                  <a:lnTo>
                    <a:pt x="16532051" y="4762"/>
                  </a:lnTo>
                  <a:lnTo>
                    <a:pt x="16532051" y="0"/>
                  </a:lnTo>
                  <a:lnTo>
                    <a:pt x="16572750" y="8206"/>
                  </a:lnTo>
                  <a:lnTo>
                    <a:pt x="16606003" y="30585"/>
                  </a:lnTo>
                  <a:lnTo>
                    <a:pt x="16628432" y="63770"/>
                  </a:lnTo>
                  <a:lnTo>
                    <a:pt x="16636607" y="104392"/>
                  </a:lnTo>
                  <a:lnTo>
                    <a:pt x="16636607" y="4295493"/>
                  </a:lnTo>
                  <a:lnTo>
                    <a:pt x="16628423" y="4336171"/>
                  </a:lnTo>
                  <a:lnTo>
                    <a:pt x="16605952" y="4369372"/>
                  </a:lnTo>
                  <a:lnTo>
                    <a:pt x="16574754" y="4390346"/>
                  </a:lnTo>
                  <a:close/>
                </a:path>
                <a:path w="16637000" h="4399915">
                  <a:moveTo>
                    <a:pt x="16532051" y="4399606"/>
                  </a:moveTo>
                  <a:lnTo>
                    <a:pt x="104584" y="4399606"/>
                  </a:lnTo>
                  <a:lnTo>
                    <a:pt x="104584" y="4395132"/>
                  </a:lnTo>
                  <a:lnTo>
                    <a:pt x="16532051" y="4395132"/>
                  </a:lnTo>
                  <a:lnTo>
                    <a:pt x="16532051" y="4399606"/>
                  </a:lnTo>
                  <a:close/>
                </a:path>
                <a:path w="16637000" h="4399915">
                  <a:moveTo>
                    <a:pt x="16533445" y="4399606"/>
                  </a:moveTo>
                  <a:lnTo>
                    <a:pt x="16532051" y="4399606"/>
                  </a:lnTo>
                  <a:lnTo>
                    <a:pt x="16532051" y="4395132"/>
                  </a:lnTo>
                  <a:lnTo>
                    <a:pt x="16555670" y="4395132"/>
                  </a:lnTo>
                  <a:lnTo>
                    <a:pt x="16533445" y="4399606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9986" y="1759594"/>
              <a:ext cx="8304530" cy="4371340"/>
            </a:xfrm>
            <a:custGeom>
              <a:avLst/>
              <a:gdLst/>
              <a:ahLst/>
              <a:cxnLst/>
              <a:rect l="l" t="t" r="r" b="b"/>
              <a:pathLst>
                <a:path w="8304530" h="4371340">
                  <a:moveTo>
                    <a:pt x="8205667" y="4371037"/>
                  </a:moveTo>
                  <a:lnTo>
                    <a:pt x="98303" y="4371037"/>
                  </a:lnTo>
                  <a:lnTo>
                    <a:pt x="60838" y="4363519"/>
                  </a:lnTo>
                  <a:lnTo>
                    <a:pt x="29170" y="4342173"/>
                  </a:lnTo>
                  <a:lnTo>
                    <a:pt x="7825" y="4310482"/>
                  </a:lnTo>
                  <a:lnTo>
                    <a:pt x="0" y="4271665"/>
                  </a:lnTo>
                  <a:lnTo>
                    <a:pt x="0" y="99629"/>
                  </a:lnTo>
                  <a:lnTo>
                    <a:pt x="7825" y="60837"/>
                  </a:lnTo>
                  <a:lnTo>
                    <a:pt x="29170" y="29170"/>
                  </a:lnTo>
                  <a:lnTo>
                    <a:pt x="60838" y="7825"/>
                  </a:lnTo>
                  <a:lnTo>
                    <a:pt x="99632" y="0"/>
                  </a:lnTo>
                  <a:lnTo>
                    <a:pt x="8204344" y="0"/>
                  </a:lnTo>
                  <a:lnTo>
                    <a:pt x="8243148" y="7825"/>
                  </a:lnTo>
                  <a:lnTo>
                    <a:pt x="8274817" y="29170"/>
                  </a:lnTo>
                  <a:lnTo>
                    <a:pt x="8296159" y="60837"/>
                  </a:lnTo>
                  <a:lnTo>
                    <a:pt x="8304019" y="99629"/>
                  </a:lnTo>
                  <a:lnTo>
                    <a:pt x="8304019" y="4271665"/>
                  </a:lnTo>
                  <a:lnTo>
                    <a:pt x="8296151" y="4310482"/>
                  </a:lnTo>
                  <a:lnTo>
                    <a:pt x="8274766" y="4342173"/>
                  </a:lnTo>
                  <a:lnTo>
                    <a:pt x="8243091" y="4363519"/>
                  </a:lnTo>
                  <a:lnTo>
                    <a:pt x="8242957" y="4363519"/>
                  </a:lnTo>
                  <a:lnTo>
                    <a:pt x="8205667" y="4371037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893" y="2719635"/>
              <a:ext cx="76200" cy="762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893" y="3562304"/>
              <a:ext cx="76200" cy="762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893" y="4404953"/>
              <a:ext cx="76200" cy="76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893" y="5247634"/>
              <a:ext cx="76200" cy="762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64518" y="1938153"/>
            <a:ext cx="7854950" cy="38449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135">
                <a:solidFill>
                  <a:srgbClr val="FFFFFF"/>
                </a:solidFill>
                <a:latin typeface="Garamond"/>
                <a:cs typeface="Garamond"/>
              </a:rPr>
              <a:t>Phase</a:t>
            </a:r>
            <a:r>
              <a:rPr dirty="0" sz="2900" spc="-8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 spc="130">
                <a:solidFill>
                  <a:srgbClr val="FFFFFF"/>
                </a:solidFill>
                <a:latin typeface="Garamond"/>
                <a:cs typeface="Garamond"/>
              </a:rPr>
              <a:t>2:</a:t>
            </a:r>
            <a:r>
              <a:rPr dirty="0" sz="2900" spc="-7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Garamond"/>
                <a:cs typeface="Garamond"/>
              </a:rPr>
              <a:t>Core</a:t>
            </a:r>
            <a:r>
              <a:rPr dirty="0" sz="2900" spc="-8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900" spc="-7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Garamond"/>
                <a:cs typeface="Garamond"/>
              </a:rPr>
              <a:t>Application</a:t>
            </a:r>
            <a:endParaRPr sz="2900">
              <a:latin typeface="Garamond"/>
              <a:cs typeface="Garamond"/>
            </a:endParaRPr>
          </a:p>
          <a:p>
            <a:pPr marL="285750" marR="1180465">
              <a:lnSpc>
                <a:spcPct val="135400"/>
              </a:lnSpc>
              <a:spcBef>
                <a:spcPts val="795"/>
              </a:spcBef>
            </a:pP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DDL:</a:t>
            </a:r>
            <a:r>
              <a:rPr dirty="0" sz="180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entury Gothic"/>
                <a:cs typeface="Century Gothic"/>
              </a:rPr>
              <a:t>Altered</a:t>
            </a:r>
            <a:r>
              <a:rPr dirty="0" sz="1800" spc="-10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Century Gothic"/>
                <a:cs typeface="Century Gothic"/>
              </a:rPr>
              <a:t>table</a:t>
            </a:r>
            <a:r>
              <a:rPr dirty="0" sz="1800" spc="-6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Century Gothic"/>
                <a:cs typeface="Century Gothic"/>
              </a:rPr>
              <a:t>structures</a:t>
            </a:r>
            <a:r>
              <a:rPr dirty="0" sz="1800" spc="-7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optimize</a:t>
            </a:r>
            <a:r>
              <a:rPr dirty="0" sz="18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storage</a:t>
            </a:r>
            <a:r>
              <a:rPr dirty="0" sz="1800" spc="-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relationships.</a:t>
            </a:r>
            <a:endParaRPr sz="1800">
              <a:latin typeface="Century Gothic"/>
              <a:cs typeface="Century Gothic"/>
            </a:endParaRPr>
          </a:p>
          <a:p>
            <a:pPr marL="285750" marR="866140">
              <a:lnSpc>
                <a:spcPct val="135400"/>
              </a:lnSpc>
              <a:spcBef>
                <a:spcPts val="790"/>
              </a:spcBef>
            </a:pPr>
            <a:r>
              <a:rPr dirty="0" sz="1800" spc="-145" b="1">
                <a:solidFill>
                  <a:srgbClr val="FFFFFF"/>
                </a:solidFill>
                <a:latin typeface="Verdana"/>
                <a:cs typeface="Verdana"/>
              </a:rPr>
              <a:t>DML:</a:t>
            </a:r>
            <a:r>
              <a:rPr dirty="0" sz="180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Mastered</a:t>
            </a: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inserting,</a:t>
            </a: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Century Gothic"/>
                <a:cs typeface="Century Gothic"/>
              </a:rPr>
              <a:t>updating,</a:t>
            </a: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3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entury Gothic"/>
                <a:cs typeface="Century Gothic"/>
              </a:rPr>
              <a:t>deleting</a:t>
            </a: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records</a:t>
            </a: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entury Gothic"/>
                <a:cs typeface="Century Gothic"/>
              </a:rPr>
              <a:t>with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precision.</a:t>
            </a:r>
            <a:endParaRPr sz="1800">
              <a:latin typeface="Century Gothic"/>
              <a:cs typeface="Century Gothic"/>
            </a:endParaRPr>
          </a:p>
          <a:p>
            <a:pPr marL="285750">
              <a:lnSpc>
                <a:spcPct val="100000"/>
              </a:lnSpc>
              <a:spcBef>
                <a:spcPts val="1550"/>
              </a:spcBef>
            </a:pPr>
            <a:r>
              <a:rPr dirty="0" sz="1800" spc="-170" b="1">
                <a:solidFill>
                  <a:srgbClr val="FFFFFF"/>
                </a:solidFill>
                <a:latin typeface="Verdana"/>
                <a:cs typeface="Verdana"/>
              </a:rPr>
              <a:t>DQL:</a:t>
            </a:r>
            <a:r>
              <a:rPr dirty="0" sz="1800" spc="-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entury Gothic"/>
                <a:cs typeface="Century Gothic"/>
              </a:rPr>
              <a:t>Retrieved</a:t>
            </a:r>
            <a:r>
              <a:rPr dirty="0" sz="1800" spc="-10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specific</a:t>
            </a:r>
            <a:r>
              <a:rPr dirty="0" sz="18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information</a:t>
            </a:r>
            <a:r>
              <a:rPr dirty="0" sz="18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using</a:t>
            </a:r>
            <a:r>
              <a:rPr dirty="0" sz="18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powerful</a:t>
            </a:r>
            <a:r>
              <a:rPr dirty="0" sz="18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query</a:t>
            </a:r>
            <a:r>
              <a:rPr dirty="0" sz="1800" spc="-4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techniques.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00"/>
              </a:spcBef>
            </a:pPr>
            <a:endParaRPr sz="1800">
              <a:latin typeface="Century Gothic"/>
              <a:cs typeface="Century Gothic"/>
            </a:endParaRPr>
          </a:p>
          <a:p>
            <a:pPr marL="285750" marR="127635">
              <a:lnSpc>
                <a:spcPct val="135400"/>
              </a:lnSpc>
            </a:pPr>
            <a:r>
              <a:rPr dirty="0" sz="1800" spc="-120" b="1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45" b="1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35" b="1">
                <a:solidFill>
                  <a:srgbClr val="FFFFFF"/>
                </a:solidFill>
                <a:latin typeface="Verdana"/>
                <a:cs typeface="Verdana"/>
              </a:rPr>
              <a:t>Operators:</a:t>
            </a:r>
            <a:r>
              <a:rPr dirty="0" sz="1800" spc="-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Century Gothic"/>
                <a:cs typeface="Century Gothic"/>
              </a:rPr>
              <a:t>Implemented</a:t>
            </a:r>
            <a:r>
              <a:rPr dirty="0" sz="1800" spc="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dirty="0" sz="1800" spc="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robust</a:t>
            </a:r>
            <a:r>
              <a:rPr dirty="0" sz="1800" spc="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1800" spc="9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integrity</a:t>
            </a:r>
            <a:r>
              <a:rPr dirty="0" sz="1800" spc="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refined</a:t>
            </a:r>
            <a:r>
              <a:rPr dirty="0" sz="1800" spc="-9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query</a:t>
            </a:r>
            <a:r>
              <a:rPr dirty="0" sz="1800" spc="-9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Century Gothic"/>
                <a:cs typeface="Century Gothic"/>
              </a:rPr>
              <a:t>results.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144000" y="1759594"/>
            <a:ext cx="8304530" cy="4371975"/>
            <a:chOff x="9144000" y="1759594"/>
            <a:chExt cx="8304530" cy="4371975"/>
          </a:xfrm>
        </p:grpSpPr>
        <p:sp>
          <p:nvSpPr>
            <p:cNvPr id="13" name="object 13" descr=""/>
            <p:cNvSpPr/>
            <p:nvPr/>
          </p:nvSpPr>
          <p:spPr>
            <a:xfrm>
              <a:off x="9144000" y="1759594"/>
              <a:ext cx="8304530" cy="4371340"/>
            </a:xfrm>
            <a:custGeom>
              <a:avLst/>
              <a:gdLst/>
              <a:ahLst/>
              <a:cxnLst/>
              <a:rect l="l" t="t" r="r" b="b"/>
              <a:pathLst>
                <a:path w="8304530" h="4371340">
                  <a:moveTo>
                    <a:pt x="8304019" y="4371037"/>
                  </a:moveTo>
                  <a:lnTo>
                    <a:pt x="0" y="4371037"/>
                  </a:lnTo>
                  <a:lnTo>
                    <a:pt x="0" y="0"/>
                  </a:lnTo>
                  <a:lnTo>
                    <a:pt x="8304019" y="0"/>
                  </a:lnTo>
                  <a:lnTo>
                    <a:pt x="8304019" y="4371037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144000" y="1759595"/>
              <a:ext cx="29209" cy="4371975"/>
            </a:xfrm>
            <a:custGeom>
              <a:avLst/>
              <a:gdLst/>
              <a:ahLst/>
              <a:cxnLst/>
              <a:rect l="l" t="t" r="r" b="b"/>
              <a:pathLst>
                <a:path w="29209" h="4371975">
                  <a:moveTo>
                    <a:pt x="22189" y="4371395"/>
                  </a:moveTo>
                  <a:lnTo>
                    <a:pt x="6370" y="4371395"/>
                  </a:lnTo>
                  <a:lnTo>
                    <a:pt x="0" y="4365025"/>
                  </a:lnTo>
                  <a:lnTo>
                    <a:pt x="0" y="6382"/>
                  </a:lnTo>
                  <a:lnTo>
                    <a:pt x="6370" y="0"/>
                  </a:lnTo>
                  <a:lnTo>
                    <a:pt x="22189" y="0"/>
                  </a:lnTo>
                  <a:lnTo>
                    <a:pt x="28590" y="6382"/>
                  </a:lnTo>
                  <a:lnTo>
                    <a:pt x="28590" y="4365025"/>
                  </a:lnTo>
                  <a:lnTo>
                    <a:pt x="22189" y="4371395"/>
                  </a:lnTo>
                  <a:close/>
                </a:path>
              </a:pathLst>
            </a:custGeom>
            <a:solidFill>
              <a:srgbClr val="1897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901" y="2719635"/>
              <a:ext cx="76200" cy="762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901" y="3562304"/>
              <a:ext cx="76200" cy="762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901" y="4404954"/>
              <a:ext cx="76200" cy="762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901" y="5247634"/>
              <a:ext cx="76200" cy="762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172589" y="1938153"/>
            <a:ext cx="8275955" cy="38449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8279">
              <a:lnSpc>
                <a:spcPct val="100000"/>
              </a:lnSpc>
              <a:spcBef>
                <a:spcPts val="135"/>
              </a:spcBef>
            </a:pPr>
            <a:r>
              <a:rPr dirty="0" sz="2900" spc="135">
                <a:solidFill>
                  <a:srgbClr val="FFFFFF"/>
                </a:solidFill>
                <a:latin typeface="Garamond"/>
                <a:cs typeface="Garamond"/>
              </a:rPr>
              <a:t>Phase</a:t>
            </a:r>
            <a:r>
              <a:rPr dirty="0" sz="2900" spc="-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 spc="130">
                <a:solidFill>
                  <a:srgbClr val="FFFFFF"/>
                </a:solidFill>
                <a:latin typeface="Garamond"/>
                <a:cs typeface="Garamond"/>
              </a:rPr>
              <a:t>3:</a:t>
            </a:r>
            <a:r>
              <a:rPr dirty="0" sz="2900" spc="-6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Garamond"/>
                <a:cs typeface="Garamond"/>
              </a:rPr>
              <a:t>Advanced</a:t>
            </a:r>
            <a:r>
              <a:rPr dirty="0" sz="2900" spc="-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Garamond"/>
                <a:cs typeface="Garamond"/>
              </a:rPr>
              <a:t>Querying</a:t>
            </a:r>
            <a:endParaRPr sz="2900">
              <a:latin typeface="Garamond"/>
              <a:cs typeface="Garamond"/>
            </a:endParaRPr>
          </a:p>
          <a:p>
            <a:pPr marL="481330" marR="548640">
              <a:lnSpc>
                <a:spcPct val="135400"/>
              </a:lnSpc>
              <a:spcBef>
                <a:spcPts val="795"/>
              </a:spcBef>
            </a:pPr>
            <a:r>
              <a:rPr dirty="0" sz="1800" spc="-135" b="1">
                <a:solidFill>
                  <a:srgbClr val="FFFFFF"/>
                </a:solidFill>
                <a:latin typeface="Verdana"/>
                <a:cs typeface="Verdana"/>
              </a:rPr>
              <a:t>Built-</a:t>
            </a:r>
            <a:r>
              <a:rPr dirty="0" sz="1800" spc="-155" b="1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80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Verdana"/>
                <a:cs typeface="Verdana"/>
              </a:rPr>
              <a:t>Functions:</a:t>
            </a:r>
            <a:r>
              <a:rPr dirty="0" sz="1800" spc="-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Utilized</a:t>
            </a:r>
            <a:r>
              <a:rPr dirty="0" sz="1800" spc="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Century Gothic"/>
                <a:cs typeface="Century Gothic"/>
              </a:rPr>
              <a:t>SQL's</a:t>
            </a:r>
            <a:r>
              <a:rPr dirty="0" sz="1800" spc="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rich</a:t>
            </a:r>
            <a:r>
              <a:rPr dirty="0" sz="1800" spc="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library</a:t>
            </a:r>
            <a:r>
              <a:rPr dirty="0" sz="1800" spc="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dirty="0" sz="1800" spc="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1800" spc="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entury Gothic"/>
                <a:cs typeface="Century Gothic"/>
              </a:rPr>
              <a:t>manipulation </a:t>
            </a:r>
            <a:r>
              <a:rPr dirty="0" sz="1800" spc="-13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analysis.</a:t>
            </a:r>
            <a:endParaRPr sz="1800">
              <a:latin typeface="Century Gothic"/>
              <a:cs typeface="Century Gothic"/>
            </a:endParaRPr>
          </a:p>
          <a:p>
            <a:pPr marL="481330" marR="981710">
              <a:lnSpc>
                <a:spcPct val="135400"/>
              </a:lnSpc>
              <a:spcBef>
                <a:spcPts val="790"/>
              </a:spcBef>
            </a:pPr>
            <a:r>
              <a:rPr dirty="0" sz="1800" spc="-135" b="1">
                <a:solidFill>
                  <a:srgbClr val="FFFFFF"/>
                </a:solidFill>
                <a:latin typeface="Verdana"/>
                <a:cs typeface="Verdana"/>
              </a:rPr>
              <a:t>Subqueries:</a:t>
            </a:r>
            <a:r>
              <a:rPr dirty="0" sz="1800" spc="-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entury Gothic"/>
                <a:cs typeface="Century Gothic"/>
              </a:rPr>
              <a:t>Crafted</a:t>
            </a:r>
            <a:r>
              <a:rPr dirty="0" sz="1800" spc="-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Century Gothic"/>
                <a:cs typeface="Century Gothic"/>
              </a:rPr>
              <a:t>complex</a:t>
            </a:r>
            <a:r>
              <a:rPr dirty="0" sz="18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nested</a:t>
            </a:r>
            <a:r>
              <a:rPr dirty="0" sz="18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queries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dirty="0" sz="18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intricate</a:t>
            </a:r>
            <a:r>
              <a:rPr dirty="0" sz="18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entury Gothic"/>
                <a:cs typeface="Century Gothic"/>
              </a:rPr>
              <a:t>data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retrieval.</a:t>
            </a:r>
            <a:endParaRPr sz="1800">
              <a:latin typeface="Century Gothic"/>
              <a:cs typeface="Century Gothic"/>
            </a:endParaRPr>
          </a:p>
          <a:p>
            <a:pPr marL="481330" marR="514350">
              <a:lnSpc>
                <a:spcPct val="135400"/>
              </a:lnSpc>
              <a:spcBef>
                <a:spcPts val="785"/>
              </a:spcBef>
            </a:pPr>
            <a:r>
              <a:rPr dirty="0" sz="1800" spc="-204" b="1">
                <a:solidFill>
                  <a:srgbClr val="FFFFFF"/>
                </a:solidFill>
                <a:latin typeface="Verdana"/>
                <a:cs typeface="Verdana"/>
              </a:rPr>
              <a:t>JOIN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Operations:</a:t>
            </a:r>
            <a:r>
              <a:rPr dirty="0" sz="1800" spc="-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Performed</a:t>
            </a:r>
            <a:r>
              <a:rPr dirty="0" sz="180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r>
              <a:rPr dirty="0" sz="1800" spc="5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types</a:t>
            </a:r>
            <a:r>
              <a:rPr dirty="0" sz="180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dirty="0" sz="1800" spc="5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5" b="1">
                <a:solidFill>
                  <a:srgbClr val="FFFFFF"/>
                </a:solidFill>
                <a:latin typeface="Verdana"/>
                <a:cs typeface="Verdana"/>
              </a:rPr>
              <a:t>JOIN</a:t>
            </a:r>
            <a:r>
              <a:rPr dirty="0" sz="1800" spc="-105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dirty="0" sz="1800" spc="6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(INNER,</a:t>
            </a:r>
            <a:r>
              <a:rPr dirty="0" sz="1800" spc="5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160">
                <a:solidFill>
                  <a:srgbClr val="FFFFFF"/>
                </a:solidFill>
                <a:latin typeface="Century Gothic"/>
                <a:cs typeface="Century Gothic"/>
              </a:rPr>
              <a:t>LEFT, </a:t>
            </a:r>
            <a:r>
              <a:rPr dirty="0" sz="1800" spc="60">
                <a:solidFill>
                  <a:srgbClr val="FFFFFF"/>
                </a:solidFill>
                <a:latin typeface="Century Gothic"/>
                <a:cs typeface="Century Gothic"/>
              </a:rPr>
              <a:t>RIGHT,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Century Gothic"/>
                <a:cs typeface="Century Gothic"/>
              </a:rPr>
              <a:t>FULL)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Century Gothic"/>
                <a:cs typeface="Century Gothic"/>
              </a:rPr>
              <a:t>combine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18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seamlessly.</a:t>
            </a:r>
            <a:endParaRPr sz="1800">
              <a:latin typeface="Century Gothic"/>
              <a:cs typeface="Century Gothic"/>
            </a:endParaRPr>
          </a:p>
          <a:p>
            <a:pPr marL="481330" marR="455930">
              <a:lnSpc>
                <a:spcPct val="135400"/>
              </a:lnSpc>
              <a:spcBef>
                <a:spcPts val="785"/>
              </a:spcBef>
            </a:pPr>
            <a:r>
              <a:rPr dirty="0" sz="1800" spc="-105" b="1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Defined</a:t>
            </a: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Verdana"/>
                <a:cs typeface="Verdana"/>
              </a:rPr>
              <a:t>Functions</a:t>
            </a: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 (UDFs):</a:t>
            </a:r>
            <a:r>
              <a:rPr dirty="0" sz="1800" spc="-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Century Gothic"/>
                <a:cs typeface="Century Gothic"/>
              </a:rPr>
              <a:t>Created</a:t>
            </a:r>
            <a:r>
              <a:rPr dirty="0" sz="180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custom</a:t>
            </a:r>
            <a:r>
              <a:rPr dirty="0" sz="180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entury Gothic"/>
                <a:cs typeface="Century Gothic"/>
              </a:rPr>
              <a:t>logic</a:t>
            </a:r>
            <a:r>
              <a:rPr dirty="0" sz="180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dirty="0" sz="1800" spc="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efficient </a:t>
            </a:r>
            <a:r>
              <a:rPr dirty="0" sz="1800" spc="-13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1800" spc="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entury Gothic"/>
                <a:cs typeface="Century Gothic"/>
              </a:rPr>
              <a:t>reusable</a:t>
            </a:r>
            <a:r>
              <a:rPr dirty="0" sz="1800" spc="-10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entury Gothic"/>
                <a:cs typeface="Century Gothic"/>
              </a:rPr>
              <a:t>code.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986" y="6561685"/>
            <a:ext cx="5409379" cy="28475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9204" y="6561685"/>
            <a:ext cx="5409372" cy="284758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38410" y="6561685"/>
            <a:ext cx="5409379" cy="284758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8431" y="671014"/>
            <a:ext cx="1353566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190"/>
              <a:t>Phase</a:t>
            </a:r>
            <a:r>
              <a:rPr dirty="0" sz="4500" spc="-145"/>
              <a:t> </a:t>
            </a:r>
            <a:r>
              <a:rPr dirty="0" sz="4500" spc="210"/>
              <a:t>4</a:t>
            </a:r>
            <a:r>
              <a:rPr dirty="0" sz="4500" spc="-145"/>
              <a:t> </a:t>
            </a:r>
            <a:r>
              <a:rPr dirty="0" sz="4500"/>
              <a:t>&amp;</a:t>
            </a:r>
            <a:r>
              <a:rPr dirty="0" sz="4500" spc="-145"/>
              <a:t> </a:t>
            </a:r>
            <a:r>
              <a:rPr dirty="0" sz="4500" spc="165"/>
              <a:t>5:</a:t>
            </a:r>
            <a:r>
              <a:rPr dirty="0" sz="4500" spc="-145"/>
              <a:t> </a:t>
            </a:r>
            <a:r>
              <a:rPr dirty="0" sz="4500" spc="175"/>
              <a:t>Advanced</a:t>
            </a:r>
            <a:r>
              <a:rPr dirty="0" sz="4500" spc="-145"/>
              <a:t> </a:t>
            </a:r>
            <a:r>
              <a:rPr dirty="0" sz="4500" spc="210"/>
              <a:t>Features</a:t>
            </a:r>
            <a:r>
              <a:rPr dirty="0" sz="4500" spc="-145"/>
              <a:t> </a:t>
            </a:r>
            <a:r>
              <a:rPr dirty="0" sz="4500" spc="254"/>
              <a:t>and</a:t>
            </a:r>
            <a:r>
              <a:rPr dirty="0" sz="4500" spc="-145"/>
              <a:t> </a:t>
            </a:r>
            <a:r>
              <a:rPr dirty="0" sz="4500" spc="254"/>
              <a:t>System</a:t>
            </a:r>
            <a:r>
              <a:rPr dirty="0" sz="4500" spc="-140"/>
              <a:t> </a:t>
            </a:r>
            <a:r>
              <a:rPr dirty="0" sz="4500" spc="190"/>
              <a:t>Integration</a:t>
            </a:r>
            <a:endParaRPr sz="4500"/>
          </a:p>
        </p:txBody>
      </p:sp>
      <p:grpSp>
        <p:nvGrpSpPr>
          <p:cNvPr id="3" name="object 3" descr=""/>
          <p:cNvGrpSpPr/>
          <p:nvPr/>
        </p:nvGrpSpPr>
        <p:grpSpPr>
          <a:xfrm>
            <a:off x="923031" y="2006053"/>
            <a:ext cx="8102600" cy="7550150"/>
            <a:chOff x="923031" y="2006053"/>
            <a:chExt cx="8102600" cy="7550150"/>
          </a:xfrm>
        </p:grpSpPr>
        <p:sp>
          <p:nvSpPr>
            <p:cNvPr id="4" name="object 4" descr=""/>
            <p:cNvSpPr/>
            <p:nvPr/>
          </p:nvSpPr>
          <p:spPr>
            <a:xfrm>
              <a:off x="942082" y="2006053"/>
              <a:ext cx="8083550" cy="7550150"/>
            </a:xfrm>
            <a:custGeom>
              <a:avLst/>
              <a:gdLst/>
              <a:ahLst/>
              <a:cxnLst/>
              <a:rect l="l" t="t" r="r" b="b"/>
              <a:pathLst>
                <a:path w="8083550" h="7550150">
                  <a:moveTo>
                    <a:pt x="202017" y="7550004"/>
                  </a:moveTo>
                  <a:lnTo>
                    <a:pt x="201534" y="7550004"/>
                  </a:lnTo>
                  <a:lnTo>
                    <a:pt x="155713" y="7544700"/>
                  </a:lnTo>
                  <a:lnTo>
                    <a:pt x="113195" y="7529521"/>
                  </a:lnTo>
                  <a:lnTo>
                    <a:pt x="75684" y="7505682"/>
                  </a:lnTo>
                  <a:lnTo>
                    <a:pt x="44394" y="7474401"/>
                  </a:lnTo>
                  <a:lnTo>
                    <a:pt x="20540" y="7436896"/>
                  </a:lnTo>
                  <a:lnTo>
                    <a:pt x="5337" y="7394381"/>
                  </a:lnTo>
                  <a:lnTo>
                    <a:pt x="0" y="7348074"/>
                  </a:lnTo>
                  <a:lnTo>
                    <a:pt x="0" y="201929"/>
                  </a:lnTo>
                  <a:lnTo>
                    <a:pt x="5337" y="155623"/>
                  </a:lnTo>
                  <a:lnTo>
                    <a:pt x="20540" y="113119"/>
                  </a:lnTo>
                  <a:lnTo>
                    <a:pt x="44394" y="75626"/>
                  </a:lnTo>
                  <a:lnTo>
                    <a:pt x="75684" y="44356"/>
                  </a:lnTo>
                  <a:lnTo>
                    <a:pt x="113195" y="20521"/>
                  </a:lnTo>
                  <a:lnTo>
                    <a:pt x="155713" y="5331"/>
                  </a:lnTo>
                  <a:lnTo>
                    <a:pt x="202023" y="0"/>
                  </a:lnTo>
                  <a:lnTo>
                    <a:pt x="7881541" y="0"/>
                  </a:lnTo>
                  <a:lnTo>
                    <a:pt x="7881541" y="19049"/>
                  </a:lnTo>
                  <a:lnTo>
                    <a:pt x="202023" y="19049"/>
                  </a:lnTo>
                  <a:lnTo>
                    <a:pt x="202023" y="38099"/>
                  </a:lnTo>
                  <a:lnTo>
                    <a:pt x="158429" y="43951"/>
                  </a:lnTo>
                  <a:lnTo>
                    <a:pt x="119266" y="60466"/>
                  </a:lnTo>
                  <a:lnTo>
                    <a:pt x="86093" y="86082"/>
                  </a:lnTo>
                  <a:lnTo>
                    <a:pt x="60469" y="119239"/>
                  </a:lnTo>
                  <a:lnTo>
                    <a:pt x="43951" y="158375"/>
                  </a:lnTo>
                  <a:lnTo>
                    <a:pt x="38099" y="201929"/>
                  </a:lnTo>
                  <a:lnTo>
                    <a:pt x="38099" y="7348074"/>
                  </a:lnTo>
                  <a:lnTo>
                    <a:pt x="43951" y="7391621"/>
                  </a:lnTo>
                  <a:lnTo>
                    <a:pt x="60469" y="7430755"/>
                  </a:lnTo>
                  <a:lnTo>
                    <a:pt x="86093" y="7463914"/>
                  </a:lnTo>
                  <a:lnTo>
                    <a:pt x="119266" y="7489533"/>
                  </a:lnTo>
                  <a:lnTo>
                    <a:pt x="158429" y="7506051"/>
                  </a:lnTo>
                  <a:lnTo>
                    <a:pt x="202023" y="7511904"/>
                  </a:lnTo>
                  <a:lnTo>
                    <a:pt x="7998047" y="7511904"/>
                  </a:lnTo>
                  <a:lnTo>
                    <a:pt x="7970272" y="7529521"/>
                  </a:lnTo>
                  <a:lnTo>
                    <a:pt x="7966258" y="7530954"/>
                  </a:lnTo>
                  <a:lnTo>
                    <a:pt x="202023" y="7530954"/>
                  </a:lnTo>
                  <a:lnTo>
                    <a:pt x="202017" y="7550004"/>
                  </a:lnTo>
                  <a:close/>
                </a:path>
                <a:path w="8083550" h="7550150">
                  <a:moveTo>
                    <a:pt x="7998047" y="7511904"/>
                  </a:moveTo>
                  <a:lnTo>
                    <a:pt x="7881541" y="7511904"/>
                  </a:lnTo>
                  <a:lnTo>
                    <a:pt x="7925139" y="7506051"/>
                  </a:lnTo>
                  <a:lnTo>
                    <a:pt x="7964308" y="7489533"/>
                  </a:lnTo>
                  <a:lnTo>
                    <a:pt x="7997487" y="7463914"/>
                  </a:lnTo>
                  <a:lnTo>
                    <a:pt x="8023117" y="7430755"/>
                  </a:lnTo>
                  <a:lnTo>
                    <a:pt x="8039639" y="7391621"/>
                  </a:lnTo>
                  <a:lnTo>
                    <a:pt x="8045493" y="7348074"/>
                  </a:lnTo>
                  <a:lnTo>
                    <a:pt x="8045493" y="201929"/>
                  </a:lnTo>
                  <a:lnTo>
                    <a:pt x="8039639" y="158375"/>
                  </a:lnTo>
                  <a:lnTo>
                    <a:pt x="8023117" y="119239"/>
                  </a:lnTo>
                  <a:lnTo>
                    <a:pt x="7997487" y="86082"/>
                  </a:lnTo>
                  <a:lnTo>
                    <a:pt x="7964308" y="60466"/>
                  </a:lnTo>
                  <a:lnTo>
                    <a:pt x="7925139" y="43951"/>
                  </a:lnTo>
                  <a:lnTo>
                    <a:pt x="7881541" y="38099"/>
                  </a:lnTo>
                  <a:lnTo>
                    <a:pt x="202023" y="38099"/>
                  </a:lnTo>
                  <a:lnTo>
                    <a:pt x="202023" y="19049"/>
                  </a:lnTo>
                  <a:lnTo>
                    <a:pt x="7881541" y="19049"/>
                  </a:lnTo>
                  <a:lnTo>
                    <a:pt x="7881541" y="0"/>
                  </a:lnTo>
                  <a:lnTo>
                    <a:pt x="7927859" y="5331"/>
                  </a:lnTo>
                  <a:lnTo>
                    <a:pt x="7970384" y="20521"/>
                  </a:lnTo>
                  <a:lnTo>
                    <a:pt x="8007900" y="44356"/>
                  </a:lnTo>
                  <a:lnTo>
                    <a:pt x="8039194" y="75626"/>
                  </a:lnTo>
                  <a:lnTo>
                    <a:pt x="8063050" y="113119"/>
                  </a:lnTo>
                  <a:lnTo>
                    <a:pt x="8078255" y="155623"/>
                  </a:lnTo>
                  <a:lnTo>
                    <a:pt x="8083231" y="198784"/>
                  </a:lnTo>
                  <a:lnTo>
                    <a:pt x="8083231" y="7351218"/>
                  </a:lnTo>
                  <a:lnTo>
                    <a:pt x="8078253" y="7394381"/>
                  </a:lnTo>
                  <a:lnTo>
                    <a:pt x="8063040" y="7436896"/>
                  </a:lnTo>
                  <a:lnTo>
                    <a:pt x="8039165" y="7474401"/>
                  </a:lnTo>
                  <a:lnTo>
                    <a:pt x="8007840" y="7505682"/>
                  </a:lnTo>
                  <a:lnTo>
                    <a:pt x="7998047" y="7511904"/>
                  </a:lnTo>
                  <a:close/>
                </a:path>
                <a:path w="8083550" h="7550150">
                  <a:moveTo>
                    <a:pt x="7881541" y="7550004"/>
                  </a:moveTo>
                  <a:lnTo>
                    <a:pt x="202023" y="7550004"/>
                  </a:lnTo>
                  <a:lnTo>
                    <a:pt x="202023" y="7530954"/>
                  </a:lnTo>
                  <a:lnTo>
                    <a:pt x="7881541" y="7530954"/>
                  </a:lnTo>
                  <a:lnTo>
                    <a:pt x="7881541" y="7550004"/>
                  </a:lnTo>
                  <a:close/>
                </a:path>
                <a:path w="8083550" h="7550150">
                  <a:moveTo>
                    <a:pt x="7881541" y="7550004"/>
                  </a:moveTo>
                  <a:lnTo>
                    <a:pt x="7881541" y="7530954"/>
                  </a:lnTo>
                  <a:lnTo>
                    <a:pt x="7966258" y="7530954"/>
                  </a:lnTo>
                  <a:lnTo>
                    <a:pt x="7927779" y="7544700"/>
                  </a:lnTo>
                  <a:lnTo>
                    <a:pt x="7927609" y="7544700"/>
                  </a:lnTo>
                  <a:lnTo>
                    <a:pt x="7881541" y="7550004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23031" y="2025103"/>
              <a:ext cx="152400" cy="7512050"/>
            </a:xfrm>
            <a:custGeom>
              <a:avLst/>
              <a:gdLst/>
              <a:ahLst/>
              <a:cxnLst/>
              <a:rect l="l" t="t" r="r" b="b"/>
              <a:pathLst>
                <a:path w="152400" h="7512050">
                  <a:moveTo>
                    <a:pt x="76199" y="7511996"/>
                  </a:moveTo>
                  <a:lnTo>
                    <a:pt x="46533" y="7506009"/>
                  </a:lnTo>
                  <a:lnTo>
                    <a:pt x="22312" y="7489681"/>
                  </a:lnTo>
                  <a:lnTo>
                    <a:pt x="5986" y="7465461"/>
                  </a:lnTo>
                  <a:lnTo>
                    <a:pt x="0" y="7435796"/>
                  </a:lnTo>
                  <a:lnTo>
                    <a:pt x="0" y="76199"/>
                  </a:lnTo>
                  <a:lnTo>
                    <a:pt x="5986" y="46533"/>
                  </a:lnTo>
                  <a:lnTo>
                    <a:pt x="22312" y="22312"/>
                  </a:lnTo>
                  <a:lnTo>
                    <a:pt x="46533" y="5986"/>
                  </a:lnTo>
                  <a:lnTo>
                    <a:pt x="76199" y="0"/>
                  </a:lnTo>
                  <a:lnTo>
                    <a:pt x="105868" y="5986"/>
                  </a:lnTo>
                  <a:lnTo>
                    <a:pt x="130088" y="22312"/>
                  </a:lnTo>
                  <a:lnTo>
                    <a:pt x="146414" y="46533"/>
                  </a:lnTo>
                  <a:lnTo>
                    <a:pt x="152399" y="76199"/>
                  </a:lnTo>
                  <a:lnTo>
                    <a:pt x="152399" y="7435796"/>
                  </a:lnTo>
                  <a:lnTo>
                    <a:pt x="146414" y="7465461"/>
                  </a:lnTo>
                  <a:lnTo>
                    <a:pt x="130088" y="7489681"/>
                  </a:lnTo>
                  <a:lnTo>
                    <a:pt x="105868" y="7506009"/>
                  </a:lnTo>
                  <a:lnTo>
                    <a:pt x="76199" y="7511996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845" y="3068141"/>
              <a:ext cx="85725" cy="857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845" y="4042806"/>
              <a:ext cx="85725" cy="857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845" y="5017495"/>
              <a:ext cx="85725" cy="857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845" y="5992154"/>
              <a:ext cx="85725" cy="857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845" y="6966843"/>
              <a:ext cx="85725" cy="8572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375420" y="2274292"/>
            <a:ext cx="7223125" cy="53213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20">
                <a:solidFill>
                  <a:srgbClr val="262525"/>
                </a:solidFill>
                <a:latin typeface="Garamond"/>
                <a:cs typeface="Garamond"/>
              </a:rPr>
              <a:t>Phase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95">
                <a:solidFill>
                  <a:srgbClr val="262525"/>
                </a:solidFill>
                <a:latin typeface="Garamond"/>
                <a:cs typeface="Garamond"/>
              </a:rPr>
              <a:t>4: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14">
                <a:solidFill>
                  <a:srgbClr val="262525"/>
                </a:solidFill>
                <a:latin typeface="Garamond"/>
                <a:cs typeface="Garamond"/>
              </a:rPr>
              <a:t>Advanced</a:t>
            </a:r>
            <a:r>
              <a:rPr dirty="0" sz="2800" spc="-60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00">
                <a:solidFill>
                  <a:srgbClr val="262525"/>
                </a:solidFill>
                <a:latin typeface="Garamond"/>
                <a:cs typeface="Garamond"/>
              </a:rPr>
              <a:t>Database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20">
                <a:solidFill>
                  <a:srgbClr val="262525"/>
                </a:solidFill>
                <a:latin typeface="Garamond"/>
                <a:cs typeface="Garamond"/>
              </a:rPr>
              <a:t>Functionalities</a:t>
            </a:r>
            <a:endParaRPr sz="2800">
              <a:latin typeface="Garamond"/>
              <a:cs typeface="Garamond"/>
            </a:endParaRPr>
          </a:p>
          <a:p>
            <a:pPr marL="332740" marR="5080">
              <a:lnSpc>
                <a:spcPct val="133900"/>
              </a:lnSpc>
              <a:spcBef>
                <a:spcPts val="875"/>
              </a:spcBef>
            </a:pPr>
            <a:r>
              <a:rPr dirty="0" sz="2100" spc="-145" b="1">
                <a:solidFill>
                  <a:srgbClr val="262525"/>
                </a:solidFill>
                <a:latin typeface="Verdana"/>
                <a:cs typeface="Verdana"/>
              </a:rPr>
              <a:t>Views:</a:t>
            </a:r>
            <a:r>
              <a:rPr dirty="0" sz="2100" spc="-9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262525"/>
                </a:solidFill>
                <a:latin typeface="Century Gothic"/>
                <a:cs typeface="Century Gothic"/>
              </a:rPr>
              <a:t>Created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simplified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representations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complex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queries.</a:t>
            </a:r>
            <a:endParaRPr sz="2100">
              <a:latin typeface="Century Gothic"/>
              <a:cs typeface="Century Gothic"/>
            </a:endParaRPr>
          </a:p>
          <a:p>
            <a:pPr marL="332740" marR="57150">
              <a:lnSpc>
                <a:spcPct val="133900"/>
              </a:lnSpc>
              <a:spcBef>
                <a:spcPts val="925"/>
              </a:spcBef>
            </a:pPr>
            <a:r>
              <a:rPr dirty="0" sz="2100" spc="-145" b="1">
                <a:solidFill>
                  <a:srgbClr val="262525"/>
                </a:solidFill>
                <a:latin typeface="Verdana"/>
                <a:cs typeface="Verdana"/>
              </a:rPr>
              <a:t>Stored</a:t>
            </a:r>
            <a:r>
              <a:rPr dirty="0" sz="2100" spc="-229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40" b="1">
                <a:solidFill>
                  <a:srgbClr val="262525"/>
                </a:solidFill>
                <a:latin typeface="Verdana"/>
                <a:cs typeface="Verdana"/>
              </a:rPr>
              <a:t>Procedures:</a:t>
            </a:r>
            <a:r>
              <a:rPr dirty="0" sz="2100" spc="-1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262525"/>
                </a:solidFill>
                <a:latin typeface="Century Gothic"/>
                <a:cs typeface="Century Gothic"/>
              </a:rPr>
              <a:t>Developed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reusable</a:t>
            </a:r>
            <a:r>
              <a:rPr dirty="0" sz="21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code</a:t>
            </a:r>
            <a:r>
              <a:rPr dirty="0" sz="2100" spc="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blocks 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automation.</a:t>
            </a:r>
            <a:endParaRPr sz="2100">
              <a:latin typeface="Century Gothic"/>
              <a:cs typeface="Century Gothic"/>
            </a:endParaRPr>
          </a:p>
          <a:p>
            <a:pPr marL="332740" marR="1065530">
              <a:lnSpc>
                <a:spcPct val="133900"/>
              </a:lnSpc>
              <a:spcBef>
                <a:spcPts val="925"/>
              </a:spcBef>
            </a:pPr>
            <a:r>
              <a:rPr dirty="0" sz="2100" spc="-185" b="1">
                <a:solidFill>
                  <a:srgbClr val="262525"/>
                </a:solidFill>
                <a:latin typeface="Verdana"/>
                <a:cs typeface="Verdana"/>
              </a:rPr>
              <a:t>Window</a:t>
            </a:r>
            <a:r>
              <a:rPr dirty="0" sz="2100" spc="-2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45" b="1">
                <a:solidFill>
                  <a:srgbClr val="262525"/>
                </a:solidFill>
                <a:latin typeface="Verdana"/>
                <a:cs typeface="Verdana"/>
              </a:rPr>
              <a:t>Functions:</a:t>
            </a:r>
            <a:r>
              <a:rPr dirty="0" sz="210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262525"/>
                </a:solidFill>
                <a:latin typeface="Century Gothic"/>
                <a:cs typeface="Century Gothic"/>
              </a:rPr>
              <a:t>Applied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sophisticated </a:t>
            </a:r>
            <a:r>
              <a:rPr dirty="0" sz="2100" spc="-55">
                <a:solidFill>
                  <a:srgbClr val="262525"/>
                </a:solidFill>
                <a:latin typeface="Century Gothic"/>
                <a:cs typeface="Century Gothic"/>
              </a:rPr>
              <a:t>analytical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95">
                <a:solidFill>
                  <a:srgbClr val="262525"/>
                </a:solidFill>
                <a:latin typeface="Century Gothic"/>
                <a:cs typeface="Century Gothic"/>
              </a:rPr>
              <a:t>tasks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reporting.</a:t>
            </a:r>
            <a:endParaRPr sz="2100">
              <a:latin typeface="Century Gothic"/>
              <a:cs typeface="Century Gothic"/>
            </a:endParaRPr>
          </a:p>
          <a:p>
            <a:pPr marL="332740" marR="87630">
              <a:lnSpc>
                <a:spcPct val="133900"/>
              </a:lnSpc>
              <a:spcBef>
                <a:spcPts val="925"/>
              </a:spcBef>
            </a:pPr>
            <a:r>
              <a:rPr dirty="0" sz="2100" spc="-140" b="1">
                <a:solidFill>
                  <a:srgbClr val="262525"/>
                </a:solidFill>
                <a:latin typeface="Verdana"/>
                <a:cs typeface="Verdana"/>
              </a:rPr>
              <a:t>Triggers:</a:t>
            </a:r>
            <a:r>
              <a:rPr dirty="0" sz="2100" spc="-114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75">
                <a:solidFill>
                  <a:srgbClr val="262525"/>
                </a:solidFill>
                <a:latin typeface="Century Gothic"/>
                <a:cs typeface="Century Gothic"/>
              </a:rPr>
              <a:t>Implemented</a:t>
            </a:r>
            <a:r>
              <a:rPr dirty="0" sz="2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10">
                <a:solidFill>
                  <a:srgbClr val="262525"/>
                </a:solidFill>
                <a:latin typeface="Century Gothic"/>
                <a:cs typeface="Century Gothic"/>
              </a:rPr>
              <a:t>automated</a:t>
            </a:r>
            <a:r>
              <a:rPr dirty="0" sz="2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45">
                <a:solidFill>
                  <a:srgbClr val="262525"/>
                </a:solidFill>
                <a:latin typeface="Century Gothic"/>
                <a:cs typeface="Century Gothic"/>
              </a:rPr>
              <a:t>responses</a:t>
            </a:r>
            <a:r>
              <a:rPr dirty="0" sz="2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45">
                <a:solidFill>
                  <a:srgbClr val="262525"/>
                </a:solidFill>
                <a:latin typeface="Century Gothic"/>
                <a:cs typeface="Century Gothic"/>
              </a:rPr>
              <a:t>data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modifications.</a:t>
            </a:r>
            <a:endParaRPr sz="2100">
              <a:latin typeface="Century Gothic"/>
              <a:cs typeface="Century Gothic"/>
            </a:endParaRPr>
          </a:p>
          <a:p>
            <a:pPr marL="332740" marR="207010">
              <a:lnSpc>
                <a:spcPct val="133900"/>
              </a:lnSpc>
              <a:spcBef>
                <a:spcPts val="925"/>
              </a:spcBef>
            </a:pPr>
            <a:r>
              <a:rPr dirty="0" sz="2100" spc="-90" b="1">
                <a:solidFill>
                  <a:srgbClr val="262525"/>
                </a:solidFill>
                <a:latin typeface="Verdana"/>
                <a:cs typeface="Verdana"/>
              </a:rPr>
              <a:t>TCL:</a:t>
            </a:r>
            <a:r>
              <a:rPr dirty="0" sz="2100" spc="-1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262525"/>
                </a:solidFill>
                <a:latin typeface="Century Gothic"/>
                <a:cs typeface="Century Gothic"/>
              </a:rPr>
              <a:t>Utilized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Transaction</a:t>
            </a:r>
            <a:r>
              <a:rPr dirty="0" sz="21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Control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95">
                <a:solidFill>
                  <a:srgbClr val="262525"/>
                </a:solidFill>
                <a:latin typeface="Century Gothic"/>
                <a:cs typeface="Century Gothic"/>
              </a:rPr>
              <a:t>Language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50">
                <a:solidFill>
                  <a:srgbClr val="262525"/>
                </a:solidFill>
                <a:latin typeface="Century Gothic"/>
                <a:cs typeface="Century Gothic"/>
              </a:rPr>
              <a:t>for</a:t>
            </a:r>
            <a:r>
              <a:rPr dirty="0" sz="2100" spc="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60">
                <a:solidFill>
                  <a:srgbClr val="262525"/>
                </a:solidFill>
                <a:latin typeface="Century Gothic"/>
                <a:cs typeface="Century Gothic"/>
              </a:rPr>
              <a:t>data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integrity.</a:t>
            </a:r>
            <a:endParaRPr sz="2100">
              <a:latin typeface="Century Gothic"/>
              <a:cs typeface="Century Gothic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243120" y="2006053"/>
            <a:ext cx="8102600" cy="7550150"/>
            <a:chOff x="9243120" y="2006053"/>
            <a:chExt cx="8102600" cy="7550150"/>
          </a:xfrm>
        </p:grpSpPr>
        <p:sp>
          <p:nvSpPr>
            <p:cNvPr id="13" name="object 13" descr=""/>
            <p:cNvSpPr/>
            <p:nvPr/>
          </p:nvSpPr>
          <p:spPr>
            <a:xfrm>
              <a:off x="9262169" y="2006053"/>
              <a:ext cx="8083550" cy="7550150"/>
            </a:xfrm>
            <a:custGeom>
              <a:avLst/>
              <a:gdLst/>
              <a:ahLst/>
              <a:cxnLst/>
              <a:rect l="l" t="t" r="r" b="b"/>
              <a:pathLst>
                <a:path w="8083550" h="7550150">
                  <a:moveTo>
                    <a:pt x="202015" y="7550004"/>
                  </a:moveTo>
                  <a:lnTo>
                    <a:pt x="201532" y="7550004"/>
                  </a:lnTo>
                  <a:lnTo>
                    <a:pt x="155715" y="7544700"/>
                  </a:lnTo>
                  <a:lnTo>
                    <a:pt x="113198" y="7529521"/>
                  </a:lnTo>
                  <a:lnTo>
                    <a:pt x="75687" y="7505682"/>
                  </a:lnTo>
                  <a:lnTo>
                    <a:pt x="44397" y="7474401"/>
                  </a:lnTo>
                  <a:lnTo>
                    <a:pt x="20542" y="7436896"/>
                  </a:lnTo>
                  <a:lnTo>
                    <a:pt x="5338" y="7394381"/>
                  </a:lnTo>
                  <a:lnTo>
                    <a:pt x="0" y="7348074"/>
                  </a:lnTo>
                  <a:lnTo>
                    <a:pt x="0" y="201929"/>
                  </a:lnTo>
                  <a:lnTo>
                    <a:pt x="5338" y="155623"/>
                  </a:lnTo>
                  <a:lnTo>
                    <a:pt x="20542" y="113119"/>
                  </a:lnTo>
                  <a:lnTo>
                    <a:pt x="44397" y="75626"/>
                  </a:lnTo>
                  <a:lnTo>
                    <a:pt x="75687" y="44356"/>
                  </a:lnTo>
                  <a:lnTo>
                    <a:pt x="113198" y="20521"/>
                  </a:lnTo>
                  <a:lnTo>
                    <a:pt x="155715" y="5331"/>
                  </a:lnTo>
                  <a:lnTo>
                    <a:pt x="202021" y="0"/>
                  </a:lnTo>
                  <a:lnTo>
                    <a:pt x="7881731" y="0"/>
                  </a:lnTo>
                  <a:lnTo>
                    <a:pt x="7881731" y="19049"/>
                  </a:lnTo>
                  <a:lnTo>
                    <a:pt x="202021" y="19049"/>
                  </a:lnTo>
                  <a:lnTo>
                    <a:pt x="202021" y="38099"/>
                  </a:lnTo>
                  <a:lnTo>
                    <a:pt x="158425" y="43951"/>
                  </a:lnTo>
                  <a:lnTo>
                    <a:pt x="119263" y="60466"/>
                  </a:lnTo>
                  <a:lnTo>
                    <a:pt x="86091" y="86082"/>
                  </a:lnTo>
                  <a:lnTo>
                    <a:pt x="60468" y="119239"/>
                  </a:lnTo>
                  <a:lnTo>
                    <a:pt x="43952" y="158375"/>
                  </a:lnTo>
                  <a:lnTo>
                    <a:pt x="38100" y="201929"/>
                  </a:lnTo>
                  <a:lnTo>
                    <a:pt x="38100" y="7348074"/>
                  </a:lnTo>
                  <a:lnTo>
                    <a:pt x="43952" y="7391621"/>
                  </a:lnTo>
                  <a:lnTo>
                    <a:pt x="60468" y="7430755"/>
                  </a:lnTo>
                  <a:lnTo>
                    <a:pt x="86091" y="7463914"/>
                  </a:lnTo>
                  <a:lnTo>
                    <a:pt x="119263" y="7489533"/>
                  </a:lnTo>
                  <a:lnTo>
                    <a:pt x="158425" y="7506051"/>
                  </a:lnTo>
                  <a:lnTo>
                    <a:pt x="202021" y="7511904"/>
                  </a:lnTo>
                  <a:lnTo>
                    <a:pt x="7998237" y="7511904"/>
                  </a:lnTo>
                  <a:lnTo>
                    <a:pt x="7970462" y="7529521"/>
                  </a:lnTo>
                  <a:lnTo>
                    <a:pt x="7966448" y="7530954"/>
                  </a:lnTo>
                  <a:lnTo>
                    <a:pt x="202021" y="7530954"/>
                  </a:lnTo>
                  <a:lnTo>
                    <a:pt x="202015" y="7550004"/>
                  </a:lnTo>
                  <a:close/>
                </a:path>
                <a:path w="8083550" h="7550150">
                  <a:moveTo>
                    <a:pt x="7998237" y="7511904"/>
                  </a:moveTo>
                  <a:lnTo>
                    <a:pt x="7881731" y="7511904"/>
                  </a:lnTo>
                  <a:lnTo>
                    <a:pt x="7925329" y="7506051"/>
                  </a:lnTo>
                  <a:lnTo>
                    <a:pt x="7964498" y="7489533"/>
                  </a:lnTo>
                  <a:lnTo>
                    <a:pt x="7997677" y="7463914"/>
                  </a:lnTo>
                  <a:lnTo>
                    <a:pt x="8023307" y="7430755"/>
                  </a:lnTo>
                  <a:lnTo>
                    <a:pt x="8039829" y="7391621"/>
                  </a:lnTo>
                  <a:lnTo>
                    <a:pt x="8045683" y="7348074"/>
                  </a:lnTo>
                  <a:lnTo>
                    <a:pt x="8045683" y="201929"/>
                  </a:lnTo>
                  <a:lnTo>
                    <a:pt x="8039829" y="158375"/>
                  </a:lnTo>
                  <a:lnTo>
                    <a:pt x="8023307" y="119239"/>
                  </a:lnTo>
                  <a:lnTo>
                    <a:pt x="7997677" y="86082"/>
                  </a:lnTo>
                  <a:lnTo>
                    <a:pt x="7964498" y="60466"/>
                  </a:lnTo>
                  <a:lnTo>
                    <a:pt x="7925329" y="43951"/>
                  </a:lnTo>
                  <a:lnTo>
                    <a:pt x="7881731" y="38099"/>
                  </a:lnTo>
                  <a:lnTo>
                    <a:pt x="202021" y="38099"/>
                  </a:lnTo>
                  <a:lnTo>
                    <a:pt x="202021" y="19049"/>
                  </a:lnTo>
                  <a:lnTo>
                    <a:pt x="7881731" y="19049"/>
                  </a:lnTo>
                  <a:lnTo>
                    <a:pt x="7881731" y="0"/>
                  </a:lnTo>
                  <a:lnTo>
                    <a:pt x="7928049" y="5331"/>
                  </a:lnTo>
                  <a:lnTo>
                    <a:pt x="7970574" y="20521"/>
                  </a:lnTo>
                  <a:lnTo>
                    <a:pt x="8008090" y="44356"/>
                  </a:lnTo>
                  <a:lnTo>
                    <a:pt x="8039384" y="75626"/>
                  </a:lnTo>
                  <a:lnTo>
                    <a:pt x="8063240" y="113119"/>
                  </a:lnTo>
                  <a:lnTo>
                    <a:pt x="8078445" y="155623"/>
                  </a:lnTo>
                  <a:lnTo>
                    <a:pt x="8083231" y="197136"/>
                  </a:lnTo>
                  <a:lnTo>
                    <a:pt x="8083231" y="7352866"/>
                  </a:lnTo>
                  <a:lnTo>
                    <a:pt x="8078443" y="7394381"/>
                  </a:lnTo>
                  <a:lnTo>
                    <a:pt x="8063230" y="7436896"/>
                  </a:lnTo>
                  <a:lnTo>
                    <a:pt x="8039355" y="7474401"/>
                  </a:lnTo>
                  <a:lnTo>
                    <a:pt x="8008030" y="7505682"/>
                  </a:lnTo>
                  <a:lnTo>
                    <a:pt x="7998237" y="7511904"/>
                  </a:lnTo>
                  <a:close/>
                </a:path>
                <a:path w="8083550" h="7550150">
                  <a:moveTo>
                    <a:pt x="7881731" y="7550004"/>
                  </a:moveTo>
                  <a:lnTo>
                    <a:pt x="202021" y="7550004"/>
                  </a:lnTo>
                  <a:lnTo>
                    <a:pt x="202021" y="7530954"/>
                  </a:lnTo>
                  <a:lnTo>
                    <a:pt x="7881731" y="7530954"/>
                  </a:lnTo>
                  <a:lnTo>
                    <a:pt x="7881731" y="7550004"/>
                  </a:lnTo>
                  <a:close/>
                </a:path>
                <a:path w="8083550" h="7550150">
                  <a:moveTo>
                    <a:pt x="7881731" y="7550004"/>
                  </a:moveTo>
                  <a:lnTo>
                    <a:pt x="7881731" y="7530954"/>
                  </a:lnTo>
                  <a:lnTo>
                    <a:pt x="7966448" y="7530954"/>
                  </a:lnTo>
                  <a:lnTo>
                    <a:pt x="7927969" y="7544700"/>
                  </a:lnTo>
                  <a:lnTo>
                    <a:pt x="7927799" y="7544700"/>
                  </a:lnTo>
                  <a:lnTo>
                    <a:pt x="7881731" y="7550004"/>
                  </a:lnTo>
                  <a:close/>
                </a:path>
              </a:pathLst>
            </a:custGeom>
            <a:solidFill>
              <a:srgbClr val="B1D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243120" y="2025103"/>
              <a:ext cx="152400" cy="7512050"/>
            </a:xfrm>
            <a:custGeom>
              <a:avLst/>
              <a:gdLst/>
              <a:ahLst/>
              <a:cxnLst/>
              <a:rect l="l" t="t" r="r" b="b"/>
              <a:pathLst>
                <a:path w="152400" h="7512050">
                  <a:moveTo>
                    <a:pt x="76199" y="7511996"/>
                  </a:moveTo>
                  <a:lnTo>
                    <a:pt x="46535" y="7506009"/>
                  </a:lnTo>
                  <a:lnTo>
                    <a:pt x="22315" y="7489681"/>
                  </a:lnTo>
                  <a:lnTo>
                    <a:pt x="5986" y="7465461"/>
                  </a:lnTo>
                  <a:lnTo>
                    <a:pt x="0" y="7435796"/>
                  </a:lnTo>
                  <a:lnTo>
                    <a:pt x="0" y="76199"/>
                  </a:lnTo>
                  <a:lnTo>
                    <a:pt x="5986" y="46533"/>
                  </a:lnTo>
                  <a:lnTo>
                    <a:pt x="22315" y="22312"/>
                  </a:lnTo>
                  <a:lnTo>
                    <a:pt x="46535" y="5986"/>
                  </a:lnTo>
                  <a:lnTo>
                    <a:pt x="76199" y="0"/>
                  </a:lnTo>
                  <a:lnTo>
                    <a:pt x="105864" y="5986"/>
                  </a:lnTo>
                  <a:lnTo>
                    <a:pt x="130084" y="22312"/>
                  </a:lnTo>
                  <a:lnTo>
                    <a:pt x="146413" y="46533"/>
                  </a:lnTo>
                  <a:lnTo>
                    <a:pt x="152399" y="76199"/>
                  </a:lnTo>
                  <a:lnTo>
                    <a:pt x="152399" y="7435796"/>
                  </a:lnTo>
                  <a:lnTo>
                    <a:pt x="146413" y="7465461"/>
                  </a:lnTo>
                  <a:lnTo>
                    <a:pt x="130084" y="7489681"/>
                  </a:lnTo>
                  <a:lnTo>
                    <a:pt x="105864" y="7506009"/>
                  </a:lnTo>
                  <a:lnTo>
                    <a:pt x="76199" y="7511996"/>
                  </a:lnTo>
                  <a:close/>
                </a:path>
              </a:pathLst>
            </a:custGeom>
            <a:solidFill>
              <a:srgbClr val="007D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939" y="4562063"/>
              <a:ext cx="85725" cy="857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939" y="5536752"/>
              <a:ext cx="85725" cy="8572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939" y="6511442"/>
              <a:ext cx="85725" cy="8572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939" y="7486101"/>
              <a:ext cx="85725" cy="8572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939" y="8460790"/>
              <a:ext cx="85725" cy="85725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9695515" y="2274292"/>
            <a:ext cx="7327900" cy="68154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20">
                <a:solidFill>
                  <a:srgbClr val="262525"/>
                </a:solidFill>
                <a:latin typeface="Garamond"/>
                <a:cs typeface="Garamond"/>
              </a:rPr>
              <a:t>Phase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05">
                <a:solidFill>
                  <a:srgbClr val="262525"/>
                </a:solidFill>
                <a:latin typeface="Garamond"/>
                <a:cs typeface="Garamond"/>
              </a:rPr>
              <a:t>5: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35">
                <a:solidFill>
                  <a:srgbClr val="262525"/>
                </a:solidFill>
                <a:latin typeface="Garamond"/>
                <a:cs typeface="Garamond"/>
              </a:rPr>
              <a:t>Comprehensive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65">
                <a:solidFill>
                  <a:srgbClr val="262525"/>
                </a:solidFill>
                <a:latin typeface="Garamond"/>
                <a:cs typeface="Garamond"/>
              </a:rPr>
              <a:t>System</a:t>
            </a:r>
            <a:r>
              <a:rPr dirty="0" sz="2800" spc="-65">
                <a:solidFill>
                  <a:srgbClr val="262525"/>
                </a:solidFill>
                <a:latin typeface="Garamond"/>
                <a:cs typeface="Garamond"/>
              </a:rPr>
              <a:t> </a:t>
            </a:r>
            <a:r>
              <a:rPr dirty="0" sz="2800" spc="114">
                <a:solidFill>
                  <a:srgbClr val="262525"/>
                </a:solidFill>
                <a:latin typeface="Garamond"/>
                <a:cs typeface="Garamond"/>
              </a:rPr>
              <a:t>Demonstration</a:t>
            </a:r>
            <a:endParaRPr sz="28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2800">
              <a:latin typeface="Garamond"/>
              <a:cs typeface="Garamond"/>
            </a:endParaRPr>
          </a:p>
          <a:p>
            <a:pPr marL="12700" marR="22860">
              <a:lnSpc>
                <a:spcPct val="133900"/>
              </a:lnSpc>
            </a:pPr>
            <a:r>
              <a:rPr dirty="0" sz="2100" spc="195">
                <a:solidFill>
                  <a:srgbClr val="262525"/>
                </a:solidFill>
                <a:latin typeface="Century Gothic"/>
                <a:cs typeface="Century Gothic"/>
              </a:rPr>
              <a:t>This</a:t>
            </a:r>
            <a:r>
              <a:rPr dirty="0" sz="2100" spc="-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45">
                <a:solidFill>
                  <a:srgbClr val="262525"/>
                </a:solidFill>
                <a:latin typeface="Century Gothic"/>
                <a:cs typeface="Century Gothic"/>
              </a:rPr>
              <a:t>culminating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30">
                <a:solidFill>
                  <a:srgbClr val="262525"/>
                </a:solidFill>
                <a:latin typeface="Century Gothic"/>
                <a:cs typeface="Century Gothic"/>
              </a:rPr>
              <a:t>phase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showcased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0">
                <a:solidFill>
                  <a:srgbClr val="262525"/>
                </a:solidFill>
                <a:latin typeface="Century Gothic"/>
                <a:cs typeface="Century Gothic"/>
              </a:rPr>
              <a:t>a</a:t>
            </a:r>
            <a:r>
              <a:rPr dirty="0" sz="2100" spc="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full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integration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of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262525"/>
                </a:solidFill>
                <a:latin typeface="Century Gothic"/>
                <a:cs typeface="Century Gothic"/>
              </a:rPr>
              <a:t>all </a:t>
            </a:r>
            <a:r>
              <a:rPr dirty="0" sz="2100" spc="-50">
                <a:solidFill>
                  <a:srgbClr val="262525"/>
                </a:solidFill>
                <a:latin typeface="Century Gothic"/>
                <a:cs typeface="Century Gothic"/>
              </a:rPr>
              <a:t>learned</a:t>
            </a:r>
            <a:r>
              <a:rPr dirty="0" sz="21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95">
                <a:solidFill>
                  <a:srgbClr val="262525"/>
                </a:solidFill>
                <a:latin typeface="Century Gothic"/>
                <a:cs typeface="Century Gothic"/>
              </a:rPr>
              <a:t>SQL</a:t>
            </a:r>
            <a:r>
              <a:rPr dirty="0" sz="2100" spc="-4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114">
                <a:solidFill>
                  <a:srgbClr val="262525"/>
                </a:solidFill>
                <a:latin typeface="Century Gothic"/>
                <a:cs typeface="Century Gothic"/>
              </a:rPr>
              <a:t>skills:</a:t>
            </a:r>
            <a:endParaRPr sz="2100">
              <a:latin typeface="Century Gothic"/>
              <a:cs typeface="Century Gothic"/>
            </a:endParaRPr>
          </a:p>
          <a:p>
            <a:pPr marL="332740" marR="924560">
              <a:lnSpc>
                <a:spcPct val="133900"/>
              </a:lnSpc>
              <a:spcBef>
                <a:spcPts val="1470"/>
              </a:spcBef>
            </a:pPr>
            <a:r>
              <a:rPr dirty="0" sz="2100" spc="-130" b="1">
                <a:solidFill>
                  <a:srgbClr val="262525"/>
                </a:solidFill>
                <a:latin typeface="Verdana"/>
                <a:cs typeface="Verdana"/>
              </a:rPr>
              <a:t>Table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35" b="1">
                <a:solidFill>
                  <a:srgbClr val="262525"/>
                </a:solidFill>
                <a:latin typeface="Verdana"/>
                <a:cs typeface="Verdana"/>
              </a:rPr>
              <a:t>Creation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385" b="1">
                <a:solidFill>
                  <a:srgbClr val="262525"/>
                </a:solidFill>
                <a:latin typeface="Verdana"/>
                <a:cs typeface="Verdana"/>
              </a:rPr>
              <a:t>&amp;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85" b="1">
                <a:solidFill>
                  <a:srgbClr val="262525"/>
                </a:solidFill>
                <a:latin typeface="Verdana"/>
                <a:cs typeface="Verdana"/>
              </a:rPr>
              <a:t>Data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60" b="1">
                <a:solidFill>
                  <a:srgbClr val="262525"/>
                </a:solidFill>
                <a:latin typeface="Verdana"/>
                <a:cs typeface="Verdana"/>
              </a:rPr>
              <a:t>Manipulation:</a:t>
            </a:r>
            <a:r>
              <a:rPr dirty="0" sz="2100" spc="-7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Seamless </a:t>
            </a:r>
            <a:r>
              <a:rPr dirty="0" sz="2100" spc="-35">
                <a:solidFill>
                  <a:srgbClr val="262525"/>
                </a:solidFill>
                <a:latin typeface="Century Gothic"/>
                <a:cs typeface="Century Gothic"/>
              </a:rPr>
              <a:t>execution</a:t>
            </a:r>
            <a:r>
              <a:rPr dirty="0" sz="210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from</a:t>
            </a:r>
            <a:r>
              <a:rPr dirty="0" sz="210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65">
                <a:solidFill>
                  <a:srgbClr val="262525"/>
                </a:solidFill>
                <a:latin typeface="Century Gothic"/>
                <a:cs typeface="Century Gothic"/>
              </a:rPr>
              <a:t>schema</a:t>
            </a:r>
            <a:r>
              <a:rPr dirty="0" sz="210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to</a:t>
            </a:r>
            <a:r>
              <a:rPr dirty="0" sz="2100" spc="-5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record</a:t>
            </a:r>
            <a:r>
              <a:rPr dirty="0" sz="2100" spc="-5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90">
                <a:solidFill>
                  <a:srgbClr val="262525"/>
                </a:solidFill>
                <a:latin typeface="Century Gothic"/>
                <a:cs typeface="Century Gothic"/>
              </a:rPr>
              <a:t>management.</a:t>
            </a:r>
            <a:endParaRPr sz="2100">
              <a:latin typeface="Century Gothic"/>
              <a:cs typeface="Century Gothic"/>
            </a:endParaRPr>
          </a:p>
          <a:p>
            <a:pPr marL="332740" marR="281305">
              <a:lnSpc>
                <a:spcPct val="133900"/>
              </a:lnSpc>
              <a:spcBef>
                <a:spcPts val="925"/>
              </a:spcBef>
            </a:pPr>
            <a:r>
              <a:rPr dirty="0" sz="2100" spc="-125" b="1">
                <a:solidFill>
                  <a:srgbClr val="262525"/>
                </a:solidFill>
                <a:latin typeface="Verdana"/>
                <a:cs typeface="Verdana"/>
              </a:rPr>
              <a:t>Advanced</a:t>
            </a:r>
            <a:r>
              <a:rPr dirty="0" sz="2100" spc="-22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55" b="1">
                <a:solidFill>
                  <a:srgbClr val="262525"/>
                </a:solidFill>
                <a:latin typeface="Verdana"/>
                <a:cs typeface="Verdana"/>
              </a:rPr>
              <a:t>Querying</a:t>
            </a:r>
            <a:r>
              <a:rPr dirty="0" sz="2100" spc="-2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385" b="1">
                <a:solidFill>
                  <a:srgbClr val="262525"/>
                </a:solidFill>
                <a:latin typeface="Verdana"/>
                <a:cs typeface="Verdana"/>
              </a:rPr>
              <a:t>&amp;</a:t>
            </a:r>
            <a:r>
              <a:rPr dirty="0" sz="2100" spc="-22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25" b="1">
                <a:solidFill>
                  <a:srgbClr val="262525"/>
                </a:solidFill>
                <a:latin typeface="Verdana"/>
                <a:cs typeface="Verdana"/>
              </a:rPr>
              <a:t>Joins:</a:t>
            </a:r>
            <a:r>
              <a:rPr dirty="0" sz="2100" spc="-10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262525"/>
                </a:solidFill>
                <a:latin typeface="Century Gothic"/>
                <a:cs typeface="Century Gothic"/>
              </a:rPr>
              <a:t>Complex</a:t>
            </a:r>
            <a:r>
              <a:rPr dirty="0" sz="2100" spc="2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retrieval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60">
                <a:solidFill>
                  <a:srgbClr val="262525"/>
                </a:solidFill>
                <a:latin typeface="Century Gothic"/>
                <a:cs typeface="Century Gothic"/>
              </a:rPr>
              <a:t>inter-</a:t>
            </a:r>
            <a:r>
              <a:rPr dirty="0" sz="2100" spc="-65">
                <a:solidFill>
                  <a:srgbClr val="262525"/>
                </a:solidFill>
                <a:latin typeface="Century Gothic"/>
                <a:cs typeface="Century Gothic"/>
              </a:rPr>
              <a:t>table</a:t>
            </a:r>
            <a:r>
              <a:rPr dirty="0" sz="2100" spc="-2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relationships.</a:t>
            </a:r>
            <a:endParaRPr sz="2100">
              <a:latin typeface="Century Gothic"/>
              <a:cs typeface="Century Gothic"/>
            </a:endParaRPr>
          </a:p>
          <a:p>
            <a:pPr marL="332740" marR="541655">
              <a:lnSpc>
                <a:spcPct val="133900"/>
              </a:lnSpc>
              <a:spcBef>
                <a:spcPts val="925"/>
              </a:spcBef>
            </a:pPr>
            <a:r>
              <a:rPr dirty="0" sz="2100" spc="-135" b="1">
                <a:solidFill>
                  <a:srgbClr val="262525"/>
                </a:solidFill>
                <a:latin typeface="Verdana"/>
                <a:cs typeface="Verdana"/>
              </a:rPr>
              <a:t>Views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385" b="1">
                <a:solidFill>
                  <a:srgbClr val="262525"/>
                </a:solidFill>
                <a:latin typeface="Verdana"/>
                <a:cs typeface="Verdana"/>
              </a:rPr>
              <a:t>&amp;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45" b="1">
                <a:solidFill>
                  <a:srgbClr val="262525"/>
                </a:solidFill>
                <a:latin typeface="Verdana"/>
                <a:cs typeface="Verdana"/>
              </a:rPr>
              <a:t>Stored</a:t>
            </a:r>
            <a:r>
              <a:rPr dirty="0" sz="2100" spc="-19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40" b="1">
                <a:solidFill>
                  <a:srgbClr val="262525"/>
                </a:solidFill>
                <a:latin typeface="Verdana"/>
                <a:cs typeface="Verdana"/>
              </a:rPr>
              <a:t>Procedures:</a:t>
            </a:r>
            <a:r>
              <a:rPr dirty="0" sz="2100" spc="-6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Efficient</a:t>
            </a:r>
            <a:r>
              <a:rPr dirty="0" sz="2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6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access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10">
                <a:solidFill>
                  <a:srgbClr val="262525"/>
                </a:solidFill>
                <a:latin typeface="Century Gothic"/>
                <a:cs typeface="Century Gothic"/>
              </a:rPr>
              <a:t>automated</a:t>
            </a:r>
            <a:r>
              <a:rPr dirty="0" sz="2100" spc="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processes.</a:t>
            </a:r>
            <a:endParaRPr sz="2100">
              <a:latin typeface="Century Gothic"/>
              <a:cs typeface="Century Gothic"/>
            </a:endParaRPr>
          </a:p>
          <a:p>
            <a:pPr marL="332740" marR="1169035">
              <a:lnSpc>
                <a:spcPct val="133900"/>
              </a:lnSpc>
              <a:spcBef>
                <a:spcPts val="925"/>
              </a:spcBef>
            </a:pPr>
            <a:r>
              <a:rPr dirty="0" sz="2100" spc="-185" b="1">
                <a:solidFill>
                  <a:srgbClr val="262525"/>
                </a:solidFill>
                <a:latin typeface="Verdana"/>
                <a:cs typeface="Verdana"/>
              </a:rPr>
              <a:t>Window</a:t>
            </a:r>
            <a:r>
              <a:rPr dirty="0" sz="2100" spc="-1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40" b="1">
                <a:solidFill>
                  <a:srgbClr val="262525"/>
                </a:solidFill>
                <a:latin typeface="Verdana"/>
                <a:cs typeface="Verdana"/>
              </a:rPr>
              <a:t>Functions</a:t>
            </a:r>
            <a:r>
              <a:rPr dirty="0" sz="2100" spc="-1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385" b="1">
                <a:solidFill>
                  <a:srgbClr val="262525"/>
                </a:solidFill>
                <a:latin typeface="Verdana"/>
                <a:cs typeface="Verdana"/>
              </a:rPr>
              <a:t>&amp;</a:t>
            </a:r>
            <a:r>
              <a:rPr dirty="0" sz="2100" spc="-18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40" b="1">
                <a:solidFill>
                  <a:srgbClr val="262525"/>
                </a:solidFill>
                <a:latin typeface="Verdana"/>
                <a:cs typeface="Verdana"/>
              </a:rPr>
              <a:t>Triggers:</a:t>
            </a:r>
            <a:r>
              <a:rPr dirty="0" sz="2100" spc="-5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Sophisticated analytics</a:t>
            </a:r>
            <a:r>
              <a:rPr dirty="0" sz="2100" spc="-1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-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10">
                <a:solidFill>
                  <a:srgbClr val="262525"/>
                </a:solidFill>
                <a:latin typeface="Century Gothic"/>
                <a:cs typeface="Century Gothic"/>
              </a:rPr>
              <a:t>automated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responses.</a:t>
            </a:r>
            <a:endParaRPr sz="2100">
              <a:latin typeface="Century Gothic"/>
              <a:cs typeface="Century Gothic"/>
            </a:endParaRPr>
          </a:p>
          <a:p>
            <a:pPr marL="332740" marR="130175">
              <a:lnSpc>
                <a:spcPct val="133900"/>
              </a:lnSpc>
              <a:spcBef>
                <a:spcPts val="925"/>
              </a:spcBef>
            </a:pPr>
            <a:r>
              <a:rPr dirty="0" sz="2100" spc="-135" b="1">
                <a:solidFill>
                  <a:srgbClr val="262525"/>
                </a:solidFill>
                <a:latin typeface="Verdana"/>
                <a:cs typeface="Verdana"/>
              </a:rPr>
              <a:t>Transaction</a:t>
            </a:r>
            <a:r>
              <a:rPr dirty="0" sz="2100" spc="-16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70" b="1">
                <a:solidFill>
                  <a:srgbClr val="262525"/>
                </a:solidFill>
                <a:latin typeface="Verdana"/>
                <a:cs typeface="Verdana"/>
              </a:rPr>
              <a:t>Management:</a:t>
            </a:r>
            <a:r>
              <a:rPr dirty="0" sz="2100" spc="-35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Ensured</a:t>
            </a:r>
            <a:r>
              <a:rPr dirty="0" sz="2100" spc="9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45">
                <a:solidFill>
                  <a:srgbClr val="262525"/>
                </a:solidFill>
                <a:latin typeface="Century Gothic"/>
                <a:cs typeface="Century Gothic"/>
              </a:rPr>
              <a:t>data</a:t>
            </a:r>
            <a:r>
              <a:rPr dirty="0" sz="2100" spc="10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consistency </a:t>
            </a:r>
            <a:r>
              <a:rPr dirty="0" sz="2100">
                <a:solidFill>
                  <a:srgbClr val="262525"/>
                </a:solidFill>
                <a:latin typeface="Century Gothic"/>
                <a:cs typeface="Century Gothic"/>
              </a:rPr>
              <a:t>with</a:t>
            </a:r>
            <a:r>
              <a:rPr dirty="0" sz="2100" spc="30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30" b="1">
                <a:solidFill>
                  <a:srgbClr val="262525"/>
                </a:solidFill>
                <a:latin typeface="Verdana"/>
                <a:cs typeface="Verdana"/>
              </a:rPr>
              <a:t>COMMIT</a:t>
            </a:r>
            <a:r>
              <a:rPr dirty="0" sz="2100" spc="-110" b="1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dirty="0" sz="2100" spc="-135">
                <a:solidFill>
                  <a:srgbClr val="262525"/>
                </a:solidFill>
                <a:latin typeface="Century Gothic"/>
                <a:cs typeface="Century Gothic"/>
              </a:rPr>
              <a:t>and</a:t>
            </a:r>
            <a:r>
              <a:rPr dirty="0" sz="2100" spc="35">
                <a:solidFill>
                  <a:srgbClr val="262525"/>
                </a:solidFill>
                <a:latin typeface="Century Gothic"/>
                <a:cs typeface="Century Gothic"/>
              </a:rPr>
              <a:t> </a:t>
            </a:r>
            <a:r>
              <a:rPr dirty="0" sz="2100" spc="-10" b="1">
                <a:solidFill>
                  <a:srgbClr val="262525"/>
                </a:solidFill>
                <a:latin typeface="Verdana"/>
                <a:cs typeface="Verdana"/>
              </a:rPr>
              <a:t>ROLLBACK</a:t>
            </a:r>
            <a:r>
              <a:rPr dirty="0" sz="2100" spc="-10">
                <a:solidFill>
                  <a:srgbClr val="262525"/>
                </a:solidFill>
                <a:latin typeface="Century Gothic"/>
                <a:cs typeface="Century Gothic"/>
              </a:rPr>
              <a:t>.</a:t>
            </a:r>
            <a:endParaRPr sz="21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193" y="549910"/>
            <a:ext cx="980630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50" b="1">
                <a:latin typeface="Arial"/>
                <a:cs typeface="Arial"/>
              </a:rPr>
              <a:t>K</a:t>
            </a:r>
            <a:r>
              <a:rPr dirty="0" sz="3500" spc="-20" b="1">
                <a:latin typeface="Arial"/>
                <a:cs typeface="Arial"/>
              </a:rPr>
              <a:t>ey</a:t>
            </a:r>
            <a:r>
              <a:rPr dirty="0" sz="3500" spc="-145" b="1">
                <a:latin typeface="Arial"/>
                <a:cs typeface="Arial"/>
              </a:rPr>
              <a:t> </a:t>
            </a:r>
            <a:r>
              <a:rPr dirty="0" sz="3500" spc="-60" b="1">
                <a:latin typeface="Arial"/>
                <a:cs typeface="Arial"/>
              </a:rPr>
              <a:t>Tables</a:t>
            </a:r>
            <a:r>
              <a:rPr dirty="0" sz="3500" spc="-175" b="1">
                <a:latin typeface="Arial"/>
                <a:cs typeface="Arial"/>
              </a:rPr>
              <a:t> </a:t>
            </a:r>
            <a:r>
              <a:rPr dirty="0" sz="3500" spc="-10" b="1">
                <a:latin typeface="Arial"/>
                <a:cs typeface="Arial"/>
              </a:rPr>
              <a:t>Showcase</a:t>
            </a:r>
            <a:r>
              <a:rPr dirty="0" sz="3500" spc="-125" b="1">
                <a:latin typeface="Arial"/>
                <a:cs typeface="Arial"/>
              </a:rPr>
              <a:t> </a:t>
            </a:r>
            <a:r>
              <a:rPr dirty="0" sz="3500" spc="-30" b="1">
                <a:latin typeface="Arial"/>
                <a:cs typeface="Arial"/>
              </a:rPr>
              <a:t>(Part</a:t>
            </a:r>
            <a:r>
              <a:rPr dirty="0" sz="3500" spc="-300" b="1">
                <a:latin typeface="Arial"/>
                <a:cs typeface="Arial"/>
              </a:rPr>
              <a:t> </a:t>
            </a:r>
            <a:r>
              <a:rPr dirty="0" sz="3500" spc="-114" b="1">
                <a:latin typeface="Arial"/>
                <a:cs typeface="Arial"/>
              </a:rPr>
              <a:t>1):</a:t>
            </a:r>
            <a:r>
              <a:rPr dirty="0" sz="3500" spc="-7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Core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10" b="1">
                <a:latin typeface="Arial"/>
                <a:cs typeface="Arial"/>
              </a:rPr>
              <a:t>Operations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6193" y="1612519"/>
            <a:ext cx="100857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95">
                <a:solidFill>
                  <a:srgbClr val="272424"/>
                </a:solidFill>
                <a:latin typeface="Tahoma"/>
                <a:cs typeface="Tahoma"/>
              </a:rPr>
              <a:t>These</a:t>
            </a:r>
            <a:r>
              <a:rPr dirty="0" sz="16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70">
                <a:solidFill>
                  <a:srgbClr val="272424"/>
                </a:solidFill>
                <a:latin typeface="Tahoma"/>
                <a:cs typeface="Tahoma"/>
              </a:rPr>
              <a:t>five</a:t>
            </a:r>
            <a:r>
              <a:rPr dirty="0" sz="16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6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are</a:t>
            </a:r>
            <a:r>
              <a:rPr dirty="0" sz="16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55">
                <a:solidFill>
                  <a:srgbClr val="272424"/>
                </a:solidFill>
                <a:latin typeface="Tahoma"/>
                <a:cs typeface="Tahoma"/>
              </a:rPr>
              <a:t>essential</a:t>
            </a:r>
            <a:r>
              <a:rPr dirty="0" sz="16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6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6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50">
                <a:solidFill>
                  <a:srgbClr val="272424"/>
                </a:solidFill>
                <a:latin typeface="Tahoma"/>
                <a:cs typeface="Tahoma"/>
              </a:rPr>
              <a:t>daily</a:t>
            </a:r>
            <a:r>
              <a:rPr dirty="0" sz="16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55">
                <a:solidFill>
                  <a:srgbClr val="272424"/>
                </a:solidFill>
                <a:latin typeface="Tahoma"/>
                <a:cs typeface="Tahoma"/>
              </a:rPr>
              <a:t>management</a:t>
            </a:r>
            <a:r>
              <a:rPr dirty="0" sz="16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6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6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movement</a:t>
            </a:r>
            <a:r>
              <a:rPr dirty="0" sz="165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75">
                <a:solidFill>
                  <a:srgbClr val="272424"/>
                </a:solidFill>
                <a:latin typeface="Tahoma"/>
                <a:cs typeface="Tahoma"/>
              </a:rPr>
              <a:t>customer</a:t>
            </a:r>
            <a:r>
              <a:rPr dirty="0" sz="165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-10">
                <a:solidFill>
                  <a:srgbClr val="272424"/>
                </a:solidFill>
                <a:latin typeface="Tahoma"/>
                <a:cs typeface="Tahoma"/>
              </a:rPr>
              <a:t>interaction.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45236" y="2157983"/>
            <a:ext cx="4243070" cy="2811780"/>
            <a:chOff x="745236" y="2157983"/>
            <a:chExt cx="4243070" cy="2811780"/>
          </a:xfrm>
        </p:grpSpPr>
        <p:sp>
          <p:nvSpPr>
            <p:cNvPr id="6" name="object 6" descr=""/>
            <p:cNvSpPr/>
            <p:nvPr/>
          </p:nvSpPr>
          <p:spPr>
            <a:xfrm>
              <a:off x="749046" y="2161793"/>
              <a:ext cx="4235450" cy="2804160"/>
            </a:xfrm>
            <a:custGeom>
              <a:avLst/>
              <a:gdLst/>
              <a:ahLst/>
              <a:cxnLst/>
              <a:rect l="l" t="t" r="r" b="b"/>
              <a:pathLst>
                <a:path w="4235450" h="2804160">
                  <a:moveTo>
                    <a:pt x="4145406" y="0"/>
                  </a:moveTo>
                  <a:lnTo>
                    <a:pt x="89839" y="0"/>
                  </a:lnTo>
                  <a:lnTo>
                    <a:pt x="54869" y="7064"/>
                  </a:lnTo>
                  <a:lnTo>
                    <a:pt x="26312" y="26320"/>
                  </a:lnTo>
                  <a:lnTo>
                    <a:pt x="7059" y="54863"/>
                  </a:lnTo>
                  <a:lnTo>
                    <a:pt x="0" y="89788"/>
                  </a:lnTo>
                  <a:lnTo>
                    <a:pt x="0" y="2714370"/>
                  </a:lnTo>
                  <a:lnTo>
                    <a:pt x="7059" y="2749295"/>
                  </a:lnTo>
                  <a:lnTo>
                    <a:pt x="26312" y="2777839"/>
                  </a:lnTo>
                  <a:lnTo>
                    <a:pt x="54869" y="2797095"/>
                  </a:lnTo>
                  <a:lnTo>
                    <a:pt x="89839" y="2804159"/>
                  </a:lnTo>
                  <a:lnTo>
                    <a:pt x="4145406" y="2804159"/>
                  </a:lnTo>
                  <a:lnTo>
                    <a:pt x="4180331" y="2797095"/>
                  </a:lnTo>
                  <a:lnTo>
                    <a:pt x="4208875" y="2777839"/>
                  </a:lnTo>
                  <a:lnTo>
                    <a:pt x="4228131" y="2749295"/>
                  </a:lnTo>
                  <a:lnTo>
                    <a:pt x="4235195" y="2714370"/>
                  </a:lnTo>
                  <a:lnTo>
                    <a:pt x="4235195" y="89788"/>
                  </a:lnTo>
                  <a:lnTo>
                    <a:pt x="4228131" y="54863"/>
                  </a:lnTo>
                  <a:lnTo>
                    <a:pt x="4208875" y="26320"/>
                  </a:lnTo>
                  <a:lnTo>
                    <a:pt x="4180331" y="7064"/>
                  </a:lnTo>
                  <a:lnTo>
                    <a:pt x="4145406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9046" y="2161793"/>
              <a:ext cx="4235450" cy="2804160"/>
            </a:xfrm>
            <a:custGeom>
              <a:avLst/>
              <a:gdLst/>
              <a:ahLst/>
              <a:cxnLst/>
              <a:rect l="l" t="t" r="r" b="b"/>
              <a:pathLst>
                <a:path w="4235450" h="2804160">
                  <a:moveTo>
                    <a:pt x="0" y="89788"/>
                  </a:moveTo>
                  <a:lnTo>
                    <a:pt x="7059" y="54863"/>
                  </a:lnTo>
                  <a:lnTo>
                    <a:pt x="26312" y="26320"/>
                  </a:lnTo>
                  <a:lnTo>
                    <a:pt x="54869" y="7064"/>
                  </a:lnTo>
                  <a:lnTo>
                    <a:pt x="89839" y="0"/>
                  </a:lnTo>
                  <a:lnTo>
                    <a:pt x="4145406" y="0"/>
                  </a:lnTo>
                  <a:lnTo>
                    <a:pt x="4180331" y="7064"/>
                  </a:lnTo>
                  <a:lnTo>
                    <a:pt x="4208875" y="26320"/>
                  </a:lnTo>
                  <a:lnTo>
                    <a:pt x="4228131" y="54863"/>
                  </a:lnTo>
                  <a:lnTo>
                    <a:pt x="4235195" y="89788"/>
                  </a:lnTo>
                  <a:lnTo>
                    <a:pt x="4235195" y="2714370"/>
                  </a:lnTo>
                  <a:lnTo>
                    <a:pt x="4228131" y="2749295"/>
                  </a:lnTo>
                  <a:lnTo>
                    <a:pt x="4208875" y="2777839"/>
                  </a:lnTo>
                  <a:lnTo>
                    <a:pt x="4180331" y="2797095"/>
                  </a:lnTo>
                  <a:lnTo>
                    <a:pt x="4145406" y="2804159"/>
                  </a:lnTo>
                  <a:lnTo>
                    <a:pt x="89839" y="2804159"/>
                  </a:lnTo>
                  <a:lnTo>
                    <a:pt x="54869" y="2797095"/>
                  </a:lnTo>
                  <a:lnTo>
                    <a:pt x="26312" y="2777839"/>
                  </a:lnTo>
                  <a:lnTo>
                    <a:pt x="7059" y="2749295"/>
                  </a:lnTo>
                  <a:lnTo>
                    <a:pt x="0" y="2714370"/>
                  </a:lnTo>
                  <a:lnTo>
                    <a:pt x="0" y="8978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70788" y="2382011"/>
              <a:ext cx="641985" cy="641985"/>
            </a:xfrm>
            <a:custGeom>
              <a:avLst/>
              <a:gdLst/>
              <a:ahLst/>
              <a:cxnLst/>
              <a:rect l="l" t="t" r="r" b="b"/>
              <a:pathLst>
                <a:path w="641985" h="641985">
                  <a:moveTo>
                    <a:pt x="320802" y="0"/>
                  </a:moveTo>
                  <a:lnTo>
                    <a:pt x="273395" y="3478"/>
                  </a:lnTo>
                  <a:lnTo>
                    <a:pt x="228148" y="13583"/>
                  </a:lnTo>
                  <a:lnTo>
                    <a:pt x="185558" y="29817"/>
                  </a:lnTo>
                  <a:lnTo>
                    <a:pt x="146120" y="51685"/>
                  </a:lnTo>
                  <a:lnTo>
                    <a:pt x="110330" y="78690"/>
                  </a:lnTo>
                  <a:lnTo>
                    <a:pt x="78686" y="110335"/>
                  </a:lnTo>
                  <a:lnTo>
                    <a:pt x="51682" y="146125"/>
                  </a:lnTo>
                  <a:lnTo>
                    <a:pt x="29815" y="185563"/>
                  </a:lnTo>
                  <a:lnTo>
                    <a:pt x="13582" y="228153"/>
                  </a:lnTo>
                  <a:lnTo>
                    <a:pt x="3478" y="273398"/>
                  </a:lnTo>
                  <a:lnTo>
                    <a:pt x="0" y="320801"/>
                  </a:lnTo>
                  <a:lnTo>
                    <a:pt x="3478" y="368205"/>
                  </a:lnTo>
                  <a:lnTo>
                    <a:pt x="13582" y="413450"/>
                  </a:lnTo>
                  <a:lnTo>
                    <a:pt x="29815" y="456040"/>
                  </a:lnTo>
                  <a:lnTo>
                    <a:pt x="51682" y="495478"/>
                  </a:lnTo>
                  <a:lnTo>
                    <a:pt x="78686" y="531268"/>
                  </a:lnTo>
                  <a:lnTo>
                    <a:pt x="110330" y="562913"/>
                  </a:lnTo>
                  <a:lnTo>
                    <a:pt x="146120" y="589918"/>
                  </a:lnTo>
                  <a:lnTo>
                    <a:pt x="185558" y="611786"/>
                  </a:lnTo>
                  <a:lnTo>
                    <a:pt x="228148" y="628020"/>
                  </a:lnTo>
                  <a:lnTo>
                    <a:pt x="273395" y="638125"/>
                  </a:lnTo>
                  <a:lnTo>
                    <a:pt x="320802" y="641603"/>
                  </a:lnTo>
                  <a:lnTo>
                    <a:pt x="368205" y="638125"/>
                  </a:lnTo>
                  <a:lnTo>
                    <a:pt x="413450" y="628020"/>
                  </a:lnTo>
                  <a:lnTo>
                    <a:pt x="456040" y="611786"/>
                  </a:lnTo>
                  <a:lnTo>
                    <a:pt x="495478" y="589918"/>
                  </a:lnTo>
                  <a:lnTo>
                    <a:pt x="531268" y="562913"/>
                  </a:lnTo>
                  <a:lnTo>
                    <a:pt x="562913" y="531268"/>
                  </a:lnTo>
                  <a:lnTo>
                    <a:pt x="589918" y="495478"/>
                  </a:lnTo>
                  <a:lnTo>
                    <a:pt x="611786" y="456040"/>
                  </a:lnTo>
                  <a:lnTo>
                    <a:pt x="628020" y="413450"/>
                  </a:lnTo>
                  <a:lnTo>
                    <a:pt x="638125" y="368205"/>
                  </a:lnTo>
                  <a:lnTo>
                    <a:pt x="641604" y="320801"/>
                  </a:lnTo>
                  <a:lnTo>
                    <a:pt x="638125" y="273398"/>
                  </a:lnTo>
                  <a:lnTo>
                    <a:pt x="628020" y="228153"/>
                  </a:lnTo>
                  <a:lnTo>
                    <a:pt x="611786" y="185563"/>
                  </a:lnTo>
                  <a:lnTo>
                    <a:pt x="589918" y="146125"/>
                  </a:lnTo>
                  <a:lnTo>
                    <a:pt x="562913" y="110335"/>
                  </a:lnTo>
                  <a:lnTo>
                    <a:pt x="531268" y="78690"/>
                  </a:lnTo>
                  <a:lnTo>
                    <a:pt x="495478" y="51685"/>
                  </a:lnTo>
                  <a:lnTo>
                    <a:pt x="456040" y="29817"/>
                  </a:lnTo>
                  <a:lnTo>
                    <a:pt x="413450" y="13583"/>
                  </a:lnTo>
                  <a:lnTo>
                    <a:pt x="368205" y="3478"/>
                  </a:lnTo>
                  <a:lnTo>
                    <a:pt x="320802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047" y="2522219"/>
              <a:ext cx="289559" cy="36118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957783" y="3213049"/>
            <a:ext cx="3390265" cy="1160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solidFill>
                  <a:srgbClr val="272424"/>
                </a:solidFill>
                <a:latin typeface="Arial"/>
                <a:cs typeface="Arial"/>
              </a:rPr>
              <a:t>Stations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1650" spc="-100" b="1">
                <a:solidFill>
                  <a:srgbClr val="272424"/>
                </a:solidFill>
                <a:latin typeface="Tahoma"/>
                <a:cs typeface="Tahoma"/>
              </a:rPr>
              <a:t>Data:</a:t>
            </a:r>
            <a:r>
              <a:rPr dirty="0" sz="1650" spc="4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StationID</a:t>
            </a:r>
            <a:r>
              <a:rPr dirty="0" sz="16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(PK),</a:t>
            </a:r>
            <a:r>
              <a:rPr dirty="0" sz="16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Name,</a:t>
            </a:r>
            <a:r>
              <a:rPr dirty="0" sz="16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70">
                <a:solidFill>
                  <a:srgbClr val="272424"/>
                </a:solidFill>
                <a:latin typeface="Tahoma"/>
                <a:cs typeface="Tahoma"/>
              </a:rPr>
              <a:t>Code,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650" spc="50">
                <a:solidFill>
                  <a:srgbClr val="272424"/>
                </a:solidFill>
                <a:latin typeface="Tahoma"/>
                <a:cs typeface="Tahoma"/>
              </a:rPr>
              <a:t>City,</a:t>
            </a:r>
            <a:r>
              <a:rPr dirty="0" sz="1650" spc="-6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0">
                <a:solidFill>
                  <a:srgbClr val="272424"/>
                </a:solidFill>
                <a:latin typeface="Tahoma"/>
                <a:cs typeface="Tahoma"/>
              </a:rPr>
              <a:t>PlatformCount.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195315" y="2157983"/>
            <a:ext cx="4241800" cy="2811780"/>
            <a:chOff x="5195315" y="2157983"/>
            <a:chExt cx="4241800" cy="2811780"/>
          </a:xfrm>
        </p:grpSpPr>
        <p:sp>
          <p:nvSpPr>
            <p:cNvPr id="12" name="object 12" descr=""/>
            <p:cNvSpPr/>
            <p:nvPr/>
          </p:nvSpPr>
          <p:spPr>
            <a:xfrm>
              <a:off x="5199125" y="2161793"/>
              <a:ext cx="4234180" cy="2804160"/>
            </a:xfrm>
            <a:custGeom>
              <a:avLst/>
              <a:gdLst/>
              <a:ahLst/>
              <a:cxnLst/>
              <a:rect l="l" t="t" r="r" b="b"/>
              <a:pathLst>
                <a:path w="4234180" h="2804160">
                  <a:moveTo>
                    <a:pt x="4143882" y="0"/>
                  </a:moveTo>
                  <a:lnTo>
                    <a:pt x="89788" y="0"/>
                  </a:lnTo>
                  <a:lnTo>
                    <a:pt x="54863" y="7064"/>
                  </a:lnTo>
                  <a:lnTo>
                    <a:pt x="26320" y="26320"/>
                  </a:lnTo>
                  <a:lnTo>
                    <a:pt x="7064" y="54863"/>
                  </a:lnTo>
                  <a:lnTo>
                    <a:pt x="0" y="89788"/>
                  </a:lnTo>
                  <a:lnTo>
                    <a:pt x="0" y="2714370"/>
                  </a:lnTo>
                  <a:lnTo>
                    <a:pt x="7064" y="2749295"/>
                  </a:lnTo>
                  <a:lnTo>
                    <a:pt x="26320" y="2777839"/>
                  </a:lnTo>
                  <a:lnTo>
                    <a:pt x="54863" y="2797095"/>
                  </a:lnTo>
                  <a:lnTo>
                    <a:pt x="89788" y="2804159"/>
                  </a:lnTo>
                  <a:lnTo>
                    <a:pt x="4143882" y="2804159"/>
                  </a:lnTo>
                  <a:lnTo>
                    <a:pt x="4178807" y="2797095"/>
                  </a:lnTo>
                  <a:lnTo>
                    <a:pt x="4207351" y="2777839"/>
                  </a:lnTo>
                  <a:lnTo>
                    <a:pt x="4226607" y="2749295"/>
                  </a:lnTo>
                  <a:lnTo>
                    <a:pt x="4233672" y="2714370"/>
                  </a:lnTo>
                  <a:lnTo>
                    <a:pt x="4233672" y="89788"/>
                  </a:lnTo>
                  <a:lnTo>
                    <a:pt x="4226607" y="54863"/>
                  </a:lnTo>
                  <a:lnTo>
                    <a:pt x="4207351" y="26320"/>
                  </a:lnTo>
                  <a:lnTo>
                    <a:pt x="4178807" y="7064"/>
                  </a:lnTo>
                  <a:lnTo>
                    <a:pt x="4143882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99125" y="2161793"/>
              <a:ext cx="4234180" cy="2804160"/>
            </a:xfrm>
            <a:custGeom>
              <a:avLst/>
              <a:gdLst/>
              <a:ahLst/>
              <a:cxnLst/>
              <a:rect l="l" t="t" r="r" b="b"/>
              <a:pathLst>
                <a:path w="4234180" h="2804160">
                  <a:moveTo>
                    <a:pt x="0" y="89788"/>
                  </a:moveTo>
                  <a:lnTo>
                    <a:pt x="7064" y="54863"/>
                  </a:lnTo>
                  <a:lnTo>
                    <a:pt x="26320" y="26320"/>
                  </a:lnTo>
                  <a:lnTo>
                    <a:pt x="54863" y="7064"/>
                  </a:lnTo>
                  <a:lnTo>
                    <a:pt x="89788" y="0"/>
                  </a:lnTo>
                  <a:lnTo>
                    <a:pt x="4143882" y="0"/>
                  </a:lnTo>
                  <a:lnTo>
                    <a:pt x="4178807" y="7064"/>
                  </a:lnTo>
                  <a:lnTo>
                    <a:pt x="4207351" y="26320"/>
                  </a:lnTo>
                  <a:lnTo>
                    <a:pt x="4226607" y="54863"/>
                  </a:lnTo>
                  <a:lnTo>
                    <a:pt x="4233672" y="89788"/>
                  </a:lnTo>
                  <a:lnTo>
                    <a:pt x="4233672" y="2714370"/>
                  </a:lnTo>
                  <a:lnTo>
                    <a:pt x="4226607" y="2749295"/>
                  </a:lnTo>
                  <a:lnTo>
                    <a:pt x="4207351" y="2777839"/>
                  </a:lnTo>
                  <a:lnTo>
                    <a:pt x="4178807" y="2797095"/>
                  </a:lnTo>
                  <a:lnTo>
                    <a:pt x="4143882" y="2804159"/>
                  </a:lnTo>
                  <a:lnTo>
                    <a:pt x="89788" y="2804159"/>
                  </a:lnTo>
                  <a:lnTo>
                    <a:pt x="54863" y="2797095"/>
                  </a:lnTo>
                  <a:lnTo>
                    <a:pt x="26320" y="2777839"/>
                  </a:lnTo>
                  <a:lnTo>
                    <a:pt x="7064" y="2749295"/>
                  </a:lnTo>
                  <a:lnTo>
                    <a:pt x="0" y="2714370"/>
                  </a:lnTo>
                  <a:lnTo>
                    <a:pt x="0" y="8978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419343" y="2382011"/>
              <a:ext cx="641985" cy="641985"/>
            </a:xfrm>
            <a:custGeom>
              <a:avLst/>
              <a:gdLst/>
              <a:ahLst/>
              <a:cxnLst/>
              <a:rect l="l" t="t" r="r" b="b"/>
              <a:pathLst>
                <a:path w="641985" h="641985">
                  <a:moveTo>
                    <a:pt x="320801" y="0"/>
                  </a:moveTo>
                  <a:lnTo>
                    <a:pt x="273398" y="3478"/>
                  </a:lnTo>
                  <a:lnTo>
                    <a:pt x="228153" y="13583"/>
                  </a:lnTo>
                  <a:lnTo>
                    <a:pt x="185563" y="29817"/>
                  </a:lnTo>
                  <a:lnTo>
                    <a:pt x="146125" y="51685"/>
                  </a:lnTo>
                  <a:lnTo>
                    <a:pt x="110335" y="78690"/>
                  </a:lnTo>
                  <a:lnTo>
                    <a:pt x="78690" y="110335"/>
                  </a:lnTo>
                  <a:lnTo>
                    <a:pt x="51685" y="146125"/>
                  </a:lnTo>
                  <a:lnTo>
                    <a:pt x="29817" y="185563"/>
                  </a:lnTo>
                  <a:lnTo>
                    <a:pt x="13583" y="228153"/>
                  </a:lnTo>
                  <a:lnTo>
                    <a:pt x="3478" y="273398"/>
                  </a:lnTo>
                  <a:lnTo>
                    <a:pt x="0" y="320801"/>
                  </a:lnTo>
                  <a:lnTo>
                    <a:pt x="3478" y="368205"/>
                  </a:lnTo>
                  <a:lnTo>
                    <a:pt x="13583" y="413450"/>
                  </a:lnTo>
                  <a:lnTo>
                    <a:pt x="29817" y="456040"/>
                  </a:lnTo>
                  <a:lnTo>
                    <a:pt x="51685" y="495478"/>
                  </a:lnTo>
                  <a:lnTo>
                    <a:pt x="78690" y="531268"/>
                  </a:lnTo>
                  <a:lnTo>
                    <a:pt x="110335" y="562913"/>
                  </a:lnTo>
                  <a:lnTo>
                    <a:pt x="146125" y="589918"/>
                  </a:lnTo>
                  <a:lnTo>
                    <a:pt x="185563" y="611786"/>
                  </a:lnTo>
                  <a:lnTo>
                    <a:pt x="228153" y="628020"/>
                  </a:lnTo>
                  <a:lnTo>
                    <a:pt x="273398" y="638125"/>
                  </a:lnTo>
                  <a:lnTo>
                    <a:pt x="320801" y="641603"/>
                  </a:lnTo>
                  <a:lnTo>
                    <a:pt x="368205" y="638125"/>
                  </a:lnTo>
                  <a:lnTo>
                    <a:pt x="413450" y="628020"/>
                  </a:lnTo>
                  <a:lnTo>
                    <a:pt x="456040" y="611786"/>
                  </a:lnTo>
                  <a:lnTo>
                    <a:pt x="495478" y="589918"/>
                  </a:lnTo>
                  <a:lnTo>
                    <a:pt x="531268" y="562913"/>
                  </a:lnTo>
                  <a:lnTo>
                    <a:pt x="562913" y="531268"/>
                  </a:lnTo>
                  <a:lnTo>
                    <a:pt x="589918" y="495478"/>
                  </a:lnTo>
                  <a:lnTo>
                    <a:pt x="611786" y="456040"/>
                  </a:lnTo>
                  <a:lnTo>
                    <a:pt x="628020" y="413450"/>
                  </a:lnTo>
                  <a:lnTo>
                    <a:pt x="638125" y="368205"/>
                  </a:lnTo>
                  <a:lnTo>
                    <a:pt x="641603" y="320801"/>
                  </a:lnTo>
                  <a:lnTo>
                    <a:pt x="638125" y="273398"/>
                  </a:lnTo>
                  <a:lnTo>
                    <a:pt x="628020" y="228153"/>
                  </a:lnTo>
                  <a:lnTo>
                    <a:pt x="611786" y="185563"/>
                  </a:lnTo>
                  <a:lnTo>
                    <a:pt x="589918" y="146125"/>
                  </a:lnTo>
                  <a:lnTo>
                    <a:pt x="562913" y="110335"/>
                  </a:lnTo>
                  <a:lnTo>
                    <a:pt x="531268" y="78690"/>
                  </a:lnTo>
                  <a:lnTo>
                    <a:pt x="495478" y="51685"/>
                  </a:lnTo>
                  <a:lnTo>
                    <a:pt x="456040" y="29817"/>
                  </a:lnTo>
                  <a:lnTo>
                    <a:pt x="413450" y="13583"/>
                  </a:lnTo>
                  <a:lnTo>
                    <a:pt x="368205" y="3478"/>
                  </a:lnTo>
                  <a:lnTo>
                    <a:pt x="320801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6127" y="2522219"/>
              <a:ext cx="288036" cy="36118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406897" y="3213049"/>
            <a:ext cx="3559175" cy="1503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solidFill>
                  <a:srgbClr val="272424"/>
                </a:solidFill>
                <a:latin typeface="Arial"/>
                <a:cs typeface="Arial"/>
              </a:rPr>
              <a:t>Trains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6400"/>
              </a:lnSpc>
              <a:spcBef>
                <a:spcPts val="894"/>
              </a:spcBef>
            </a:pPr>
            <a:r>
              <a:rPr dirty="0" sz="1650" spc="-100" b="1">
                <a:solidFill>
                  <a:srgbClr val="272424"/>
                </a:solidFill>
                <a:latin typeface="Tahoma"/>
                <a:cs typeface="Tahoma"/>
              </a:rPr>
              <a:t>Data:</a:t>
            </a:r>
            <a:r>
              <a:rPr dirty="0" sz="1650" spc="2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TrainID</a:t>
            </a:r>
            <a:r>
              <a:rPr dirty="0" sz="16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(PK),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Number,</a:t>
            </a:r>
            <a:r>
              <a:rPr dirty="0" sz="16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Name, </a:t>
            </a:r>
            <a:r>
              <a:rPr dirty="0" sz="1650" spc="75">
                <a:solidFill>
                  <a:srgbClr val="272424"/>
                </a:solidFill>
                <a:latin typeface="Tahoma"/>
                <a:cs typeface="Tahoma"/>
              </a:rPr>
              <a:t>Source,</a:t>
            </a:r>
            <a:r>
              <a:rPr dirty="0" sz="16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10">
                <a:solidFill>
                  <a:srgbClr val="272424"/>
                </a:solidFill>
                <a:latin typeface="Tahoma"/>
                <a:cs typeface="Tahoma"/>
              </a:rPr>
              <a:t>Destination,</a:t>
            </a:r>
            <a:r>
              <a:rPr dirty="0" sz="16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Category</a:t>
            </a:r>
            <a:r>
              <a:rPr dirty="0" sz="16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-10">
                <a:solidFill>
                  <a:srgbClr val="272424"/>
                </a:solidFill>
                <a:latin typeface="Tahoma"/>
                <a:cs typeface="Tahoma"/>
              </a:rPr>
              <a:t>(e.g.,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Express,</a:t>
            </a:r>
            <a:r>
              <a:rPr dirty="0" sz="16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0">
                <a:solidFill>
                  <a:srgbClr val="272424"/>
                </a:solidFill>
                <a:latin typeface="Tahoma"/>
                <a:cs typeface="Tahoma"/>
              </a:rPr>
              <a:t>Local).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643871" y="2157983"/>
            <a:ext cx="4243070" cy="2811780"/>
            <a:chOff x="9643871" y="2157983"/>
            <a:chExt cx="4243070" cy="2811780"/>
          </a:xfrm>
        </p:grpSpPr>
        <p:sp>
          <p:nvSpPr>
            <p:cNvPr id="18" name="object 18" descr=""/>
            <p:cNvSpPr/>
            <p:nvPr/>
          </p:nvSpPr>
          <p:spPr>
            <a:xfrm>
              <a:off x="9647681" y="2161793"/>
              <a:ext cx="4235450" cy="2804160"/>
            </a:xfrm>
            <a:custGeom>
              <a:avLst/>
              <a:gdLst/>
              <a:ahLst/>
              <a:cxnLst/>
              <a:rect l="l" t="t" r="r" b="b"/>
              <a:pathLst>
                <a:path w="4235450" h="2804160">
                  <a:moveTo>
                    <a:pt x="4145406" y="0"/>
                  </a:moveTo>
                  <a:lnTo>
                    <a:pt x="89789" y="0"/>
                  </a:lnTo>
                  <a:lnTo>
                    <a:pt x="54864" y="7064"/>
                  </a:lnTo>
                  <a:lnTo>
                    <a:pt x="26320" y="26320"/>
                  </a:lnTo>
                  <a:lnTo>
                    <a:pt x="7064" y="54863"/>
                  </a:lnTo>
                  <a:lnTo>
                    <a:pt x="0" y="89788"/>
                  </a:lnTo>
                  <a:lnTo>
                    <a:pt x="0" y="2714370"/>
                  </a:lnTo>
                  <a:lnTo>
                    <a:pt x="7064" y="2749295"/>
                  </a:lnTo>
                  <a:lnTo>
                    <a:pt x="26320" y="2777839"/>
                  </a:lnTo>
                  <a:lnTo>
                    <a:pt x="54864" y="2797095"/>
                  </a:lnTo>
                  <a:lnTo>
                    <a:pt x="89789" y="2804159"/>
                  </a:lnTo>
                  <a:lnTo>
                    <a:pt x="4145406" y="2804159"/>
                  </a:lnTo>
                  <a:lnTo>
                    <a:pt x="4180331" y="2797095"/>
                  </a:lnTo>
                  <a:lnTo>
                    <a:pt x="4208875" y="2777839"/>
                  </a:lnTo>
                  <a:lnTo>
                    <a:pt x="4228131" y="2749295"/>
                  </a:lnTo>
                  <a:lnTo>
                    <a:pt x="4235196" y="2714370"/>
                  </a:lnTo>
                  <a:lnTo>
                    <a:pt x="4235196" y="89788"/>
                  </a:lnTo>
                  <a:lnTo>
                    <a:pt x="4228131" y="54863"/>
                  </a:lnTo>
                  <a:lnTo>
                    <a:pt x="4208875" y="26320"/>
                  </a:lnTo>
                  <a:lnTo>
                    <a:pt x="4180331" y="7064"/>
                  </a:lnTo>
                  <a:lnTo>
                    <a:pt x="4145406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647681" y="2161793"/>
              <a:ext cx="4235450" cy="2804160"/>
            </a:xfrm>
            <a:custGeom>
              <a:avLst/>
              <a:gdLst/>
              <a:ahLst/>
              <a:cxnLst/>
              <a:rect l="l" t="t" r="r" b="b"/>
              <a:pathLst>
                <a:path w="4235450" h="2804160">
                  <a:moveTo>
                    <a:pt x="0" y="89788"/>
                  </a:moveTo>
                  <a:lnTo>
                    <a:pt x="7064" y="54863"/>
                  </a:lnTo>
                  <a:lnTo>
                    <a:pt x="26320" y="26320"/>
                  </a:lnTo>
                  <a:lnTo>
                    <a:pt x="54864" y="7064"/>
                  </a:lnTo>
                  <a:lnTo>
                    <a:pt x="89789" y="0"/>
                  </a:lnTo>
                  <a:lnTo>
                    <a:pt x="4145406" y="0"/>
                  </a:lnTo>
                  <a:lnTo>
                    <a:pt x="4180331" y="7064"/>
                  </a:lnTo>
                  <a:lnTo>
                    <a:pt x="4208875" y="26320"/>
                  </a:lnTo>
                  <a:lnTo>
                    <a:pt x="4228131" y="54863"/>
                  </a:lnTo>
                  <a:lnTo>
                    <a:pt x="4235196" y="89788"/>
                  </a:lnTo>
                  <a:lnTo>
                    <a:pt x="4235196" y="2714370"/>
                  </a:lnTo>
                  <a:lnTo>
                    <a:pt x="4228131" y="2749295"/>
                  </a:lnTo>
                  <a:lnTo>
                    <a:pt x="4208875" y="2777839"/>
                  </a:lnTo>
                  <a:lnTo>
                    <a:pt x="4180331" y="2797095"/>
                  </a:lnTo>
                  <a:lnTo>
                    <a:pt x="4145406" y="2804159"/>
                  </a:lnTo>
                  <a:lnTo>
                    <a:pt x="89789" y="2804159"/>
                  </a:lnTo>
                  <a:lnTo>
                    <a:pt x="54864" y="2797095"/>
                  </a:lnTo>
                  <a:lnTo>
                    <a:pt x="26320" y="2777839"/>
                  </a:lnTo>
                  <a:lnTo>
                    <a:pt x="7064" y="2749295"/>
                  </a:lnTo>
                  <a:lnTo>
                    <a:pt x="0" y="2714370"/>
                  </a:lnTo>
                  <a:lnTo>
                    <a:pt x="0" y="89788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867899" y="2382011"/>
              <a:ext cx="641985" cy="641985"/>
            </a:xfrm>
            <a:custGeom>
              <a:avLst/>
              <a:gdLst/>
              <a:ahLst/>
              <a:cxnLst/>
              <a:rect l="l" t="t" r="r" b="b"/>
              <a:pathLst>
                <a:path w="641984" h="641985">
                  <a:moveTo>
                    <a:pt x="320801" y="0"/>
                  </a:moveTo>
                  <a:lnTo>
                    <a:pt x="273398" y="3478"/>
                  </a:lnTo>
                  <a:lnTo>
                    <a:pt x="228153" y="13583"/>
                  </a:lnTo>
                  <a:lnTo>
                    <a:pt x="185563" y="29817"/>
                  </a:lnTo>
                  <a:lnTo>
                    <a:pt x="146125" y="51685"/>
                  </a:lnTo>
                  <a:lnTo>
                    <a:pt x="110335" y="78690"/>
                  </a:lnTo>
                  <a:lnTo>
                    <a:pt x="78690" y="110335"/>
                  </a:lnTo>
                  <a:lnTo>
                    <a:pt x="51685" y="146125"/>
                  </a:lnTo>
                  <a:lnTo>
                    <a:pt x="29817" y="185563"/>
                  </a:lnTo>
                  <a:lnTo>
                    <a:pt x="13583" y="228153"/>
                  </a:lnTo>
                  <a:lnTo>
                    <a:pt x="3478" y="273398"/>
                  </a:lnTo>
                  <a:lnTo>
                    <a:pt x="0" y="320801"/>
                  </a:lnTo>
                  <a:lnTo>
                    <a:pt x="3478" y="368205"/>
                  </a:lnTo>
                  <a:lnTo>
                    <a:pt x="13583" y="413450"/>
                  </a:lnTo>
                  <a:lnTo>
                    <a:pt x="29817" y="456040"/>
                  </a:lnTo>
                  <a:lnTo>
                    <a:pt x="51685" y="495478"/>
                  </a:lnTo>
                  <a:lnTo>
                    <a:pt x="78690" y="531268"/>
                  </a:lnTo>
                  <a:lnTo>
                    <a:pt x="110335" y="562913"/>
                  </a:lnTo>
                  <a:lnTo>
                    <a:pt x="146125" y="589918"/>
                  </a:lnTo>
                  <a:lnTo>
                    <a:pt x="185563" y="611786"/>
                  </a:lnTo>
                  <a:lnTo>
                    <a:pt x="228153" y="628020"/>
                  </a:lnTo>
                  <a:lnTo>
                    <a:pt x="273398" y="638125"/>
                  </a:lnTo>
                  <a:lnTo>
                    <a:pt x="320801" y="641603"/>
                  </a:lnTo>
                  <a:lnTo>
                    <a:pt x="368205" y="638125"/>
                  </a:lnTo>
                  <a:lnTo>
                    <a:pt x="413450" y="628020"/>
                  </a:lnTo>
                  <a:lnTo>
                    <a:pt x="456040" y="611786"/>
                  </a:lnTo>
                  <a:lnTo>
                    <a:pt x="495478" y="589918"/>
                  </a:lnTo>
                  <a:lnTo>
                    <a:pt x="531268" y="562913"/>
                  </a:lnTo>
                  <a:lnTo>
                    <a:pt x="562913" y="531268"/>
                  </a:lnTo>
                  <a:lnTo>
                    <a:pt x="589918" y="495478"/>
                  </a:lnTo>
                  <a:lnTo>
                    <a:pt x="611786" y="456040"/>
                  </a:lnTo>
                  <a:lnTo>
                    <a:pt x="628020" y="413450"/>
                  </a:lnTo>
                  <a:lnTo>
                    <a:pt x="638125" y="368205"/>
                  </a:lnTo>
                  <a:lnTo>
                    <a:pt x="641603" y="320801"/>
                  </a:lnTo>
                  <a:lnTo>
                    <a:pt x="638125" y="273398"/>
                  </a:lnTo>
                  <a:lnTo>
                    <a:pt x="628020" y="228153"/>
                  </a:lnTo>
                  <a:lnTo>
                    <a:pt x="611786" y="185563"/>
                  </a:lnTo>
                  <a:lnTo>
                    <a:pt x="589918" y="146125"/>
                  </a:lnTo>
                  <a:lnTo>
                    <a:pt x="562913" y="110335"/>
                  </a:lnTo>
                  <a:lnTo>
                    <a:pt x="531268" y="78690"/>
                  </a:lnTo>
                  <a:lnTo>
                    <a:pt x="495478" y="51685"/>
                  </a:lnTo>
                  <a:lnTo>
                    <a:pt x="456040" y="29817"/>
                  </a:lnTo>
                  <a:lnTo>
                    <a:pt x="413450" y="13583"/>
                  </a:lnTo>
                  <a:lnTo>
                    <a:pt x="368205" y="3478"/>
                  </a:lnTo>
                  <a:lnTo>
                    <a:pt x="320801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4683" y="2522219"/>
              <a:ext cx="288035" cy="36118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9856089" y="3213049"/>
            <a:ext cx="3637915" cy="1160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solidFill>
                  <a:srgbClr val="272424"/>
                </a:solidFill>
                <a:latin typeface="Arial"/>
                <a:cs typeface="Arial"/>
              </a:rPr>
              <a:t>Passengers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1650" spc="-100" b="1">
                <a:solidFill>
                  <a:srgbClr val="272424"/>
                </a:solidFill>
                <a:latin typeface="Tahoma"/>
                <a:cs typeface="Tahoma"/>
              </a:rPr>
              <a:t>Data:</a:t>
            </a:r>
            <a:r>
              <a:rPr dirty="0" sz="1650" spc="2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PassengerID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 (PK),</a:t>
            </a:r>
            <a:r>
              <a:rPr dirty="0" sz="16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Name,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Contact,</a:t>
            </a:r>
            <a:r>
              <a:rPr dirty="0" sz="1650" spc="-8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-50">
                <a:solidFill>
                  <a:srgbClr val="272424"/>
                </a:solidFill>
                <a:latin typeface="Tahoma"/>
                <a:cs typeface="Tahoma"/>
              </a:rPr>
              <a:t>ID</a:t>
            </a:r>
            <a:r>
              <a:rPr dirty="0" sz="165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Proof</a:t>
            </a:r>
            <a:r>
              <a:rPr dirty="0" sz="165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95">
                <a:solidFill>
                  <a:srgbClr val="272424"/>
                </a:solidFill>
                <a:latin typeface="Tahoma"/>
                <a:cs typeface="Tahoma"/>
              </a:rPr>
              <a:t>Type</a:t>
            </a:r>
            <a:r>
              <a:rPr dirty="0" sz="165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Number.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45236" y="5175503"/>
            <a:ext cx="6468110" cy="2470785"/>
            <a:chOff x="745236" y="5175503"/>
            <a:chExt cx="6468110" cy="2470785"/>
          </a:xfrm>
        </p:grpSpPr>
        <p:sp>
          <p:nvSpPr>
            <p:cNvPr id="24" name="object 24" descr=""/>
            <p:cNvSpPr/>
            <p:nvPr/>
          </p:nvSpPr>
          <p:spPr>
            <a:xfrm>
              <a:off x="749046" y="5179313"/>
              <a:ext cx="6460490" cy="2463165"/>
            </a:xfrm>
            <a:custGeom>
              <a:avLst/>
              <a:gdLst/>
              <a:ahLst/>
              <a:cxnLst/>
              <a:rect l="l" t="t" r="r" b="b"/>
              <a:pathLst>
                <a:path w="6460490" h="2463165">
                  <a:moveTo>
                    <a:pt x="6370320" y="0"/>
                  </a:moveTo>
                  <a:lnTo>
                    <a:pt x="89865" y="0"/>
                  </a:lnTo>
                  <a:lnTo>
                    <a:pt x="54885" y="7066"/>
                  </a:lnTo>
                  <a:lnTo>
                    <a:pt x="26320" y="26336"/>
                  </a:lnTo>
                  <a:lnTo>
                    <a:pt x="7061" y="54917"/>
                  </a:lnTo>
                  <a:lnTo>
                    <a:pt x="0" y="89916"/>
                  </a:lnTo>
                  <a:lnTo>
                    <a:pt x="0" y="2372918"/>
                  </a:lnTo>
                  <a:lnTo>
                    <a:pt x="7061" y="2407898"/>
                  </a:lnTo>
                  <a:lnTo>
                    <a:pt x="26320" y="2436463"/>
                  </a:lnTo>
                  <a:lnTo>
                    <a:pt x="54885" y="2455722"/>
                  </a:lnTo>
                  <a:lnTo>
                    <a:pt x="89865" y="2462784"/>
                  </a:lnTo>
                  <a:lnTo>
                    <a:pt x="6370320" y="2462784"/>
                  </a:lnTo>
                  <a:lnTo>
                    <a:pt x="6405318" y="2455722"/>
                  </a:lnTo>
                  <a:lnTo>
                    <a:pt x="6433899" y="2436463"/>
                  </a:lnTo>
                  <a:lnTo>
                    <a:pt x="6453169" y="2407898"/>
                  </a:lnTo>
                  <a:lnTo>
                    <a:pt x="6460235" y="2372918"/>
                  </a:lnTo>
                  <a:lnTo>
                    <a:pt x="6460235" y="89916"/>
                  </a:lnTo>
                  <a:lnTo>
                    <a:pt x="6453169" y="54917"/>
                  </a:lnTo>
                  <a:lnTo>
                    <a:pt x="6433899" y="26336"/>
                  </a:lnTo>
                  <a:lnTo>
                    <a:pt x="6405318" y="7066"/>
                  </a:lnTo>
                  <a:lnTo>
                    <a:pt x="6370320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49046" y="5179313"/>
              <a:ext cx="6460490" cy="2463165"/>
            </a:xfrm>
            <a:custGeom>
              <a:avLst/>
              <a:gdLst/>
              <a:ahLst/>
              <a:cxnLst/>
              <a:rect l="l" t="t" r="r" b="b"/>
              <a:pathLst>
                <a:path w="6460490" h="2463165">
                  <a:moveTo>
                    <a:pt x="0" y="89916"/>
                  </a:moveTo>
                  <a:lnTo>
                    <a:pt x="7061" y="54917"/>
                  </a:lnTo>
                  <a:lnTo>
                    <a:pt x="26320" y="26336"/>
                  </a:lnTo>
                  <a:lnTo>
                    <a:pt x="54885" y="7066"/>
                  </a:lnTo>
                  <a:lnTo>
                    <a:pt x="89865" y="0"/>
                  </a:lnTo>
                  <a:lnTo>
                    <a:pt x="6370320" y="0"/>
                  </a:lnTo>
                  <a:lnTo>
                    <a:pt x="6405318" y="7066"/>
                  </a:lnTo>
                  <a:lnTo>
                    <a:pt x="6433899" y="26336"/>
                  </a:lnTo>
                  <a:lnTo>
                    <a:pt x="6453169" y="54917"/>
                  </a:lnTo>
                  <a:lnTo>
                    <a:pt x="6460235" y="89916"/>
                  </a:lnTo>
                  <a:lnTo>
                    <a:pt x="6460235" y="2372918"/>
                  </a:lnTo>
                  <a:lnTo>
                    <a:pt x="6453169" y="2407898"/>
                  </a:lnTo>
                  <a:lnTo>
                    <a:pt x="6433899" y="2436463"/>
                  </a:lnTo>
                  <a:lnTo>
                    <a:pt x="6405318" y="2455722"/>
                  </a:lnTo>
                  <a:lnTo>
                    <a:pt x="6370320" y="2462784"/>
                  </a:lnTo>
                  <a:lnTo>
                    <a:pt x="89865" y="2462784"/>
                  </a:lnTo>
                  <a:lnTo>
                    <a:pt x="54885" y="2455722"/>
                  </a:lnTo>
                  <a:lnTo>
                    <a:pt x="26320" y="2436463"/>
                  </a:lnTo>
                  <a:lnTo>
                    <a:pt x="7061" y="2407898"/>
                  </a:lnTo>
                  <a:lnTo>
                    <a:pt x="0" y="2372918"/>
                  </a:lnTo>
                  <a:lnTo>
                    <a:pt x="0" y="89916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70788" y="5401055"/>
              <a:ext cx="641985" cy="641985"/>
            </a:xfrm>
            <a:custGeom>
              <a:avLst/>
              <a:gdLst/>
              <a:ahLst/>
              <a:cxnLst/>
              <a:rect l="l" t="t" r="r" b="b"/>
              <a:pathLst>
                <a:path w="641985" h="641985">
                  <a:moveTo>
                    <a:pt x="320802" y="0"/>
                  </a:moveTo>
                  <a:lnTo>
                    <a:pt x="273395" y="3478"/>
                  </a:lnTo>
                  <a:lnTo>
                    <a:pt x="228148" y="13583"/>
                  </a:lnTo>
                  <a:lnTo>
                    <a:pt x="185558" y="29817"/>
                  </a:lnTo>
                  <a:lnTo>
                    <a:pt x="146120" y="51685"/>
                  </a:lnTo>
                  <a:lnTo>
                    <a:pt x="110330" y="78690"/>
                  </a:lnTo>
                  <a:lnTo>
                    <a:pt x="78686" y="110335"/>
                  </a:lnTo>
                  <a:lnTo>
                    <a:pt x="51682" y="146125"/>
                  </a:lnTo>
                  <a:lnTo>
                    <a:pt x="29815" y="185563"/>
                  </a:lnTo>
                  <a:lnTo>
                    <a:pt x="13582" y="228153"/>
                  </a:lnTo>
                  <a:lnTo>
                    <a:pt x="3478" y="273398"/>
                  </a:lnTo>
                  <a:lnTo>
                    <a:pt x="0" y="320802"/>
                  </a:lnTo>
                  <a:lnTo>
                    <a:pt x="3478" y="368205"/>
                  </a:lnTo>
                  <a:lnTo>
                    <a:pt x="13582" y="413450"/>
                  </a:lnTo>
                  <a:lnTo>
                    <a:pt x="29815" y="456040"/>
                  </a:lnTo>
                  <a:lnTo>
                    <a:pt x="51682" y="495478"/>
                  </a:lnTo>
                  <a:lnTo>
                    <a:pt x="78686" y="531268"/>
                  </a:lnTo>
                  <a:lnTo>
                    <a:pt x="110330" y="562913"/>
                  </a:lnTo>
                  <a:lnTo>
                    <a:pt x="146120" y="589918"/>
                  </a:lnTo>
                  <a:lnTo>
                    <a:pt x="185558" y="611786"/>
                  </a:lnTo>
                  <a:lnTo>
                    <a:pt x="228148" y="628020"/>
                  </a:lnTo>
                  <a:lnTo>
                    <a:pt x="273395" y="638125"/>
                  </a:lnTo>
                  <a:lnTo>
                    <a:pt x="320802" y="641604"/>
                  </a:lnTo>
                  <a:lnTo>
                    <a:pt x="368205" y="638125"/>
                  </a:lnTo>
                  <a:lnTo>
                    <a:pt x="413450" y="628020"/>
                  </a:lnTo>
                  <a:lnTo>
                    <a:pt x="456040" y="611786"/>
                  </a:lnTo>
                  <a:lnTo>
                    <a:pt x="495478" y="589918"/>
                  </a:lnTo>
                  <a:lnTo>
                    <a:pt x="531268" y="562913"/>
                  </a:lnTo>
                  <a:lnTo>
                    <a:pt x="562913" y="531268"/>
                  </a:lnTo>
                  <a:lnTo>
                    <a:pt x="589918" y="495478"/>
                  </a:lnTo>
                  <a:lnTo>
                    <a:pt x="611786" y="456040"/>
                  </a:lnTo>
                  <a:lnTo>
                    <a:pt x="628020" y="413450"/>
                  </a:lnTo>
                  <a:lnTo>
                    <a:pt x="638125" y="368205"/>
                  </a:lnTo>
                  <a:lnTo>
                    <a:pt x="641604" y="320802"/>
                  </a:lnTo>
                  <a:lnTo>
                    <a:pt x="638125" y="273398"/>
                  </a:lnTo>
                  <a:lnTo>
                    <a:pt x="628020" y="228153"/>
                  </a:lnTo>
                  <a:lnTo>
                    <a:pt x="611786" y="185563"/>
                  </a:lnTo>
                  <a:lnTo>
                    <a:pt x="589918" y="146125"/>
                  </a:lnTo>
                  <a:lnTo>
                    <a:pt x="562913" y="110335"/>
                  </a:lnTo>
                  <a:lnTo>
                    <a:pt x="531268" y="78690"/>
                  </a:lnTo>
                  <a:lnTo>
                    <a:pt x="495478" y="51685"/>
                  </a:lnTo>
                  <a:lnTo>
                    <a:pt x="456040" y="29817"/>
                  </a:lnTo>
                  <a:lnTo>
                    <a:pt x="413450" y="13583"/>
                  </a:lnTo>
                  <a:lnTo>
                    <a:pt x="368205" y="3478"/>
                  </a:lnTo>
                  <a:lnTo>
                    <a:pt x="320802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6047" y="5541263"/>
              <a:ext cx="289559" cy="361188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957783" y="6232652"/>
            <a:ext cx="5587365" cy="1160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272424"/>
                </a:solidFill>
                <a:latin typeface="Arial"/>
                <a:cs typeface="Arial"/>
              </a:rPr>
              <a:t>Bookings</a:t>
            </a:r>
            <a:r>
              <a:rPr dirty="0" sz="22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72424"/>
                </a:solidFill>
                <a:latin typeface="Arial"/>
                <a:cs typeface="Arial"/>
              </a:rPr>
              <a:t>&amp;</a:t>
            </a:r>
            <a:r>
              <a:rPr dirty="0" sz="2200" spc="-14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272424"/>
                </a:solidFill>
                <a:latin typeface="Arial"/>
                <a:cs typeface="Arial"/>
              </a:rPr>
              <a:t>Tickets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6400"/>
              </a:lnSpc>
              <a:spcBef>
                <a:spcPts val="890"/>
              </a:spcBef>
            </a:pPr>
            <a:r>
              <a:rPr dirty="0" sz="1650" spc="-65" b="1">
                <a:solidFill>
                  <a:srgbClr val="272424"/>
                </a:solidFill>
                <a:latin typeface="Tahoma"/>
                <a:cs typeface="Tahoma"/>
              </a:rPr>
              <a:t>Function:</a:t>
            </a:r>
            <a:r>
              <a:rPr dirty="0" sz="1650" spc="-3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Links</a:t>
            </a:r>
            <a:r>
              <a:rPr dirty="0" sz="16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90">
                <a:solidFill>
                  <a:srgbClr val="272424"/>
                </a:solidFill>
                <a:latin typeface="Tahoma"/>
                <a:cs typeface="Tahoma"/>
              </a:rPr>
              <a:t>Passengers</a:t>
            </a:r>
            <a:r>
              <a:rPr dirty="0" sz="16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6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95">
                <a:solidFill>
                  <a:srgbClr val="272424"/>
                </a:solidFill>
                <a:latin typeface="Tahoma"/>
                <a:cs typeface="Tahoma"/>
              </a:rPr>
              <a:t>specific</a:t>
            </a:r>
            <a:r>
              <a:rPr dirty="0" sz="16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Trains,</a:t>
            </a:r>
            <a:r>
              <a:rPr dirty="0" sz="16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recording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fare,</a:t>
            </a:r>
            <a:r>
              <a:rPr dirty="0" sz="16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seat</a:t>
            </a:r>
            <a:r>
              <a:rPr dirty="0" sz="16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details,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650" spc="75">
                <a:solidFill>
                  <a:srgbClr val="272424"/>
                </a:solidFill>
                <a:latin typeface="Tahoma"/>
                <a:cs typeface="Tahoma"/>
              </a:rPr>
              <a:t>booking</a:t>
            </a:r>
            <a:r>
              <a:rPr dirty="0" sz="16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35">
                <a:solidFill>
                  <a:srgbClr val="272424"/>
                </a:solidFill>
                <a:latin typeface="Tahoma"/>
                <a:cs typeface="Tahoma"/>
              </a:rPr>
              <a:t>status.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7418831" y="5175503"/>
            <a:ext cx="6468110" cy="2470785"/>
            <a:chOff x="7418831" y="5175503"/>
            <a:chExt cx="6468110" cy="2470785"/>
          </a:xfrm>
        </p:grpSpPr>
        <p:sp>
          <p:nvSpPr>
            <p:cNvPr id="30" name="object 30" descr=""/>
            <p:cNvSpPr/>
            <p:nvPr/>
          </p:nvSpPr>
          <p:spPr>
            <a:xfrm>
              <a:off x="7422641" y="5179313"/>
              <a:ext cx="6460490" cy="2463165"/>
            </a:xfrm>
            <a:custGeom>
              <a:avLst/>
              <a:gdLst/>
              <a:ahLst/>
              <a:cxnLst/>
              <a:rect l="l" t="t" r="r" b="b"/>
              <a:pathLst>
                <a:path w="6460490" h="2463165">
                  <a:moveTo>
                    <a:pt x="6370319" y="0"/>
                  </a:moveTo>
                  <a:lnTo>
                    <a:pt x="89915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2372918"/>
                  </a:lnTo>
                  <a:lnTo>
                    <a:pt x="7066" y="2407898"/>
                  </a:lnTo>
                  <a:lnTo>
                    <a:pt x="26336" y="2436463"/>
                  </a:lnTo>
                  <a:lnTo>
                    <a:pt x="54917" y="2455722"/>
                  </a:lnTo>
                  <a:lnTo>
                    <a:pt x="89915" y="2462784"/>
                  </a:lnTo>
                  <a:lnTo>
                    <a:pt x="6370319" y="2462784"/>
                  </a:lnTo>
                  <a:lnTo>
                    <a:pt x="6405318" y="2455722"/>
                  </a:lnTo>
                  <a:lnTo>
                    <a:pt x="6433899" y="2436463"/>
                  </a:lnTo>
                  <a:lnTo>
                    <a:pt x="6453169" y="2407898"/>
                  </a:lnTo>
                  <a:lnTo>
                    <a:pt x="6460236" y="2372918"/>
                  </a:lnTo>
                  <a:lnTo>
                    <a:pt x="6460236" y="89916"/>
                  </a:lnTo>
                  <a:lnTo>
                    <a:pt x="6453169" y="54917"/>
                  </a:lnTo>
                  <a:lnTo>
                    <a:pt x="6433899" y="26336"/>
                  </a:lnTo>
                  <a:lnTo>
                    <a:pt x="6405318" y="7066"/>
                  </a:lnTo>
                  <a:lnTo>
                    <a:pt x="6370319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422641" y="5179313"/>
              <a:ext cx="6460490" cy="2463165"/>
            </a:xfrm>
            <a:custGeom>
              <a:avLst/>
              <a:gdLst/>
              <a:ahLst/>
              <a:cxnLst/>
              <a:rect l="l" t="t" r="r" b="b"/>
              <a:pathLst>
                <a:path w="6460490" h="2463165">
                  <a:moveTo>
                    <a:pt x="0" y="89916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6370319" y="0"/>
                  </a:lnTo>
                  <a:lnTo>
                    <a:pt x="6405318" y="7066"/>
                  </a:lnTo>
                  <a:lnTo>
                    <a:pt x="6433899" y="26336"/>
                  </a:lnTo>
                  <a:lnTo>
                    <a:pt x="6453169" y="54917"/>
                  </a:lnTo>
                  <a:lnTo>
                    <a:pt x="6460236" y="89916"/>
                  </a:lnTo>
                  <a:lnTo>
                    <a:pt x="6460236" y="2372918"/>
                  </a:lnTo>
                  <a:lnTo>
                    <a:pt x="6453169" y="2407898"/>
                  </a:lnTo>
                  <a:lnTo>
                    <a:pt x="6433899" y="2436463"/>
                  </a:lnTo>
                  <a:lnTo>
                    <a:pt x="6405318" y="2455722"/>
                  </a:lnTo>
                  <a:lnTo>
                    <a:pt x="6370319" y="2462784"/>
                  </a:lnTo>
                  <a:lnTo>
                    <a:pt x="89915" y="2462784"/>
                  </a:lnTo>
                  <a:lnTo>
                    <a:pt x="54917" y="2455722"/>
                  </a:lnTo>
                  <a:lnTo>
                    <a:pt x="26336" y="2436463"/>
                  </a:lnTo>
                  <a:lnTo>
                    <a:pt x="7066" y="2407898"/>
                  </a:lnTo>
                  <a:lnTo>
                    <a:pt x="0" y="2372918"/>
                  </a:lnTo>
                  <a:lnTo>
                    <a:pt x="0" y="89916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642859" y="5401055"/>
              <a:ext cx="643255" cy="641985"/>
            </a:xfrm>
            <a:custGeom>
              <a:avLst/>
              <a:gdLst/>
              <a:ahLst/>
              <a:cxnLst/>
              <a:rect l="l" t="t" r="r" b="b"/>
              <a:pathLst>
                <a:path w="643254" h="641985">
                  <a:moveTo>
                    <a:pt x="322325" y="0"/>
                  </a:moveTo>
                  <a:lnTo>
                    <a:pt x="320801" y="0"/>
                  </a:lnTo>
                  <a:lnTo>
                    <a:pt x="273398" y="3478"/>
                  </a:lnTo>
                  <a:lnTo>
                    <a:pt x="228153" y="13583"/>
                  </a:lnTo>
                  <a:lnTo>
                    <a:pt x="185563" y="29817"/>
                  </a:lnTo>
                  <a:lnTo>
                    <a:pt x="146125" y="51685"/>
                  </a:lnTo>
                  <a:lnTo>
                    <a:pt x="110335" y="78690"/>
                  </a:lnTo>
                  <a:lnTo>
                    <a:pt x="78690" y="110335"/>
                  </a:lnTo>
                  <a:lnTo>
                    <a:pt x="51685" y="146125"/>
                  </a:lnTo>
                  <a:lnTo>
                    <a:pt x="29817" y="185563"/>
                  </a:lnTo>
                  <a:lnTo>
                    <a:pt x="13583" y="228153"/>
                  </a:lnTo>
                  <a:lnTo>
                    <a:pt x="3478" y="273398"/>
                  </a:lnTo>
                  <a:lnTo>
                    <a:pt x="0" y="320802"/>
                  </a:lnTo>
                  <a:lnTo>
                    <a:pt x="3478" y="368205"/>
                  </a:lnTo>
                  <a:lnTo>
                    <a:pt x="13583" y="413450"/>
                  </a:lnTo>
                  <a:lnTo>
                    <a:pt x="29817" y="456040"/>
                  </a:lnTo>
                  <a:lnTo>
                    <a:pt x="51685" y="495478"/>
                  </a:lnTo>
                  <a:lnTo>
                    <a:pt x="78690" y="531268"/>
                  </a:lnTo>
                  <a:lnTo>
                    <a:pt x="110335" y="562913"/>
                  </a:lnTo>
                  <a:lnTo>
                    <a:pt x="146125" y="589918"/>
                  </a:lnTo>
                  <a:lnTo>
                    <a:pt x="185563" y="611786"/>
                  </a:lnTo>
                  <a:lnTo>
                    <a:pt x="228153" y="628020"/>
                  </a:lnTo>
                  <a:lnTo>
                    <a:pt x="273398" y="638125"/>
                  </a:lnTo>
                  <a:lnTo>
                    <a:pt x="320801" y="641604"/>
                  </a:lnTo>
                  <a:lnTo>
                    <a:pt x="322325" y="641604"/>
                  </a:lnTo>
                  <a:lnTo>
                    <a:pt x="369729" y="638125"/>
                  </a:lnTo>
                  <a:lnTo>
                    <a:pt x="414974" y="628020"/>
                  </a:lnTo>
                  <a:lnTo>
                    <a:pt x="457564" y="611786"/>
                  </a:lnTo>
                  <a:lnTo>
                    <a:pt x="497002" y="589918"/>
                  </a:lnTo>
                  <a:lnTo>
                    <a:pt x="532792" y="562913"/>
                  </a:lnTo>
                  <a:lnTo>
                    <a:pt x="564437" y="531268"/>
                  </a:lnTo>
                  <a:lnTo>
                    <a:pt x="591442" y="495478"/>
                  </a:lnTo>
                  <a:lnTo>
                    <a:pt x="613310" y="456040"/>
                  </a:lnTo>
                  <a:lnTo>
                    <a:pt x="629544" y="413450"/>
                  </a:lnTo>
                  <a:lnTo>
                    <a:pt x="639649" y="368205"/>
                  </a:lnTo>
                  <a:lnTo>
                    <a:pt x="643128" y="320802"/>
                  </a:lnTo>
                  <a:lnTo>
                    <a:pt x="639649" y="273398"/>
                  </a:lnTo>
                  <a:lnTo>
                    <a:pt x="629544" y="228153"/>
                  </a:lnTo>
                  <a:lnTo>
                    <a:pt x="613310" y="185563"/>
                  </a:lnTo>
                  <a:lnTo>
                    <a:pt x="591442" y="146125"/>
                  </a:lnTo>
                  <a:lnTo>
                    <a:pt x="564437" y="110335"/>
                  </a:lnTo>
                  <a:lnTo>
                    <a:pt x="532792" y="78690"/>
                  </a:lnTo>
                  <a:lnTo>
                    <a:pt x="497002" y="51685"/>
                  </a:lnTo>
                  <a:lnTo>
                    <a:pt x="457564" y="29817"/>
                  </a:lnTo>
                  <a:lnTo>
                    <a:pt x="414974" y="13583"/>
                  </a:lnTo>
                  <a:lnTo>
                    <a:pt x="369729" y="3478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9643" y="5541263"/>
              <a:ext cx="289559" cy="361188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7631683" y="6232652"/>
            <a:ext cx="6006465" cy="1160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272424"/>
                </a:solidFill>
                <a:latin typeface="Arial"/>
                <a:cs typeface="Arial"/>
              </a:rPr>
              <a:t>Routes</a:t>
            </a:r>
            <a:r>
              <a:rPr dirty="0" sz="2200" spc="-1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272424"/>
                </a:solidFill>
                <a:latin typeface="Arial"/>
                <a:cs typeface="Arial"/>
              </a:rPr>
              <a:t>&amp;</a:t>
            </a:r>
            <a:r>
              <a:rPr dirty="0" sz="2200" spc="-6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272424"/>
                </a:solidFill>
                <a:latin typeface="Arial"/>
                <a:cs typeface="Arial"/>
              </a:rPr>
              <a:t>Schedules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6400"/>
              </a:lnSpc>
              <a:spcBef>
                <a:spcPts val="890"/>
              </a:spcBef>
            </a:pPr>
            <a:r>
              <a:rPr dirty="0" sz="1650" spc="-65" b="1">
                <a:solidFill>
                  <a:srgbClr val="272424"/>
                </a:solidFill>
                <a:latin typeface="Tahoma"/>
                <a:cs typeface="Tahoma"/>
              </a:rPr>
              <a:t>Function:</a:t>
            </a:r>
            <a:r>
              <a:rPr dirty="0" sz="1650" spc="-1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70">
                <a:solidFill>
                  <a:srgbClr val="272424"/>
                </a:solidFill>
                <a:latin typeface="Tahoma"/>
                <a:cs typeface="Tahoma"/>
              </a:rPr>
              <a:t>Defines</a:t>
            </a:r>
            <a:r>
              <a:rPr dirty="0" sz="16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6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>
                <a:solidFill>
                  <a:srgbClr val="272424"/>
                </a:solidFill>
                <a:latin typeface="Tahoma"/>
                <a:cs typeface="Tahoma"/>
              </a:rPr>
              <a:t>path</a:t>
            </a:r>
            <a:r>
              <a:rPr dirty="0" sz="16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(sequence</a:t>
            </a:r>
            <a:r>
              <a:rPr dirty="0" sz="16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6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stations)</a:t>
            </a:r>
            <a:r>
              <a:rPr dirty="0" sz="16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6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-10">
                <a:solidFill>
                  <a:srgbClr val="272424"/>
                </a:solidFill>
                <a:latin typeface="Tahoma"/>
                <a:cs typeface="Tahoma"/>
              </a:rPr>
              <a:t>timing </a:t>
            </a:r>
            <a:r>
              <a:rPr dirty="0" sz="1650" spc="20">
                <a:solidFill>
                  <a:srgbClr val="272424"/>
                </a:solidFill>
                <a:latin typeface="Tahoma"/>
                <a:cs typeface="Tahoma"/>
              </a:rPr>
              <a:t>(departure/arrival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20">
                <a:solidFill>
                  <a:srgbClr val="272424"/>
                </a:solidFill>
                <a:latin typeface="Tahoma"/>
                <a:cs typeface="Tahoma"/>
              </a:rPr>
              <a:t>times)</a:t>
            </a:r>
            <a:r>
              <a:rPr dirty="0" sz="1650" spc="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6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80">
                <a:solidFill>
                  <a:srgbClr val="272424"/>
                </a:solidFill>
                <a:latin typeface="Tahoma"/>
                <a:cs typeface="Tahoma"/>
              </a:rPr>
              <a:t>every</a:t>
            </a:r>
            <a:r>
              <a:rPr dirty="0" sz="16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2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6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650" spc="-10">
                <a:solidFill>
                  <a:srgbClr val="272424"/>
                </a:solidFill>
                <a:latin typeface="Tahoma"/>
                <a:cs typeface="Tahoma"/>
              </a:rPr>
              <a:t>journey.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7812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5"/>
              </a:spcBef>
            </a:pPr>
            <a:r>
              <a:rPr dirty="0" sz="3750">
                <a:latin typeface="Malgun Gothic Semilight"/>
                <a:cs typeface="Malgun Gothic Semilight"/>
              </a:rPr>
              <a:t>Key</a:t>
            </a:r>
            <a:r>
              <a:rPr dirty="0" sz="3750" spc="150">
                <a:latin typeface="Malgun Gothic Semilight"/>
                <a:cs typeface="Malgun Gothic Semilight"/>
              </a:rPr>
              <a:t> </a:t>
            </a:r>
            <a:r>
              <a:rPr dirty="0" sz="3750" spc="60">
                <a:latin typeface="Malgun Gothic Semilight"/>
                <a:cs typeface="Malgun Gothic Semilight"/>
              </a:rPr>
              <a:t>Tables</a:t>
            </a:r>
            <a:r>
              <a:rPr dirty="0" sz="3750" spc="505">
                <a:latin typeface="Malgun Gothic Semilight"/>
                <a:cs typeface="Malgun Gothic Semilight"/>
              </a:rPr>
              <a:t> </a:t>
            </a:r>
            <a:r>
              <a:rPr dirty="0" sz="3750">
                <a:latin typeface="Malgun Gothic Semilight"/>
                <a:cs typeface="Malgun Gothic Semilight"/>
              </a:rPr>
              <a:t>S</a:t>
            </a:r>
            <a:r>
              <a:rPr dirty="0" sz="3750" spc="-580">
                <a:latin typeface="Malgun Gothic Semilight"/>
                <a:cs typeface="Malgun Gothic Semilight"/>
              </a:rPr>
              <a:t> </a:t>
            </a:r>
            <a:r>
              <a:rPr dirty="0" sz="3750" spc="135">
                <a:latin typeface="Malgun Gothic Semilight"/>
                <a:cs typeface="Malgun Gothic Semilight"/>
              </a:rPr>
              <a:t>howcas</a:t>
            </a:r>
            <a:r>
              <a:rPr dirty="0" sz="3750" spc="-505">
                <a:latin typeface="Malgun Gothic Semilight"/>
                <a:cs typeface="Malgun Gothic Semilight"/>
              </a:rPr>
              <a:t> </a:t>
            </a:r>
            <a:r>
              <a:rPr dirty="0" sz="3750">
                <a:latin typeface="Malgun Gothic Semilight"/>
                <a:cs typeface="Malgun Gothic Semilight"/>
              </a:rPr>
              <a:t>e</a:t>
            </a:r>
            <a:r>
              <a:rPr dirty="0" sz="3750" spc="50">
                <a:latin typeface="Malgun Gothic Semilight"/>
                <a:cs typeface="Malgun Gothic Semilight"/>
              </a:rPr>
              <a:t> </a:t>
            </a:r>
            <a:r>
              <a:rPr dirty="0" sz="3750" spc="140">
                <a:latin typeface="Malgun Gothic Semilight"/>
                <a:cs typeface="Malgun Gothic Semilight"/>
              </a:rPr>
              <a:t>(Part</a:t>
            </a:r>
            <a:r>
              <a:rPr dirty="0" sz="3750" spc="10">
                <a:latin typeface="Malgun Gothic Semilight"/>
                <a:cs typeface="Malgun Gothic Semilight"/>
              </a:rPr>
              <a:t> </a:t>
            </a:r>
            <a:r>
              <a:rPr dirty="0" sz="3750">
                <a:latin typeface="Malgun Gothic Semilight"/>
                <a:cs typeface="Malgun Gothic Semilight"/>
              </a:rPr>
              <a:t>2):</a:t>
            </a:r>
            <a:r>
              <a:rPr dirty="0" sz="3750" spc="375">
                <a:latin typeface="Malgun Gothic Semilight"/>
                <a:cs typeface="Malgun Gothic Semilight"/>
              </a:rPr>
              <a:t> </a:t>
            </a:r>
            <a:r>
              <a:rPr dirty="0" sz="3750">
                <a:latin typeface="Malgun Gothic Semilight"/>
                <a:cs typeface="Malgun Gothic Semilight"/>
              </a:rPr>
              <a:t>S</a:t>
            </a:r>
            <a:r>
              <a:rPr dirty="0" sz="3750" spc="-505">
                <a:latin typeface="Malgun Gothic Semilight"/>
                <a:cs typeface="Malgun Gothic Semilight"/>
              </a:rPr>
              <a:t> </a:t>
            </a:r>
            <a:r>
              <a:rPr dirty="0" sz="3750" spc="70">
                <a:latin typeface="Malgun Gothic Semilight"/>
                <a:cs typeface="Malgun Gothic Semilight"/>
              </a:rPr>
              <a:t>upport</a:t>
            </a:r>
            <a:r>
              <a:rPr dirty="0" sz="3750" spc="-5">
                <a:latin typeface="Malgun Gothic Semilight"/>
                <a:cs typeface="Malgun Gothic Semilight"/>
              </a:rPr>
              <a:t> </a:t>
            </a:r>
            <a:r>
              <a:rPr dirty="0" sz="3750">
                <a:latin typeface="Malgun Gothic Semilight"/>
                <a:cs typeface="Malgun Gothic Semilight"/>
              </a:rPr>
              <a:t>&amp;</a:t>
            </a:r>
            <a:r>
              <a:rPr dirty="0" sz="3750" spc="5">
                <a:latin typeface="Malgun Gothic Semilight"/>
                <a:cs typeface="Malgun Gothic Semilight"/>
              </a:rPr>
              <a:t> </a:t>
            </a:r>
            <a:r>
              <a:rPr dirty="0" sz="3750" spc="95">
                <a:latin typeface="Malgun Gothic Semilight"/>
                <a:cs typeface="Malgun Gothic Semilight"/>
              </a:rPr>
              <a:t>Infras</a:t>
            </a:r>
            <a:r>
              <a:rPr dirty="0" sz="3750" spc="-509">
                <a:latin typeface="Malgun Gothic Semilight"/>
                <a:cs typeface="Malgun Gothic Semilight"/>
              </a:rPr>
              <a:t> </a:t>
            </a:r>
            <a:r>
              <a:rPr dirty="0" sz="3750" spc="114">
                <a:latin typeface="Malgun Gothic Semilight"/>
                <a:cs typeface="Malgun Gothic Semilight"/>
              </a:rPr>
              <a:t>tructure</a:t>
            </a:r>
            <a:endParaRPr sz="3750">
              <a:latin typeface="Malgun Gothic Semilight"/>
              <a:cs typeface="Malgun Gothic Semiligh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304" y="2146554"/>
            <a:ext cx="114884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These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manage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the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272424"/>
                </a:solidFill>
                <a:latin typeface="Tahoma"/>
                <a:cs typeface="Tahoma"/>
              </a:rPr>
              <a:t>physical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assets,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logistics,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personnel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necessary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to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keep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railway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operational.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63523" y="2708148"/>
            <a:ext cx="6454140" cy="2143125"/>
            <a:chOff x="763523" y="2708148"/>
            <a:chExt cx="6454140" cy="2143125"/>
          </a:xfrm>
        </p:grpSpPr>
        <p:sp>
          <p:nvSpPr>
            <p:cNvPr id="6" name="object 6" descr=""/>
            <p:cNvSpPr/>
            <p:nvPr/>
          </p:nvSpPr>
          <p:spPr>
            <a:xfrm>
              <a:off x="794003" y="2723388"/>
              <a:ext cx="6408420" cy="2112645"/>
            </a:xfrm>
            <a:custGeom>
              <a:avLst/>
              <a:gdLst/>
              <a:ahLst/>
              <a:cxnLst/>
              <a:rect l="l" t="t" r="r" b="b"/>
              <a:pathLst>
                <a:path w="6408420" h="2112645">
                  <a:moveTo>
                    <a:pt x="0" y="146303"/>
                  </a:moveTo>
                  <a:lnTo>
                    <a:pt x="7462" y="100071"/>
                  </a:lnTo>
                  <a:lnTo>
                    <a:pt x="28240" y="59911"/>
                  </a:lnTo>
                  <a:lnTo>
                    <a:pt x="59925" y="28236"/>
                  </a:lnTo>
                  <a:lnTo>
                    <a:pt x="100104" y="7461"/>
                  </a:lnTo>
                  <a:lnTo>
                    <a:pt x="146367" y="0"/>
                  </a:lnTo>
                  <a:lnTo>
                    <a:pt x="6262116" y="0"/>
                  </a:lnTo>
                  <a:lnTo>
                    <a:pt x="6308348" y="7461"/>
                  </a:lnTo>
                  <a:lnTo>
                    <a:pt x="6348508" y="28236"/>
                  </a:lnTo>
                  <a:lnTo>
                    <a:pt x="6380183" y="59911"/>
                  </a:lnTo>
                  <a:lnTo>
                    <a:pt x="6400958" y="100071"/>
                  </a:lnTo>
                  <a:lnTo>
                    <a:pt x="6408420" y="146303"/>
                  </a:lnTo>
                  <a:lnTo>
                    <a:pt x="6408420" y="1965960"/>
                  </a:lnTo>
                  <a:lnTo>
                    <a:pt x="6400958" y="2012192"/>
                  </a:lnTo>
                  <a:lnTo>
                    <a:pt x="6380183" y="2052352"/>
                  </a:lnTo>
                  <a:lnTo>
                    <a:pt x="6348508" y="2084027"/>
                  </a:lnTo>
                  <a:lnTo>
                    <a:pt x="6308348" y="2104802"/>
                  </a:lnTo>
                  <a:lnTo>
                    <a:pt x="6262116" y="2112264"/>
                  </a:lnTo>
                  <a:lnTo>
                    <a:pt x="146367" y="2112264"/>
                  </a:lnTo>
                  <a:lnTo>
                    <a:pt x="100104" y="2104802"/>
                  </a:lnTo>
                  <a:lnTo>
                    <a:pt x="59925" y="2084027"/>
                  </a:lnTo>
                  <a:lnTo>
                    <a:pt x="28240" y="2052352"/>
                  </a:lnTo>
                  <a:lnTo>
                    <a:pt x="7462" y="2012192"/>
                  </a:lnTo>
                  <a:lnTo>
                    <a:pt x="0" y="1965960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3523" y="2723388"/>
              <a:ext cx="121920" cy="2112645"/>
            </a:xfrm>
            <a:custGeom>
              <a:avLst/>
              <a:gdLst/>
              <a:ahLst/>
              <a:cxnLst/>
              <a:rect l="l" t="t" r="r" b="b"/>
              <a:pathLst>
                <a:path w="121919" h="2112645">
                  <a:moveTo>
                    <a:pt x="60960" y="0"/>
                  </a:moveTo>
                  <a:lnTo>
                    <a:pt x="37231" y="4792"/>
                  </a:lnTo>
                  <a:lnTo>
                    <a:pt x="17854" y="17859"/>
                  </a:lnTo>
                  <a:lnTo>
                    <a:pt x="4790" y="37236"/>
                  </a:lnTo>
                  <a:lnTo>
                    <a:pt x="0" y="60960"/>
                  </a:lnTo>
                  <a:lnTo>
                    <a:pt x="0" y="2051303"/>
                  </a:lnTo>
                  <a:lnTo>
                    <a:pt x="4790" y="2075027"/>
                  </a:lnTo>
                  <a:lnTo>
                    <a:pt x="17854" y="2094404"/>
                  </a:lnTo>
                  <a:lnTo>
                    <a:pt x="37231" y="2107471"/>
                  </a:lnTo>
                  <a:lnTo>
                    <a:pt x="60960" y="2112264"/>
                  </a:lnTo>
                  <a:lnTo>
                    <a:pt x="84688" y="2107471"/>
                  </a:lnTo>
                  <a:lnTo>
                    <a:pt x="104065" y="2094404"/>
                  </a:lnTo>
                  <a:lnTo>
                    <a:pt x="117129" y="2075027"/>
                  </a:lnTo>
                  <a:lnTo>
                    <a:pt x="121920" y="2051303"/>
                  </a:lnTo>
                  <a:lnTo>
                    <a:pt x="121920" y="60960"/>
                  </a:lnTo>
                  <a:lnTo>
                    <a:pt x="117129" y="37236"/>
                  </a:lnTo>
                  <a:lnTo>
                    <a:pt x="104065" y="17859"/>
                  </a:lnTo>
                  <a:lnTo>
                    <a:pt x="84688" y="4792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129995" y="2951429"/>
            <a:ext cx="5729605" cy="160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Infras</a:t>
            </a:r>
            <a:r>
              <a:rPr dirty="0" sz="2300" spc="-25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75">
                <a:solidFill>
                  <a:srgbClr val="272424"/>
                </a:solidFill>
                <a:latin typeface="Malgun Gothic Semilight"/>
                <a:cs typeface="Malgun Gothic Semilight"/>
              </a:rPr>
              <a:t>tructure</a:t>
            </a:r>
            <a:r>
              <a:rPr dirty="0" sz="2300" spc="204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As</a:t>
            </a:r>
            <a:r>
              <a:rPr dirty="0" sz="2300" spc="-24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dirty="0" sz="2300" spc="-23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-25">
                <a:solidFill>
                  <a:srgbClr val="272424"/>
                </a:solidFill>
                <a:latin typeface="Malgun Gothic Semilight"/>
                <a:cs typeface="Malgun Gothic Semilight"/>
              </a:rPr>
              <a:t>ets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300"/>
              </a:lnSpc>
              <a:spcBef>
                <a:spcPts val="990"/>
              </a:spcBef>
            </a:pP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Tracks,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Bridges,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Signals,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272424"/>
                </a:solidFill>
                <a:latin typeface="Tahoma"/>
                <a:cs typeface="Tahoma"/>
              </a:rPr>
              <a:t>LevelCrossings.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Essential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0">
                <a:solidFill>
                  <a:srgbClr val="272424"/>
                </a:solidFill>
                <a:latin typeface="Tahoma"/>
                <a:cs typeface="Tahoma"/>
              </a:rPr>
              <a:t>for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managing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rail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assets,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their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location,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condition </a:t>
            </a:r>
            <a:r>
              <a:rPr dirty="0" sz="1750" spc="80">
                <a:solidFill>
                  <a:srgbClr val="272424"/>
                </a:solidFill>
                <a:latin typeface="Tahoma"/>
                <a:cs typeface="Tahoma"/>
              </a:rPr>
              <a:t>scores.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397495" y="2708148"/>
            <a:ext cx="6454140" cy="2143125"/>
            <a:chOff x="7397495" y="2708148"/>
            <a:chExt cx="6454140" cy="2143125"/>
          </a:xfrm>
        </p:grpSpPr>
        <p:sp>
          <p:nvSpPr>
            <p:cNvPr id="10" name="object 10" descr=""/>
            <p:cNvSpPr/>
            <p:nvPr/>
          </p:nvSpPr>
          <p:spPr>
            <a:xfrm>
              <a:off x="7427975" y="2723388"/>
              <a:ext cx="6408420" cy="2112645"/>
            </a:xfrm>
            <a:custGeom>
              <a:avLst/>
              <a:gdLst/>
              <a:ahLst/>
              <a:cxnLst/>
              <a:rect l="l" t="t" r="r" b="b"/>
              <a:pathLst>
                <a:path w="6408419" h="2112645">
                  <a:moveTo>
                    <a:pt x="0" y="146303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6262116" y="0"/>
                  </a:lnTo>
                  <a:lnTo>
                    <a:pt x="6308348" y="7461"/>
                  </a:lnTo>
                  <a:lnTo>
                    <a:pt x="6348508" y="28236"/>
                  </a:lnTo>
                  <a:lnTo>
                    <a:pt x="6380183" y="59911"/>
                  </a:lnTo>
                  <a:lnTo>
                    <a:pt x="6400958" y="100071"/>
                  </a:lnTo>
                  <a:lnTo>
                    <a:pt x="6408420" y="146303"/>
                  </a:lnTo>
                  <a:lnTo>
                    <a:pt x="6408420" y="1965960"/>
                  </a:lnTo>
                  <a:lnTo>
                    <a:pt x="6400958" y="2012192"/>
                  </a:lnTo>
                  <a:lnTo>
                    <a:pt x="6380183" y="2052352"/>
                  </a:lnTo>
                  <a:lnTo>
                    <a:pt x="6348508" y="2084027"/>
                  </a:lnTo>
                  <a:lnTo>
                    <a:pt x="6308348" y="2104802"/>
                  </a:lnTo>
                  <a:lnTo>
                    <a:pt x="6262116" y="2112264"/>
                  </a:lnTo>
                  <a:lnTo>
                    <a:pt x="146303" y="2112264"/>
                  </a:lnTo>
                  <a:lnTo>
                    <a:pt x="100071" y="2104802"/>
                  </a:lnTo>
                  <a:lnTo>
                    <a:pt x="59911" y="2084027"/>
                  </a:lnTo>
                  <a:lnTo>
                    <a:pt x="28236" y="2052352"/>
                  </a:lnTo>
                  <a:lnTo>
                    <a:pt x="7461" y="2012192"/>
                  </a:lnTo>
                  <a:lnTo>
                    <a:pt x="0" y="1965960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397495" y="2723388"/>
              <a:ext cx="121920" cy="2112645"/>
            </a:xfrm>
            <a:custGeom>
              <a:avLst/>
              <a:gdLst/>
              <a:ahLst/>
              <a:cxnLst/>
              <a:rect l="l" t="t" r="r" b="b"/>
              <a:pathLst>
                <a:path w="121920" h="2112645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60"/>
                  </a:lnTo>
                  <a:lnTo>
                    <a:pt x="0" y="2051303"/>
                  </a:lnTo>
                  <a:lnTo>
                    <a:pt x="4792" y="2075027"/>
                  </a:lnTo>
                  <a:lnTo>
                    <a:pt x="17859" y="2094404"/>
                  </a:lnTo>
                  <a:lnTo>
                    <a:pt x="37236" y="2107471"/>
                  </a:lnTo>
                  <a:lnTo>
                    <a:pt x="60959" y="2112264"/>
                  </a:lnTo>
                  <a:lnTo>
                    <a:pt x="84683" y="2107471"/>
                  </a:lnTo>
                  <a:lnTo>
                    <a:pt x="104060" y="2094404"/>
                  </a:lnTo>
                  <a:lnTo>
                    <a:pt x="117127" y="2075027"/>
                  </a:lnTo>
                  <a:lnTo>
                    <a:pt x="121920" y="2051303"/>
                  </a:lnTo>
                  <a:lnTo>
                    <a:pt x="121920" y="60960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765160" y="2951429"/>
            <a:ext cx="5259705" cy="160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65">
                <a:solidFill>
                  <a:srgbClr val="272424"/>
                </a:solidFill>
                <a:latin typeface="Malgun Gothic Semilight"/>
                <a:cs typeface="Malgun Gothic Semilight"/>
              </a:rPr>
              <a:t>Maintenance</a:t>
            </a:r>
            <a:r>
              <a:rPr dirty="0" sz="2300" spc="114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dirty="0" sz="2300" spc="-32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-25">
                <a:solidFill>
                  <a:srgbClr val="272424"/>
                </a:solidFill>
                <a:latin typeface="Malgun Gothic Semilight"/>
                <a:cs typeface="Malgun Gothic Semilight"/>
              </a:rPr>
              <a:t>ogs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300"/>
              </a:lnSpc>
              <a:spcBef>
                <a:spcPts val="990"/>
              </a:spcBef>
            </a:pP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Detailed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records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preventative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corrective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maintenance</a:t>
            </a:r>
            <a:r>
              <a:rPr dirty="0" sz="17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on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tracks,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trains,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signals,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linking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actions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272424"/>
                </a:solidFill>
                <a:latin typeface="Tahoma"/>
                <a:cs typeface="Tahoma"/>
              </a:rPr>
              <a:t>assigned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Engineers.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63523" y="5045964"/>
            <a:ext cx="6454140" cy="2143125"/>
            <a:chOff x="763523" y="5045964"/>
            <a:chExt cx="6454140" cy="2143125"/>
          </a:xfrm>
        </p:grpSpPr>
        <p:sp>
          <p:nvSpPr>
            <p:cNvPr id="14" name="object 14" descr=""/>
            <p:cNvSpPr/>
            <p:nvPr/>
          </p:nvSpPr>
          <p:spPr>
            <a:xfrm>
              <a:off x="794003" y="5061204"/>
              <a:ext cx="6408420" cy="2112645"/>
            </a:xfrm>
            <a:custGeom>
              <a:avLst/>
              <a:gdLst/>
              <a:ahLst/>
              <a:cxnLst/>
              <a:rect l="l" t="t" r="r" b="b"/>
              <a:pathLst>
                <a:path w="6408420" h="2112645">
                  <a:moveTo>
                    <a:pt x="0" y="146304"/>
                  </a:moveTo>
                  <a:lnTo>
                    <a:pt x="7462" y="100071"/>
                  </a:lnTo>
                  <a:lnTo>
                    <a:pt x="28240" y="59911"/>
                  </a:lnTo>
                  <a:lnTo>
                    <a:pt x="59925" y="28236"/>
                  </a:lnTo>
                  <a:lnTo>
                    <a:pt x="100104" y="7461"/>
                  </a:lnTo>
                  <a:lnTo>
                    <a:pt x="146367" y="0"/>
                  </a:lnTo>
                  <a:lnTo>
                    <a:pt x="6262116" y="0"/>
                  </a:lnTo>
                  <a:lnTo>
                    <a:pt x="6308348" y="7461"/>
                  </a:lnTo>
                  <a:lnTo>
                    <a:pt x="6348508" y="28236"/>
                  </a:lnTo>
                  <a:lnTo>
                    <a:pt x="6380183" y="59911"/>
                  </a:lnTo>
                  <a:lnTo>
                    <a:pt x="6400958" y="100071"/>
                  </a:lnTo>
                  <a:lnTo>
                    <a:pt x="6408420" y="146304"/>
                  </a:lnTo>
                  <a:lnTo>
                    <a:pt x="6408420" y="1965896"/>
                  </a:lnTo>
                  <a:lnTo>
                    <a:pt x="6400958" y="2012159"/>
                  </a:lnTo>
                  <a:lnTo>
                    <a:pt x="6380183" y="2052338"/>
                  </a:lnTo>
                  <a:lnTo>
                    <a:pt x="6348508" y="2084023"/>
                  </a:lnTo>
                  <a:lnTo>
                    <a:pt x="6308348" y="2104801"/>
                  </a:lnTo>
                  <a:lnTo>
                    <a:pt x="6262116" y="2112264"/>
                  </a:lnTo>
                  <a:lnTo>
                    <a:pt x="146367" y="2112264"/>
                  </a:lnTo>
                  <a:lnTo>
                    <a:pt x="100104" y="2104801"/>
                  </a:lnTo>
                  <a:lnTo>
                    <a:pt x="59925" y="2084023"/>
                  </a:lnTo>
                  <a:lnTo>
                    <a:pt x="28240" y="2052338"/>
                  </a:lnTo>
                  <a:lnTo>
                    <a:pt x="7462" y="2012159"/>
                  </a:lnTo>
                  <a:lnTo>
                    <a:pt x="0" y="1965896"/>
                  </a:lnTo>
                  <a:lnTo>
                    <a:pt x="0" y="146304"/>
                  </a:lnTo>
                  <a:close/>
                </a:path>
              </a:pathLst>
            </a:custGeom>
            <a:ln w="3047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3523" y="5061204"/>
              <a:ext cx="121920" cy="2112645"/>
            </a:xfrm>
            <a:custGeom>
              <a:avLst/>
              <a:gdLst/>
              <a:ahLst/>
              <a:cxnLst/>
              <a:rect l="l" t="t" r="r" b="b"/>
              <a:pathLst>
                <a:path w="121919" h="2112645">
                  <a:moveTo>
                    <a:pt x="60960" y="0"/>
                  </a:moveTo>
                  <a:lnTo>
                    <a:pt x="37231" y="4792"/>
                  </a:lnTo>
                  <a:lnTo>
                    <a:pt x="17854" y="17859"/>
                  </a:lnTo>
                  <a:lnTo>
                    <a:pt x="4790" y="37236"/>
                  </a:lnTo>
                  <a:lnTo>
                    <a:pt x="0" y="60960"/>
                  </a:lnTo>
                  <a:lnTo>
                    <a:pt x="0" y="2051304"/>
                  </a:lnTo>
                  <a:lnTo>
                    <a:pt x="4790" y="2075032"/>
                  </a:lnTo>
                  <a:lnTo>
                    <a:pt x="17854" y="2094409"/>
                  </a:lnTo>
                  <a:lnTo>
                    <a:pt x="37231" y="2107473"/>
                  </a:lnTo>
                  <a:lnTo>
                    <a:pt x="60960" y="2112264"/>
                  </a:lnTo>
                  <a:lnTo>
                    <a:pt x="84688" y="2107473"/>
                  </a:lnTo>
                  <a:lnTo>
                    <a:pt x="104065" y="2094409"/>
                  </a:lnTo>
                  <a:lnTo>
                    <a:pt x="117129" y="2075032"/>
                  </a:lnTo>
                  <a:lnTo>
                    <a:pt x="121920" y="2051304"/>
                  </a:lnTo>
                  <a:lnTo>
                    <a:pt x="121920" y="60960"/>
                  </a:lnTo>
                  <a:lnTo>
                    <a:pt x="117129" y="37236"/>
                  </a:lnTo>
                  <a:lnTo>
                    <a:pt x="104065" y="17859"/>
                  </a:lnTo>
                  <a:lnTo>
                    <a:pt x="84688" y="4792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29995" y="5290565"/>
            <a:ext cx="5799455" cy="160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70">
                <a:solidFill>
                  <a:srgbClr val="272424"/>
                </a:solidFill>
                <a:latin typeface="Malgun Gothic Semilight"/>
                <a:cs typeface="Malgun Gothic Semilight"/>
              </a:rPr>
              <a:t>Staff</a:t>
            </a:r>
            <a:r>
              <a:rPr dirty="0" sz="2300" spc="5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&amp;</a:t>
            </a:r>
            <a:r>
              <a:rPr dirty="0" sz="2300" spc="-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Vendors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300"/>
              </a:lnSpc>
              <a:spcBef>
                <a:spcPts val="990"/>
              </a:spcBef>
            </a:pPr>
            <a:r>
              <a:rPr dirty="0" sz="1750" spc="105">
                <a:solidFill>
                  <a:srgbClr val="272424"/>
                </a:solidFill>
                <a:latin typeface="Tahoma"/>
                <a:cs typeface="Tahoma"/>
              </a:rPr>
              <a:t>Manages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human</a:t>
            </a:r>
            <a:r>
              <a:rPr dirty="0" sz="1750" spc="8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resources</a:t>
            </a:r>
            <a:r>
              <a:rPr dirty="0" sz="1750" spc="9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(Staff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ID,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Department,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30">
                <a:solidFill>
                  <a:srgbClr val="272424"/>
                </a:solidFill>
                <a:latin typeface="Tahoma"/>
                <a:cs typeface="Tahoma"/>
              </a:rPr>
              <a:t>Duty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Roaster)</a:t>
            </a:r>
            <a:r>
              <a:rPr dirty="0" sz="175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contract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details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third-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party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services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like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Catering.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397495" y="5045964"/>
            <a:ext cx="6454140" cy="2143125"/>
            <a:chOff x="7397495" y="5045964"/>
            <a:chExt cx="6454140" cy="2143125"/>
          </a:xfrm>
        </p:grpSpPr>
        <p:sp>
          <p:nvSpPr>
            <p:cNvPr id="18" name="object 18" descr=""/>
            <p:cNvSpPr/>
            <p:nvPr/>
          </p:nvSpPr>
          <p:spPr>
            <a:xfrm>
              <a:off x="7427975" y="5061204"/>
              <a:ext cx="6408420" cy="2112645"/>
            </a:xfrm>
            <a:custGeom>
              <a:avLst/>
              <a:gdLst/>
              <a:ahLst/>
              <a:cxnLst/>
              <a:rect l="l" t="t" r="r" b="b"/>
              <a:pathLst>
                <a:path w="6408419" h="2112645">
                  <a:moveTo>
                    <a:pt x="0" y="146304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6262116" y="0"/>
                  </a:lnTo>
                  <a:lnTo>
                    <a:pt x="6308348" y="7461"/>
                  </a:lnTo>
                  <a:lnTo>
                    <a:pt x="6348508" y="28236"/>
                  </a:lnTo>
                  <a:lnTo>
                    <a:pt x="6380183" y="59911"/>
                  </a:lnTo>
                  <a:lnTo>
                    <a:pt x="6400958" y="100071"/>
                  </a:lnTo>
                  <a:lnTo>
                    <a:pt x="6408420" y="146304"/>
                  </a:lnTo>
                  <a:lnTo>
                    <a:pt x="6408420" y="1965896"/>
                  </a:lnTo>
                  <a:lnTo>
                    <a:pt x="6400958" y="2012159"/>
                  </a:lnTo>
                  <a:lnTo>
                    <a:pt x="6380183" y="2052338"/>
                  </a:lnTo>
                  <a:lnTo>
                    <a:pt x="6348508" y="2084023"/>
                  </a:lnTo>
                  <a:lnTo>
                    <a:pt x="6308348" y="2104801"/>
                  </a:lnTo>
                  <a:lnTo>
                    <a:pt x="6262116" y="2112264"/>
                  </a:lnTo>
                  <a:lnTo>
                    <a:pt x="146303" y="2112264"/>
                  </a:lnTo>
                  <a:lnTo>
                    <a:pt x="100071" y="2104801"/>
                  </a:lnTo>
                  <a:lnTo>
                    <a:pt x="59911" y="2084023"/>
                  </a:lnTo>
                  <a:lnTo>
                    <a:pt x="28236" y="2052338"/>
                  </a:lnTo>
                  <a:lnTo>
                    <a:pt x="7461" y="2012159"/>
                  </a:lnTo>
                  <a:lnTo>
                    <a:pt x="0" y="1965896"/>
                  </a:lnTo>
                  <a:lnTo>
                    <a:pt x="0" y="146304"/>
                  </a:lnTo>
                  <a:close/>
                </a:path>
              </a:pathLst>
            </a:custGeom>
            <a:ln w="3047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97495" y="5061204"/>
              <a:ext cx="121920" cy="2112645"/>
            </a:xfrm>
            <a:custGeom>
              <a:avLst/>
              <a:gdLst/>
              <a:ahLst/>
              <a:cxnLst/>
              <a:rect l="l" t="t" r="r" b="b"/>
              <a:pathLst>
                <a:path w="121920" h="2112645">
                  <a:moveTo>
                    <a:pt x="60959" y="0"/>
                  </a:move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60"/>
                  </a:lnTo>
                  <a:lnTo>
                    <a:pt x="0" y="2051304"/>
                  </a:lnTo>
                  <a:lnTo>
                    <a:pt x="4792" y="2075032"/>
                  </a:lnTo>
                  <a:lnTo>
                    <a:pt x="17859" y="2094409"/>
                  </a:lnTo>
                  <a:lnTo>
                    <a:pt x="37236" y="2107473"/>
                  </a:lnTo>
                  <a:lnTo>
                    <a:pt x="60959" y="2112264"/>
                  </a:lnTo>
                  <a:lnTo>
                    <a:pt x="84683" y="2107473"/>
                  </a:lnTo>
                  <a:lnTo>
                    <a:pt x="104060" y="2094409"/>
                  </a:lnTo>
                  <a:lnTo>
                    <a:pt x="117127" y="2075032"/>
                  </a:lnTo>
                  <a:lnTo>
                    <a:pt x="121920" y="2051304"/>
                  </a:lnTo>
                  <a:lnTo>
                    <a:pt x="121920" y="60960"/>
                  </a:lnTo>
                  <a:lnTo>
                    <a:pt x="117127" y="37236"/>
                  </a:lnTo>
                  <a:lnTo>
                    <a:pt x="104060" y="17859"/>
                  </a:lnTo>
                  <a:lnTo>
                    <a:pt x="84683" y="47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765160" y="5290565"/>
            <a:ext cx="5117465" cy="160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dirty="0" sz="2300" spc="-34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50">
                <a:solidFill>
                  <a:srgbClr val="272424"/>
                </a:solidFill>
                <a:latin typeface="Malgun Gothic Semilight"/>
                <a:cs typeface="Malgun Gothic Semilight"/>
              </a:rPr>
              <a:t>reight</a:t>
            </a:r>
            <a:r>
              <a:rPr dirty="0" sz="2300" spc="-1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>
                <a:solidFill>
                  <a:srgbClr val="272424"/>
                </a:solidFill>
                <a:latin typeface="Malgun Gothic Semilight"/>
                <a:cs typeface="Malgun Gothic Semilight"/>
              </a:rPr>
              <a:t>&amp;</a:t>
            </a:r>
            <a:r>
              <a:rPr dirty="0" sz="2300" spc="-15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dirty="0" sz="2300" spc="45">
                <a:solidFill>
                  <a:srgbClr val="272424"/>
                </a:solidFill>
                <a:latin typeface="Malgun Gothic Semilight"/>
                <a:cs typeface="Malgun Gothic Semilight"/>
              </a:rPr>
              <a:t>Cargo</a:t>
            </a:r>
            <a:endParaRPr sz="23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8300"/>
              </a:lnSpc>
              <a:spcBef>
                <a:spcPts val="990"/>
              </a:spcBef>
            </a:pP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Dedicated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managing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00">
                <a:solidFill>
                  <a:srgbClr val="272424"/>
                </a:solidFill>
                <a:latin typeface="Tahoma"/>
                <a:cs typeface="Tahoma"/>
              </a:rPr>
              <a:t>Cargo</a:t>
            </a:r>
            <a:r>
              <a:rPr dirty="0" sz="175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manifests,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Parcel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tracking,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FreightBookings,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customer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logistics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details.</a:t>
            </a:r>
            <a:endParaRPr sz="1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304" y="1123315"/>
            <a:ext cx="6985634" cy="5981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b="1">
                <a:latin typeface="Arial"/>
                <a:cs typeface="Arial"/>
              </a:rPr>
              <a:t>Data</a:t>
            </a:r>
            <a:r>
              <a:rPr dirty="0" sz="3750" spc="-50" b="1">
                <a:latin typeface="Arial"/>
                <a:cs typeface="Arial"/>
              </a:rPr>
              <a:t> </a:t>
            </a:r>
            <a:r>
              <a:rPr dirty="0" sz="3750" b="1">
                <a:latin typeface="Arial"/>
                <a:cs typeface="Arial"/>
              </a:rPr>
              <a:t>Population</a:t>
            </a:r>
            <a:r>
              <a:rPr dirty="0" sz="3750" spc="-70" b="1">
                <a:latin typeface="Arial"/>
                <a:cs typeface="Arial"/>
              </a:rPr>
              <a:t> </a:t>
            </a:r>
            <a:r>
              <a:rPr dirty="0" sz="3750" b="1">
                <a:latin typeface="Arial"/>
                <a:cs typeface="Arial"/>
              </a:rPr>
              <a:t>and</a:t>
            </a:r>
            <a:r>
              <a:rPr dirty="0" sz="3750" spc="-105" b="1">
                <a:latin typeface="Arial"/>
                <a:cs typeface="Arial"/>
              </a:rPr>
              <a:t> </a:t>
            </a:r>
            <a:r>
              <a:rPr dirty="0" sz="3750" spc="-10" b="1">
                <a:latin typeface="Arial"/>
                <a:cs typeface="Arial"/>
              </a:rPr>
              <a:t>Validation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304" y="2254757"/>
            <a:ext cx="1207452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move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from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conceptual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design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to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functional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model,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00">
                <a:solidFill>
                  <a:srgbClr val="272424"/>
                </a:solidFill>
                <a:latin typeface="Tahoma"/>
                <a:cs typeface="Tahoma"/>
              </a:rPr>
              <a:t>we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populated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entire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schema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with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realistic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sample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data.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5438" y="2751277"/>
            <a:ext cx="3054985" cy="2437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5850" spc="-25" b="1">
                <a:solidFill>
                  <a:srgbClr val="272424"/>
                </a:solidFill>
                <a:latin typeface="Arial"/>
                <a:cs typeface="Arial"/>
              </a:rPr>
              <a:t>25</a:t>
            </a:r>
            <a:endParaRPr sz="585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2400"/>
              </a:spcBef>
            </a:pPr>
            <a:r>
              <a:rPr dirty="0" sz="2300" spc="-65" b="1">
                <a:solidFill>
                  <a:srgbClr val="272424"/>
                </a:solidFill>
                <a:latin typeface="Arial"/>
                <a:cs typeface="Arial"/>
              </a:rPr>
              <a:t>Total</a:t>
            </a:r>
            <a:r>
              <a:rPr dirty="0" sz="2300" spc="-7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272424"/>
                </a:solidFill>
                <a:latin typeface="Arial"/>
                <a:cs typeface="Arial"/>
              </a:rPr>
              <a:t>Tables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95"/>
              </a:spcBef>
            </a:pP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identified</a:t>
            </a:r>
            <a:r>
              <a:rPr dirty="0" sz="1750" spc="1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relational</a:t>
            </a:r>
            <a:r>
              <a:rPr dirty="0" sz="1750" spc="1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endParaRPr sz="17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successfully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created.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77002" y="2751277"/>
            <a:ext cx="3676650" cy="2437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47625">
              <a:lnSpc>
                <a:spcPct val="100000"/>
              </a:lnSpc>
              <a:spcBef>
                <a:spcPts val="105"/>
              </a:spcBef>
            </a:pPr>
            <a:r>
              <a:rPr dirty="0" sz="5850" spc="-20" b="1">
                <a:solidFill>
                  <a:srgbClr val="272424"/>
                </a:solidFill>
                <a:latin typeface="Arial"/>
                <a:cs typeface="Arial"/>
              </a:rPr>
              <a:t>500+</a:t>
            </a:r>
            <a:endParaRPr sz="58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400"/>
              </a:spcBef>
            </a:pPr>
            <a:r>
              <a:rPr dirty="0" sz="2300" b="1">
                <a:solidFill>
                  <a:srgbClr val="272424"/>
                </a:solidFill>
                <a:latin typeface="Arial"/>
                <a:cs typeface="Arial"/>
              </a:rPr>
              <a:t>Records</a:t>
            </a:r>
            <a:r>
              <a:rPr dirty="0" sz="2300" spc="-4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272424"/>
                </a:solidFill>
                <a:latin typeface="Arial"/>
                <a:cs typeface="Arial"/>
              </a:rPr>
              <a:t>Inserted</a:t>
            </a:r>
            <a:endParaRPr sz="2300">
              <a:latin typeface="Arial"/>
              <a:cs typeface="Arial"/>
            </a:endParaRPr>
          </a:p>
          <a:p>
            <a:pPr algn="ctr" marL="6350">
              <a:lnSpc>
                <a:spcPct val="100000"/>
              </a:lnSpc>
              <a:spcBef>
                <a:spcPts val="1795"/>
              </a:spcBef>
            </a:pP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At</a:t>
            </a:r>
            <a:r>
              <a:rPr dirty="0" sz="17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least</a:t>
            </a:r>
            <a:r>
              <a:rPr dirty="0" sz="17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30">
                <a:solidFill>
                  <a:srgbClr val="272424"/>
                </a:solidFill>
                <a:latin typeface="Tahoma"/>
                <a:cs typeface="Tahoma"/>
              </a:rPr>
              <a:t>20</a:t>
            </a:r>
            <a:r>
              <a:rPr dirty="0" sz="175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sample</a:t>
            </a:r>
            <a:r>
              <a:rPr dirty="0" sz="17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records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were</a:t>
            </a:r>
            <a:endParaRPr sz="17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inserted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into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each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0">
                <a:solidFill>
                  <a:srgbClr val="272424"/>
                </a:solidFill>
                <a:latin typeface="Tahoma"/>
                <a:cs typeface="Tahoma"/>
              </a:rPr>
              <a:t>25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0">
                <a:solidFill>
                  <a:srgbClr val="272424"/>
                </a:solidFill>
                <a:latin typeface="Tahoma"/>
                <a:cs typeface="Tahoma"/>
              </a:rPr>
              <a:t>tables.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14103" y="2751277"/>
            <a:ext cx="4088129" cy="2437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105"/>
              </a:spcBef>
            </a:pPr>
            <a:r>
              <a:rPr dirty="0" sz="5850" spc="-1025" b="1">
                <a:solidFill>
                  <a:srgbClr val="272424"/>
                </a:solidFill>
                <a:latin typeface="Arial"/>
                <a:cs typeface="Arial"/>
              </a:rPr>
              <a:t>1</a:t>
            </a:r>
            <a:r>
              <a:rPr dirty="0" sz="5850" spc="-120" b="1">
                <a:solidFill>
                  <a:srgbClr val="272424"/>
                </a:solidFill>
                <a:latin typeface="Arial"/>
                <a:cs typeface="Arial"/>
              </a:rPr>
              <a:t>0</a:t>
            </a:r>
            <a:r>
              <a:rPr dirty="0" sz="5850" spc="-290" b="1">
                <a:solidFill>
                  <a:srgbClr val="272424"/>
                </a:solidFill>
                <a:latin typeface="Arial"/>
                <a:cs typeface="Arial"/>
              </a:rPr>
              <a:t>0</a:t>
            </a:r>
            <a:r>
              <a:rPr dirty="0" sz="5850" spc="-20" b="1">
                <a:solidFill>
                  <a:srgbClr val="272424"/>
                </a:solidFill>
                <a:latin typeface="Arial"/>
                <a:cs typeface="Arial"/>
              </a:rPr>
              <a:t>%</a:t>
            </a:r>
            <a:endParaRPr sz="585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2400"/>
              </a:spcBef>
            </a:pPr>
            <a:r>
              <a:rPr dirty="0" sz="2300" spc="-10" b="1">
                <a:solidFill>
                  <a:srgbClr val="272424"/>
                </a:solidFill>
                <a:latin typeface="Arial"/>
                <a:cs typeface="Arial"/>
              </a:rPr>
              <a:t>Validation</a:t>
            </a:r>
            <a:r>
              <a:rPr dirty="0" sz="2300" spc="-10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272424"/>
                </a:solidFill>
                <a:latin typeface="Arial"/>
                <a:cs typeface="Arial"/>
              </a:rPr>
              <a:t>Rate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95"/>
              </a:spcBef>
            </a:pPr>
            <a:r>
              <a:rPr dirty="0" sz="1750" spc="105">
                <a:solidFill>
                  <a:srgbClr val="272424"/>
                </a:solidFill>
                <a:latin typeface="Tahoma"/>
                <a:cs typeface="Tahoma"/>
              </a:rPr>
              <a:t>Successful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validation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foreign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key</a:t>
            </a:r>
            <a:endParaRPr sz="175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805"/>
              </a:spcBef>
            </a:pP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constraints</a:t>
            </a:r>
            <a:r>
              <a:rPr dirty="0" sz="1750" spc="-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7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types.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21460" y="5661202"/>
            <a:ext cx="12025630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300"/>
              </a:lnSpc>
              <a:spcBef>
                <a:spcPts val="100"/>
              </a:spcBef>
            </a:pPr>
            <a:r>
              <a:rPr dirty="0" sz="1750" spc="75">
                <a:solidFill>
                  <a:srgbClr val="272424"/>
                </a:solidFill>
                <a:latin typeface="Tahoma"/>
                <a:cs typeface="Tahoma"/>
              </a:rPr>
              <a:t>This</a:t>
            </a:r>
            <a:r>
              <a:rPr dirty="0" sz="1750" spc="-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population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exercise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10">
                <a:solidFill>
                  <a:srgbClr val="272424"/>
                </a:solidFill>
                <a:latin typeface="Tahoma"/>
                <a:cs typeface="Tahoma"/>
              </a:rPr>
              <a:t>was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critical</a:t>
            </a:r>
            <a:r>
              <a:rPr dirty="0" sz="17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85" b="1">
                <a:solidFill>
                  <a:srgbClr val="272424"/>
                </a:solidFill>
                <a:latin typeface="Tahoma"/>
                <a:cs typeface="Tahoma"/>
              </a:rPr>
              <a:t>testing</a:t>
            </a:r>
            <a:r>
              <a:rPr dirty="0" sz="1750" spc="-1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85" b="1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50" spc="-5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80" b="1">
                <a:solidFill>
                  <a:srgbClr val="272424"/>
                </a:solidFill>
                <a:latin typeface="Tahoma"/>
                <a:cs typeface="Tahoma"/>
              </a:rPr>
              <a:t>table</a:t>
            </a:r>
            <a:r>
              <a:rPr dirty="0" sz="1750" spc="-20" b="1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65" b="1">
                <a:solidFill>
                  <a:srgbClr val="272424"/>
                </a:solidFill>
                <a:latin typeface="Tahoma"/>
                <a:cs typeface="Tahoma"/>
              </a:rPr>
              <a:t>structure</a:t>
            </a:r>
            <a:r>
              <a:rPr dirty="0" sz="1750" spc="-65">
                <a:solidFill>
                  <a:srgbClr val="272424"/>
                </a:solidFill>
                <a:latin typeface="Tahoma"/>
                <a:cs typeface="Tahoma"/>
              </a:rPr>
              <a:t>,</a:t>
            </a:r>
            <a:r>
              <a:rPr dirty="0" sz="1750" spc="-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5">
                <a:solidFill>
                  <a:srgbClr val="272424"/>
                </a:solidFill>
                <a:latin typeface="Tahoma"/>
                <a:cs typeface="Tahoma"/>
              </a:rPr>
              <a:t>verifying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integrity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constraints,</a:t>
            </a:r>
            <a:r>
              <a:rPr dirty="0" sz="17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demonstrating</a:t>
            </a:r>
            <a:r>
              <a:rPr dirty="0" sz="17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95">
                <a:solidFill>
                  <a:srgbClr val="272424"/>
                </a:solidFill>
                <a:latin typeface="Tahoma"/>
                <a:cs typeface="Tahoma"/>
              </a:rPr>
              <a:t>efficacy</a:t>
            </a:r>
            <a:r>
              <a:rPr dirty="0" sz="17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00">
                <a:solidFill>
                  <a:srgbClr val="272424"/>
                </a:solidFill>
                <a:latin typeface="Tahoma"/>
                <a:cs typeface="Tahoma"/>
              </a:rPr>
              <a:t>basic</a:t>
            </a:r>
            <a:r>
              <a:rPr dirty="0" sz="17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120">
                <a:solidFill>
                  <a:srgbClr val="272424"/>
                </a:solidFill>
                <a:latin typeface="Tahoma"/>
                <a:cs typeface="Tahoma"/>
              </a:rPr>
              <a:t>SQL</a:t>
            </a:r>
            <a:r>
              <a:rPr dirty="0" sz="1750" spc="-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queries</a:t>
            </a:r>
            <a:r>
              <a:rPr dirty="0" sz="17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in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6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simulated,</a:t>
            </a:r>
            <a:r>
              <a:rPr dirty="0" sz="17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70">
                <a:solidFill>
                  <a:srgbClr val="272424"/>
                </a:solidFill>
                <a:latin typeface="Tahoma"/>
                <a:cs typeface="Tahoma"/>
              </a:rPr>
              <a:t>real-world</a:t>
            </a:r>
            <a:r>
              <a:rPr dirty="0" sz="17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272424"/>
                </a:solidFill>
                <a:latin typeface="Tahoma"/>
                <a:cs typeface="Tahoma"/>
              </a:rPr>
              <a:t>scenario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(e.g.,</a:t>
            </a:r>
            <a:r>
              <a:rPr dirty="0" sz="17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55">
                <a:solidFill>
                  <a:srgbClr val="272424"/>
                </a:solidFill>
                <a:latin typeface="Tahoma"/>
                <a:cs typeface="Tahoma"/>
              </a:rPr>
              <a:t>realistic</a:t>
            </a:r>
            <a:r>
              <a:rPr dirty="0" sz="17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>
                <a:solidFill>
                  <a:srgbClr val="272424"/>
                </a:solidFill>
                <a:latin typeface="Tahoma"/>
                <a:cs typeface="Tahoma"/>
              </a:rPr>
              <a:t>train</a:t>
            </a:r>
            <a:r>
              <a:rPr dirty="0" sz="17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272424"/>
                </a:solidFill>
                <a:latin typeface="Tahoma"/>
                <a:cs typeface="Tahoma"/>
              </a:rPr>
              <a:t>names</a:t>
            </a:r>
            <a:r>
              <a:rPr dirty="0" sz="17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45">
                <a:solidFill>
                  <a:srgbClr val="272424"/>
                </a:solidFill>
                <a:latin typeface="Tahoma"/>
                <a:cs typeface="Tahoma"/>
              </a:rPr>
              <a:t>and </a:t>
            </a:r>
            <a:r>
              <a:rPr dirty="0" sz="1750" spc="50">
                <a:solidFill>
                  <a:srgbClr val="272424"/>
                </a:solidFill>
                <a:latin typeface="Tahoma"/>
                <a:cs typeface="Tahoma"/>
              </a:rPr>
              <a:t>station</a:t>
            </a:r>
            <a:r>
              <a:rPr dirty="0" sz="1750" spc="-5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750" spc="-10">
                <a:solidFill>
                  <a:srgbClr val="272424"/>
                </a:solidFill>
                <a:latin typeface="Tahoma"/>
                <a:cs typeface="Tahoma"/>
              </a:rPr>
              <a:t>data).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94004" y="5466588"/>
            <a:ext cx="30480" cy="1598930"/>
          </a:xfrm>
          <a:custGeom>
            <a:avLst/>
            <a:gdLst/>
            <a:ahLst/>
            <a:cxnLst/>
            <a:rect l="l" t="t" r="r" b="b"/>
            <a:pathLst>
              <a:path w="30480" h="1598929">
                <a:moveTo>
                  <a:pt x="30479" y="0"/>
                </a:moveTo>
                <a:lnTo>
                  <a:pt x="0" y="0"/>
                </a:lnTo>
                <a:lnTo>
                  <a:pt x="0" y="1598676"/>
                </a:lnTo>
                <a:lnTo>
                  <a:pt x="30479" y="1598676"/>
                </a:lnTo>
                <a:lnTo>
                  <a:pt x="30479" y="0"/>
                </a:lnTo>
                <a:close/>
              </a:path>
            </a:pathLst>
          </a:custGeom>
          <a:solidFill>
            <a:srgbClr val="007DB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7104" y="7797385"/>
            <a:ext cx="1607311" cy="3157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081" y="445718"/>
            <a:ext cx="872299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-55" b="1">
                <a:latin typeface="Arial"/>
                <a:cs typeface="Arial"/>
              </a:rPr>
              <a:t>Phase-</a:t>
            </a:r>
            <a:r>
              <a:rPr dirty="0" sz="2900" b="1">
                <a:latin typeface="Arial"/>
                <a:cs typeface="Arial"/>
              </a:rPr>
              <a:t>1</a:t>
            </a:r>
            <a:r>
              <a:rPr dirty="0" sz="2900" spc="-310" b="1">
                <a:latin typeface="Arial"/>
                <a:cs typeface="Arial"/>
              </a:rPr>
              <a:t> </a:t>
            </a:r>
            <a:r>
              <a:rPr dirty="0" sz="2900" spc="-10" b="1">
                <a:latin typeface="Arial"/>
                <a:cs typeface="Arial"/>
              </a:rPr>
              <a:t>Achievements</a:t>
            </a:r>
            <a:r>
              <a:rPr dirty="0" sz="2900" spc="-5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and</a:t>
            </a:r>
            <a:r>
              <a:rPr dirty="0" sz="2900" spc="-1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Basic</a:t>
            </a:r>
            <a:r>
              <a:rPr dirty="0" sz="2900" spc="-4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SQL</a:t>
            </a:r>
            <a:r>
              <a:rPr dirty="0" sz="2900" spc="-40" b="1">
                <a:latin typeface="Arial"/>
                <a:cs typeface="Arial"/>
              </a:rPr>
              <a:t> </a:t>
            </a:r>
            <a:r>
              <a:rPr dirty="0" sz="2900" spc="-10" b="1">
                <a:latin typeface="Arial"/>
                <a:cs typeface="Arial"/>
              </a:rPr>
              <a:t>Proficiency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1123" y="1772411"/>
            <a:ext cx="710565" cy="1061085"/>
            <a:chOff x="611123" y="1772411"/>
            <a:chExt cx="710565" cy="1061085"/>
          </a:xfrm>
        </p:grpSpPr>
        <p:sp>
          <p:nvSpPr>
            <p:cNvPr id="5" name="object 5" descr=""/>
            <p:cNvSpPr/>
            <p:nvPr/>
          </p:nvSpPr>
          <p:spPr>
            <a:xfrm>
              <a:off x="614933" y="1776221"/>
              <a:ext cx="702945" cy="1053465"/>
            </a:xfrm>
            <a:custGeom>
              <a:avLst/>
              <a:gdLst/>
              <a:ahLst/>
              <a:cxnLst/>
              <a:rect l="l" t="t" r="r" b="b"/>
              <a:pathLst>
                <a:path w="702944" h="1053464">
                  <a:moveTo>
                    <a:pt x="351281" y="0"/>
                  </a:moveTo>
                  <a:lnTo>
                    <a:pt x="303615" y="3205"/>
                  </a:lnTo>
                  <a:lnTo>
                    <a:pt x="257898" y="12544"/>
                  </a:lnTo>
                  <a:lnTo>
                    <a:pt x="214548" y="27598"/>
                  </a:lnTo>
                  <a:lnTo>
                    <a:pt x="173984" y="47949"/>
                  </a:lnTo>
                  <a:lnTo>
                    <a:pt x="136625" y="73179"/>
                  </a:lnTo>
                  <a:lnTo>
                    <a:pt x="102889" y="102869"/>
                  </a:lnTo>
                  <a:lnTo>
                    <a:pt x="73194" y="136603"/>
                  </a:lnTo>
                  <a:lnTo>
                    <a:pt x="47960" y="173961"/>
                  </a:lnTo>
                  <a:lnTo>
                    <a:pt x="27605" y="214526"/>
                  </a:lnTo>
                  <a:lnTo>
                    <a:pt x="12548" y="257880"/>
                  </a:lnTo>
                  <a:lnTo>
                    <a:pt x="3206" y="303604"/>
                  </a:lnTo>
                  <a:lnTo>
                    <a:pt x="0" y="351281"/>
                  </a:lnTo>
                  <a:lnTo>
                    <a:pt x="0" y="701801"/>
                  </a:lnTo>
                  <a:lnTo>
                    <a:pt x="3206" y="749479"/>
                  </a:lnTo>
                  <a:lnTo>
                    <a:pt x="12548" y="795203"/>
                  </a:lnTo>
                  <a:lnTo>
                    <a:pt x="27605" y="838557"/>
                  </a:lnTo>
                  <a:lnTo>
                    <a:pt x="47960" y="879122"/>
                  </a:lnTo>
                  <a:lnTo>
                    <a:pt x="73194" y="916480"/>
                  </a:lnTo>
                  <a:lnTo>
                    <a:pt x="102889" y="950214"/>
                  </a:lnTo>
                  <a:lnTo>
                    <a:pt x="136625" y="979904"/>
                  </a:lnTo>
                  <a:lnTo>
                    <a:pt x="173984" y="1005134"/>
                  </a:lnTo>
                  <a:lnTo>
                    <a:pt x="214548" y="1025485"/>
                  </a:lnTo>
                  <a:lnTo>
                    <a:pt x="257898" y="1040539"/>
                  </a:lnTo>
                  <a:lnTo>
                    <a:pt x="303615" y="1049878"/>
                  </a:lnTo>
                  <a:lnTo>
                    <a:pt x="351281" y="1053083"/>
                  </a:lnTo>
                  <a:lnTo>
                    <a:pt x="398948" y="1049878"/>
                  </a:lnTo>
                  <a:lnTo>
                    <a:pt x="444665" y="1040539"/>
                  </a:lnTo>
                  <a:lnTo>
                    <a:pt x="488015" y="1025485"/>
                  </a:lnTo>
                  <a:lnTo>
                    <a:pt x="528579" y="1005134"/>
                  </a:lnTo>
                  <a:lnTo>
                    <a:pt x="565938" y="979904"/>
                  </a:lnTo>
                  <a:lnTo>
                    <a:pt x="599674" y="950214"/>
                  </a:lnTo>
                  <a:lnTo>
                    <a:pt x="629369" y="916480"/>
                  </a:lnTo>
                  <a:lnTo>
                    <a:pt x="654603" y="879122"/>
                  </a:lnTo>
                  <a:lnTo>
                    <a:pt x="674958" y="838557"/>
                  </a:lnTo>
                  <a:lnTo>
                    <a:pt x="690015" y="795203"/>
                  </a:lnTo>
                  <a:lnTo>
                    <a:pt x="699357" y="749479"/>
                  </a:lnTo>
                  <a:lnTo>
                    <a:pt x="702563" y="701801"/>
                  </a:lnTo>
                  <a:lnTo>
                    <a:pt x="702563" y="351281"/>
                  </a:lnTo>
                  <a:lnTo>
                    <a:pt x="699357" y="303604"/>
                  </a:lnTo>
                  <a:lnTo>
                    <a:pt x="690015" y="257880"/>
                  </a:lnTo>
                  <a:lnTo>
                    <a:pt x="674958" y="214526"/>
                  </a:lnTo>
                  <a:lnTo>
                    <a:pt x="654603" y="173961"/>
                  </a:lnTo>
                  <a:lnTo>
                    <a:pt x="629369" y="136603"/>
                  </a:lnTo>
                  <a:lnTo>
                    <a:pt x="599674" y="102869"/>
                  </a:lnTo>
                  <a:lnTo>
                    <a:pt x="565938" y="73179"/>
                  </a:lnTo>
                  <a:lnTo>
                    <a:pt x="528579" y="47949"/>
                  </a:lnTo>
                  <a:lnTo>
                    <a:pt x="488015" y="27598"/>
                  </a:lnTo>
                  <a:lnTo>
                    <a:pt x="444665" y="12544"/>
                  </a:lnTo>
                  <a:lnTo>
                    <a:pt x="398948" y="3205"/>
                  </a:lnTo>
                  <a:lnTo>
                    <a:pt x="351281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4933" y="1776221"/>
              <a:ext cx="702945" cy="1053465"/>
            </a:xfrm>
            <a:custGeom>
              <a:avLst/>
              <a:gdLst/>
              <a:ahLst/>
              <a:cxnLst/>
              <a:rect l="l" t="t" r="r" b="b"/>
              <a:pathLst>
                <a:path w="702944" h="1053464">
                  <a:moveTo>
                    <a:pt x="0" y="351281"/>
                  </a:moveTo>
                  <a:lnTo>
                    <a:pt x="3206" y="303604"/>
                  </a:lnTo>
                  <a:lnTo>
                    <a:pt x="12548" y="257880"/>
                  </a:lnTo>
                  <a:lnTo>
                    <a:pt x="27605" y="214526"/>
                  </a:lnTo>
                  <a:lnTo>
                    <a:pt x="47960" y="173961"/>
                  </a:lnTo>
                  <a:lnTo>
                    <a:pt x="73194" y="136603"/>
                  </a:lnTo>
                  <a:lnTo>
                    <a:pt x="102889" y="102869"/>
                  </a:lnTo>
                  <a:lnTo>
                    <a:pt x="136625" y="73179"/>
                  </a:lnTo>
                  <a:lnTo>
                    <a:pt x="173984" y="47949"/>
                  </a:lnTo>
                  <a:lnTo>
                    <a:pt x="214548" y="27598"/>
                  </a:lnTo>
                  <a:lnTo>
                    <a:pt x="257898" y="12544"/>
                  </a:lnTo>
                  <a:lnTo>
                    <a:pt x="303615" y="3205"/>
                  </a:lnTo>
                  <a:lnTo>
                    <a:pt x="351281" y="0"/>
                  </a:lnTo>
                  <a:lnTo>
                    <a:pt x="398948" y="3205"/>
                  </a:lnTo>
                  <a:lnTo>
                    <a:pt x="444665" y="12544"/>
                  </a:lnTo>
                  <a:lnTo>
                    <a:pt x="488015" y="27598"/>
                  </a:lnTo>
                  <a:lnTo>
                    <a:pt x="528579" y="47949"/>
                  </a:lnTo>
                  <a:lnTo>
                    <a:pt x="565938" y="73179"/>
                  </a:lnTo>
                  <a:lnTo>
                    <a:pt x="599674" y="102869"/>
                  </a:lnTo>
                  <a:lnTo>
                    <a:pt x="629369" y="136603"/>
                  </a:lnTo>
                  <a:lnTo>
                    <a:pt x="654603" y="173961"/>
                  </a:lnTo>
                  <a:lnTo>
                    <a:pt x="674958" y="214526"/>
                  </a:lnTo>
                  <a:lnTo>
                    <a:pt x="690015" y="257880"/>
                  </a:lnTo>
                  <a:lnTo>
                    <a:pt x="699357" y="303604"/>
                  </a:lnTo>
                  <a:lnTo>
                    <a:pt x="702563" y="351281"/>
                  </a:lnTo>
                  <a:lnTo>
                    <a:pt x="702563" y="701801"/>
                  </a:lnTo>
                  <a:lnTo>
                    <a:pt x="699357" y="749479"/>
                  </a:lnTo>
                  <a:lnTo>
                    <a:pt x="690015" y="795203"/>
                  </a:lnTo>
                  <a:lnTo>
                    <a:pt x="674958" y="838557"/>
                  </a:lnTo>
                  <a:lnTo>
                    <a:pt x="654603" y="879122"/>
                  </a:lnTo>
                  <a:lnTo>
                    <a:pt x="629369" y="916480"/>
                  </a:lnTo>
                  <a:lnTo>
                    <a:pt x="599674" y="950214"/>
                  </a:lnTo>
                  <a:lnTo>
                    <a:pt x="565938" y="979904"/>
                  </a:lnTo>
                  <a:lnTo>
                    <a:pt x="528579" y="1005134"/>
                  </a:lnTo>
                  <a:lnTo>
                    <a:pt x="488015" y="1025485"/>
                  </a:lnTo>
                  <a:lnTo>
                    <a:pt x="444665" y="1040539"/>
                  </a:lnTo>
                  <a:lnTo>
                    <a:pt x="398948" y="1049878"/>
                  </a:lnTo>
                  <a:lnTo>
                    <a:pt x="351281" y="1053083"/>
                  </a:lnTo>
                  <a:lnTo>
                    <a:pt x="303615" y="1049878"/>
                  </a:lnTo>
                  <a:lnTo>
                    <a:pt x="257898" y="1040539"/>
                  </a:lnTo>
                  <a:lnTo>
                    <a:pt x="214548" y="1025485"/>
                  </a:lnTo>
                  <a:lnTo>
                    <a:pt x="173984" y="1005134"/>
                  </a:lnTo>
                  <a:lnTo>
                    <a:pt x="136625" y="979904"/>
                  </a:lnTo>
                  <a:lnTo>
                    <a:pt x="102889" y="950213"/>
                  </a:lnTo>
                  <a:lnTo>
                    <a:pt x="73194" y="916480"/>
                  </a:lnTo>
                  <a:lnTo>
                    <a:pt x="47960" y="879122"/>
                  </a:lnTo>
                  <a:lnTo>
                    <a:pt x="27605" y="838557"/>
                  </a:lnTo>
                  <a:lnTo>
                    <a:pt x="12548" y="795203"/>
                  </a:lnTo>
                  <a:lnTo>
                    <a:pt x="3206" y="749479"/>
                  </a:lnTo>
                  <a:lnTo>
                    <a:pt x="0" y="701801"/>
                  </a:lnTo>
                  <a:lnTo>
                    <a:pt x="0" y="351281"/>
                  </a:lnTo>
                  <a:close/>
                </a:path>
              </a:pathLst>
            </a:custGeom>
            <a:ln w="761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627" y="2136647"/>
              <a:ext cx="263652" cy="32918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602081" y="1322323"/>
            <a:ext cx="9484360" cy="9067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Phase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200">
                <a:solidFill>
                  <a:srgbClr val="272424"/>
                </a:solidFill>
                <a:latin typeface="Tahoma"/>
                <a:cs typeface="Tahoma"/>
              </a:rPr>
              <a:t>1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successfully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delivered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 a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fully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structured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populated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database,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ready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5">
                <a:solidFill>
                  <a:srgbClr val="272424"/>
                </a:solidFill>
                <a:latin typeface="Tahoma"/>
                <a:cs typeface="Tahoma"/>
              </a:rPr>
              <a:t>advanced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querying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analysis.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20"/>
              </a:spcBef>
            </a:pPr>
            <a:endParaRPr sz="1350">
              <a:latin typeface="Tahoma"/>
              <a:cs typeface="Tahoma"/>
            </a:endParaRPr>
          </a:p>
          <a:p>
            <a:pPr marL="890269">
              <a:lnSpc>
                <a:spcPct val="100000"/>
              </a:lnSpc>
            </a:pP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Database</a:t>
            </a:r>
            <a:r>
              <a:rPr dirty="0" sz="18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72424"/>
                </a:solidFill>
                <a:latin typeface="Arial"/>
                <a:cs typeface="Arial"/>
              </a:rPr>
              <a:t>Creation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79930" y="2369947"/>
            <a:ext cx="3390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852167" y="2388235"/>
            <a:ext cx="1235075" cy="2120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80"/>
              </a:lnSpc>
            </a:pPr>
            <a:r>
              <a:rPr dirty="0" sz="1350" spc="-10">
                <a:solidFill>
                  <a:srgbClr val="272424"/>
                </a:solidFill>
                <a:latin typeface="Consolas"/>
                <a:cs typeface="Consolas"/>
              </a:rPr>
              <a:t>IndianRailway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06039" y="2369947"/>
            <a:ext cx="50888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instance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85">
                <a:solidFill>
                  <a:srgbClr val="272424"/>
                </a:solidFill>
                <a:latin typeface="Tahoma"/>
                <a:cs typeface="Tahoma"/>
              </a:rPr>
              <a:t>was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successfully</a:t>
            </a:r>
            <a:r>
              <a:rPr dirty="0" sz="13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initialized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configured.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11123" y="3000755"/>
            <a:ext cx="710565" cy="1062355"/>
            <a:chOff x="611123" y="3000755"/>
            <a:chExt cx="710565" cy="1062355"/>
          </a:xfrm>
        </p:grpSpPr>
        <p:sp>
          <p:nvSpPr>
            <p:cNvPr id="13" name="object 13" descr=""/>
            <p:cNvSpPr/>
            <p:nvPr/>
          </p:nvSpPr>
          <p:spPr>
            <a:xfrm>
              <a:off x="614933" y="3004565"/>
              <a:ext cx="702945" cy="1054735"/>
            </a:xfrm>
            <a:custGeom>
              <a:avLst/>
              <a:gdLst/>
              <a:ahLst/>
              <a:cxnLst/>
              <a:rect l="l" t="t" r="r" b="b"/>
              <a:pathLst>
                <a:path w="702944" h="1054735">
                  <a:moveTo>
                    <a:pt x="351281" y="0"/>
                  </a:moveTo>
                  <a:lnTo>
                    <a:pt x="303615" y="3205"/>
                  </a:lnTo>
                  <a:lnTo>
                    <a:pt x="257898" y="12544"/>
                  </a:lnTo>
                  <a:lnTo>
                    <a:pt x="214548" y="27598"/>
                  </a:lnTo>
                  <a:lnTo>
                    <a:pt x="173984" y="47949"/>
                  </a:lnTo>
                  <a:lnTo>
                    <a:pt x="136625" y="73179"/>
                  </a:lnTo>
                  <a:lnTo>
                    <a:pt x="102889" y="102869"/>
                  </a:lnTo>
                  <a:lnTo>
                    <a:pt x="73194" y="136603"/>
                  </a:lnTo>
                  <a:lnTo>
                    <a:pt x="47960" y="173961"/>
                  </a:lnTo>
                  <a:lnTo>
                    <a:pt x="27605" y="214526"/>
                  </a:lnTo>
                  <a:lnTo>
                    <a:pt x="12548" y="257880"/>
                  </a:lnTo>
                  <a:lnTo>
                    <a:pt x="3206" y="303604"/>
                  </a:lnTo>
                  <a:lnTo>
                    <a:pt x="0" y="351282"/>
                  </a:lnTo>
                  <a:lnTo>
                    <a:pt x="0" y="703326"/>
                  </a:lnTo>
                  <a:lnTo>
                    <a:pt x="3206" y="751003"/>
                  </a:lnTo>
                  <a:lnTo>
                    <a:pt x="12548" y="796727"/>
                  </a:lnTo>
                  <a:lnTo>
                    <a:pt x="27605" y="840081"/>
                  </a:lnTo>
                  <a:lnTo>
                    <a:pt x="47960" y="880646"/>
                  </a:lnTo>
                  <a:lnTo>
                    <a:pt x="73194" y="918004"/>
                  </a:lnTo>
                  <a:lnTo>
                    <a:pt x="102889" y="951738"/>
                  </a:lnTo>
                  <a:lnTo>
                    <a:pt x="136625" y="981428"/>
                  </a:lnTo>
                  <a:lnTo>
                    <a:pt x="173984" y="1006658"/>
                  </a:lnTo>
                  <a:lnTo>
                    <a:pt x="214548" y="1027009"/>
                  </a:lnTo>
                  <a:lnTo>
                    <a:pt x="257898" y="1042063"/>
                  </a:lnTo>
                  <a:lnTo>
                    <a:pt x="303615" y="1051402"/>
                  </a:lnTo>
                  <a:lnTo>
                    <a:pt x="351281" y="1054608"/>
                  </a:lnTo>
                  <a:lnTo>
                    <a:pt x="398948" y="1051402"/>
                  </a:lnTo>
                  <a:lnTo>
                    <a:pt x="444665" y="1042063"/>
                  </a:lnTo>
                  <a:lnTo>
                    <a:pt x="488015" y="1027009"/>
                  </a:lnTo>
                  <a:lnTo>
                    <a:pt x="528579" y="1006658"/>
                  </a:lnTo>
                  <a:lnTo>
                    <a:pt x="565938" y="981428"/>
                  </a:lnTo>
                  <a:lnTo>
                    <a:pt x="599674" y="951738"/>
                  </a:lnTo>
                  <a:lnTo>
                    <a:pt x="629369" y="918004"/>
                  </a:lnTo>
                  <a:lnTo>
                    <a:pt x="654603" y="880646"/>
                  </a:lnTo>
                  <a:lnTo>
                    <a:pt x="674958" y="840081"/>
                  </a:lnTo>
                  <a:lnTo>
                    <a:pt x="690015" y="796727"/>
                  </a:lnTo>
                  <a:lnTo>
                    <a:pt x="699357" y="751003"/>
                  </a:lnTo>
                  <a:lnTo>
                    <a:pt x="702563" y="703326"/>
                  </a:lnTo>
                  <a:lnTo>
                    <a:pt x="702563" y="351282"/>
                  </a:lnTo>
                  <a:lnTo>
                    <a:pt x="699357" y="303604"/>
                  </a:lnTo>
                  <a:lnTo>
                    <a:pt x="690015" y="257880"/>
                  </a:lnTo>
                  <a:lnTo>
                    <a:pt x="674958" y="214526"/>
                  </a:lnTo>
                  <a:lnTo>
                    <a:pt x="654603" y="173961"/>
                  </a:lnTo>
                  <a:lnTo>
                    <a:pt x="629369" y="136603"/>
                  </a:lnTo>
                  <a:lnTo>
                    <a:pt x="599674" y="102869"/>
                  </a:lnTo>
                  <a:lnTo>
                    <a:pt x="565938" y="73179"/>
                  </a:lnTo>
                  <a:lnTo>
                    <a:pt x="528579" y="47949"/>
                  </a:lnTo>
                  <a:lnTo>
                    <a:pt x="488015" y="27598"/>
                  </a:lnTo>
                  <a:lnTo>
                    <a:pt x="444665" y="12544"/>
                  </a:lnTo>
                  <a:lnTo>
                    <a:pt x="398948" y="3205"/>
                  </a:lnTo>
                  <a:lnTo>
                    <a:pt x="351281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14933" y="3004565"/>
              <a:ext cx="702945" cy="1054735"/>
            </a:xfrm>
            <a:custGeom>
              <a:avLst/>
              <a:gdLst/>
              <a:ahLst/>
              <a:cxnLst/>
              <a:rect l="l" t="t" r="r" b="b"/>
              <a:pathLst>
                <a:path w="702944" h="1054735">
                  <a:moveTo>
                    <a:pt x="0" y="351282"/>
                  </a:moveTo>
                  <a:lnTo>
                    <a:pt x="3206" y="303604"/>
                  </a:lnTo>
                  <a:lnTo>
                    <a:pt x="12548" y="257880"/>
                  </a:lnTo>
                  <a:lnTo>
                    <a:pt x="27605" y="214526"/>
                  </a:lnTo>
                  <a:lnTo>
                    <a:pt x="47960" y="173961"/>
                  </a:lnTo>
                  <a:lnTo>
                    <a:pt x="73194" y="136603"/>
                  </a:lnTo>
                  <a:lnTo>
                    <a:pt x="102889" y="102869"/>
                  </a:lnTo>
                  <a:lnTo>
                    <a:pt x="136625" y="73179"/>
                  </a:lnTo>
                  <a:lnTo>
                    <a:pt x="173984" y="47949"/>
                  </a:lnTo>
                  <a:lnTo>
                    <a:pt x="214548" y="27598"/>
                  </a:lnTo>
                  <a:lnTo>
                    <a:pt x="257898" y="12544"/>
                  </a:lnTo>
                  <a:lnTo>
                    <a:pt x="303615" y="3205"/>
                  </a:lnTo>
                  <a:lnTo>
                    <a:pt x="351281" y="0"/>
                  </a:lnTo>
                  <a:lnTo>
                    <a:pt x="398948" y="3205"/>
                  </a:lnTo>
                  <a:lnTo>
                    <a:pt x="444665" y="12544"/>
                  </a:lnTo>
                  <a:lnTo>
                    <a:pt x="488015" y="27598"/>
                  </a:lnTo>
                  <a:lnTo>
                    <a:pt x="528579" y="47949"/>
                  </a:lnTo>
                  <a:lnTo>
                    <a:pt x="565938" y="73179"/>
                  </a:lnTo>
                  <a:lnTo>
                    <a:pt x="599674" y="102869"/>
                  </a:lnTo>
                  <a:lnTo>
                    <a:pt x="629369" y="136603"/>
                  </a:lnTo>
                  <a:lnTo>
                    <a:pt x="654603" y="173961"/>
                  </a:lnTo>
                  <a:lnTo>
                    <a:pt x="674958" y="214526"/>
                  </a:lnTo>
                  <a:lnTo>
                    <a:pt x="690015" y="257880"/>
                  </a:lnTo>
                  <a:lnTo>
                    <a:pt x="699357" y="303604"/>
                  </a:lnTo>
                  <a:lnTo>
                    <a:pt x="702563" y="351282"/>
                  </a:lnTo>
                  <a:lnTo>
                    <a:pt x="702563" y="703326"/>
                  </a:lnTo>
                  <a:lnTo>
                    <a:pt x="699357" y="751003"/>
                  </a:lnTo>
                  <a:lnTo>
                    <a:pt x="690015" y="796727"/>
                  </a:lnTo>
                  <a:lnTo>
                    <a:pt x="674958" y="840081"/>
                  </a:lnTo>
                  <a:lnTo>
                    <a:pt x="654603" y="880646"/>
                  </a:lnTo>
                  <a:lnTo>
                    <a:pt x="629369" y="918004"/>
                  </a:lnTo>
                  <a:lnTo>
                    <a:pt x="599674" y="951738"/>
                  </a:lnTo>
                  <a:lnTo>
                    <a:pt x="565938" y="981428"/>
                  </a:lnTo>
                  <a:lnTo>
                    <a:pt x="528579" y="1006658"/>
                  </a:lnTo>
                  <a:lnTo>
                    <a:pt x="488015" y="1027009"/>
                  </a:lnTo>
                  <a:lnTo>
                    <a:pt x="444665" y="1042063"/>
                  </a:lnTo>
                  <a:lnTo>
                    <a:pt x="398948" y="1051402"/>
                  </a:lnTo>
                  <a:lnTo>
                    <a:pt x="351281" y="1054608"/>
                  </a:lnTo>
                  <a:lnTo>
                    <a:pt x="303615" y="1051402"/>
                  </a:lnTo>
                  <a:lnTo>
                    <a:pt x="257898" y="1042063"/>
                  </a:lnTo>
                  <a:lnTo>
                    <a:pt x="214548" y="1027009"/>
                  </a:lnTo>
                  <a:lnTo>
                    <a:pt x="173984" y="1006658"/>
                  </a:lnTo>
                  <a:lnTo>
                    <a:pt x="136625" y="981428"/>
                  </a:lnTo>
                  <a:lnTo>
                    <a:pt x="102889" y="951738"/>
                  </a:lnTo>
                  <a:lnTo>
                    <a:pt x="73194" y="918004"/>
                  </a:lnTo>
                  <a:lnTo>
                    <a:pt x="47960" y="880646"/>
                  </a:lnTo>
                  <a:lnTo>
                    <a:pt x="27605" y="840081"/>
                  </a:lnTo>
                  <a:lnTo>
                    <a:pt x="12548" y="796727"/>
                  </a:lnTo>
                  <a:lnTo>
                    <a:pt x="3206" y="751003"/>
                  </a:lnTo>
                  <a:lnTo>
                    <a:pt x="0" y="703326"/>
                  </a:lnTo>
                  <a:lnTo>
                    <a:pt x="0" y="351282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27" y="3366515"/>
              <a:ext cx="263652" cy="32918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479930" y="3158490"/>
            <a:ext cx="827278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Schema</a:t>
            </a:r>
            <a:r>
              <a:rPr dirty="0" sz="1800" spc="-1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72424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25</a:t>
            </a:r>
            <a:r>
              <a:rPr dirty="0" sz="13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were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created,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including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accurate</a:t>
            </a:r>
            <a:r>
              <a:rPr dirty="0" sz="13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types,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primary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keys,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foreign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key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relationships.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11123" y="4230623"/>
            <a:ext cx="710565" cy="1061085"/>
            <a:chOff x="611123" y="4230623"/>
            <a:chExt cx="710565" cy="1061085"/>
          </a:xfrm>
        </p:grpSpPr>
        <p:sp>
          <p:nvSpPr>
            <p:cNvPr id="18" name="object 18" descr=""/>
            <p:cNvSpPr/>
            <p:nvPr/>
          </p:nvSpPr>
          <p:spPr>
            <a:xfrm>
              <a:off x="614933" y="4234433"/>
              <a:ext cx="702945" cy="1053465"/>
            </a:xfrm>
            <a:custGeom>
              <a:avLst/>
              <a:gdLst/>
              <a:ahLst/>
              <a:cxnLst/>
              <a:rect l="l" t="t" r="r" b="b"/>
              <a:pathLst>
                <a:path w="702944" h="1053464">
                  <a:moveTo>
                    <a:pt x="351281" y="0"/>
                  </a:moveTo>
                  <a:lnTo>
                    <a:pt x="303615" y="3205"/>
                  </a:lnTo>
                  <a:lnTo>
                    <a:pt x="257898" y="12544"/>
                  </a:lnTo>
                  <a:lnTo>
                    <a:pt x="214548" y="27598"/>
                  </a:lnTo>
                  <a:lnTo>
                    <a:pt x="173984" y="47949"/>
                  </a:lnTo>
                  <a:lnTo>
                    <a:pt x="136625" y="73179"/>
                  </a:lnTo>
                  <a:lnTo>
                    <a:pt x="102889" y="102869"/>
                  </a:lnTo>
                  <a:lnTo>
                    <a:pt x="73194" y="136603"/>
                  </a:lnTo>
                  <a:lnTo>
                    <a:pt x="47960" y="173961"/>
                  </a:lnTo>
                  <a:lnTo>
                    <a:pt x="27605" y="214526"/>
                  </a:lnTo>
                  <a:lnTo>
                    <a:pt x="12548" y="257880"/>
                  </a:lnTo>
                  <a:lnTo>
                    <a:pt x="3206" y="303604"/>
                  </a:lnTo>
                  <a:lnTo>
                    <a:pt x="0" y="351281"/>
                  </a:lnTo>
                  <a:lnTo>
                    <a:pt x="0" y="701801"/>
                  </a:lnTo>
                  <a:lnTo>
                    <a:pt x="3206" y="749479"/>
                  </a:lnTo>
                  <a:lnTo>
                    <a:pt x="12548" y="795203"/>
                  </a:lnTo>
                  <a:lnTo>
                    <a:pt x="27605" y="838557"/>
                  </a:lnTo>
                  <a:lnTo>
                    <a:pt x="47960" y="879122"/>
                  </a:lnTo>
                  <a:lnTo>
                    <a:pt x="73194" y="916480"/>
                  </a:lnTo>
                  <a:lnTo>
                    <a:pt x="102889" y="950213"/>
                  </a:lnTo>
                  <a:lnTo>
                    <a:pt x="136625" y="979904"/>
                  </a:lnTo>
                  <a:lnTo>
                    <a:pt x="173984" y="1005134"/>
                  </a:lnTo>
                  <a:lnTo>
                    <a:pt x="214548" y="1025485"/>
                  </a:lnTo>
                  <a:lnTo>
                    <a:pt x="257898" y="1040539"/>
                  </a:lnTo>
                  <a:lnTo>
                    <a:pt x="303615" y="1049878"/>
                  </a:lnTo>
                  <a:lnTo>
                    <a:pt x="351281" y="1053083"/>
                  </a:lnTo>
                  <a:lnTo>
                    <a:pt x="398948" y="1049878"/>
                  </a:lnTo>
                  <a:lnTo>
                    <a:pt x="444665" y="1040539"/>
                  </a:lnTo>
                  <a:lnTo>
                    <a:pt x="488015" y="1025485"/>
                  </a:lnTo>
                  <a:lnTo>
                    <a:pt x="528579" y="1005134"/>
                  </a:lnTo>
                  <a:lnTo>
                    <a:pt x="565938" y="979904"/>
                  </a:lnTo>
                  <a:lnTo>
                    <a:pt x="599674" y="950213"/>
                  </a:lnTo>
                  <a:lnTo>
                    <a:pt x="629369" y="916480"/>
                  </a:lnTo>
                  <a:lnTo>
                    <a:pt x="654603" y="879122"/>
                  </a:lnTo>
                  <a:lnTo>
                    <a:pt x="674958" y="838557"/>
                  </a:lnTo>
                  <a:lnTo>
                    <a:pt x="690015" y="795203"/>
                  </a:lnTo>
                  <a:lnTo>
                    <a:pt x="699357" y="749479"/>
                  </a:lnTo>
                  <a:lnTo>
                    <a:pt x="702563" y="701801"/>
                  </a:lnTo>
                  <a:lnTo>
                    <a:pt x="702563" y="351281"/>
                  </a:lnTo>
                  <a:lnTo>
                    <a:pt x="699357" y="303604"/>
                  </a:lnTo>
                  <a:lnTo>
                    <a:pt x="690015" y="257880"/>
                  </a:lnTo>
                  <a:lnTo>
                    <a:pt x="674958" y="214526"/>
                  </a:lnTo>
                  <a:lnTo>
                    <a:pt x="654603" y="173961"/>
                  </a:lnTo>
                  <a:lnTo>
                    <a:pt x="629369" y="136603"/>
                  </a:lnTo>
                  <a:lnTo>
                    <a:pt x="599674" y="102869"/>
                  </a:lnTo>
                  <a:lnTo>
                    <a:pt x="565938" y="73179"/>
                  </a:lnTo>
                  <a:lnTo>
                    <a:pt x="528579" y="47949"/>
                  </a:lnTo>
                  <a:lnTo>
                    <a:pt x="488015" y="27598"/>
                  </a:lnTo>
                  <a:lnTo>
                    <a:pt x="444665" y="12544"/>
                  </a:lnTo>
                  <a:lnTo>
                    <a:pt x="398948" y="3205"/>
                  </a:lnTo>
                  <a:lnTo>
                    <a:pt x="351281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4933" y="4234433"/>
              <a:ext cx="702945" cy="1053465"/>
            </a:xfrm>
            <a:custGeom>
              <a:avLst/>
              <a:gdLst/>
              <a:ahLst/>
              <a:cxnLst/>
              <a:rect l="l" t="t" r="r" b="b"/>
              <a:pathLst>
                <a:path w="702944" h="1053464">
                  <a:moveTo>
                    <a:pt x="0" y="351281"/>
                  </a:moveTo>
                  <a:lnTo>
                    <a:pt x="3206" y="303604"/>
                  </a:lnTo>
                  <a:lnTo>
                    <a:pt x="12548" y="257880"/>
                  </a:lnTo>
                  <a:lnTo>
                    <a:pt x="27605" y="214526"/>
                  </a:lnTo>
                  <a:lnTo>
                    <a:pt x="47960" y="173961"/>
                  </a:lnTo>
                  <a:lnTo>
                    <a:pt x="73194" y="136603"/>
                  </a:lnTo>
                  <a:lnTo>
                    <a:pt x="102889" y="102869"/>
                  </a:lnTo>
                  <a:lnTo>
                    <a:pt x="136625" y="73179"/>
                  </a:lnTo>
                  <a:lnTo>
                    <a:pt x="173984" y="47949"/>
                  </a:lnTo>
                  <a:lnTo>
                    <a:pt x="214548" y="27598"/>
                  </a:lnTo>
                  <a:lnTo>
                    <a:pt x="257898" y="12544"/>
                  </a:lnTo>
                  <a:lnTo>
                    <a:pt x="303615" y="3205"/>
                  </a:lnTo>
                  <a:lnTo>
                    <a:pt x="351281" y="0"/>
                  </a:lnTo>
                  <a:lnTo>
                    <a:pt x="398948" y="3205"/>
                  </a:lnTo>
                  <a:lnTo>
                    <a:pt x="444665" y="12544"/>
                  </a:lnTo>
                  <a:lnTo>
                    <a:pt x="488015" y="27598"/>
                  </a:lnTo>
                  <a:lnTo>
                    <a:pt x="528579" y="47949"/>
                  </a:lnTo>
                  <a:lnTo>
                    <a:pt x="565938" y="73179"/>
                  </a:lnTo>
                  <a:lnTo>
                    <a:pt x="599674" y="102869"/>
                  </a:lnTo>
                  <a:lnTo>
                    <a:pt x="629369" y="136603"/>
                  </a:lnTo>
                  <a:lnTo>
                    <a:pt x="654603" y="173961"/>
                  </a:lnTo>
                  <a:lnTo>
                    <a:pt x="674958" y="214526"/>
                  </a:lnTo>
                  <a:lnTo>
                    <a:pt x="690015" y="257880"/>
                  </a:lnTo>
                  <a:lnTo>
                    <a:pt x="699357" y="303604"/>
                  </a:lnTo>
                  <a:lnTo>
                    <a:pt x="702563" y="351281"/>
                  </a:lnTo>
                  <a:lnTo>
                    <a:pt x="702563" y="701801"/>
                  </a:lnTo>
                  <a:lnTo>
                    <a:pt x="699357" y="749479"/>
                  </a:lnTo>
                  <a:lnTo>
                    <a:pt x="690015" y="795203"/>
                  </a:lnTo>
                  <a:lnTo>
                    <a:pt x="674958" y="838557"/>
                  </a:lnTo>
                  <a:lnTo>
                    <a:pt x="654603" y="879122"/>
                  </a:lnTo>
                  <a:lnTo>
                    <a:pt x="629369" y="916480"/>
                  </a:lnTo>
                  <a:lnTo>
                    <a:pt x="599674" y="950213"/>
                  </a:lnTo>
                  <a:lnTo>
                    <a:pt x="565938" y="979904"/>
                  </a:lnTo>
                  <a:lnTo>
                    <a:pt x="528579" y="1005134"/>
                  </a:lnTo>
                  <a:lnTo>
                    <a:pt x="488015" y="1025485"/>
                  </a:lnTo>
                  <a:lnTo>
                    <a:pt x="444665" y="1040539"/>
                  </a:lnTo>
                  <a:lnTo>
                    <a:pt x="398948" y="1049878"/>
                  </a:lnTo>
                  <a:lnTo>
                    <a:pt x="351281" y="1053083"/>
                  </a:lnTo>
                  <a:lnTo>
                    <a:pt x="303615" y="1049878"/>
                  </a:lnTo>
                  <a:lnTo>
                    <a:pt x="257898" y="1040539"/>
                  </a:lnTo>
                  <a:lnTo>
                    <a:pt x="214548" y="1025485"/>
                  </a:lnTo>
                  <a:lnTo>
                    <a:pt x="173984" y="1005134"/>
                  </a:lnTo>
                  <a:lnTo>
                    <a:pt x="136625" y="979904"/>
                  </a:lnTo>
                  <a:lnTo>
                    <a:pt x="102889" y="950213"/>
                  </a:lnTo>
                  <a:lnTo>
                    <a:pt x="73194" y="916480"/>
                  </a:lnTo>
                  <a:lnTo>
                    <a:pt x="47960" y="879122"/>
                  </a:lnTo>
                  <a:lnTo>
                    <a:pt x="27605" y="838557"/>
                  </a:lnTo>
                  <a:lnTo>
                    <a:pt x="12548" y="795203"/>
                  </a:lnTo>
                  <a:lnTo>
                    <a:pt x="3206" y="749479"/>
                  </a:lnTo>
                  <a:lnTo>
                    <a:pt x="0" y="701801"/>
                  </a:lnTo>
                  <a:lnTo>
                    <a:pt x="0" y="351281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627" y="4594859"/>
              <a:ext cx="263652" cy="329184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1479930" y="4387722"/>
            <a:ext cx="360489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Data</a:t>
            </a:r>
            <a:r>
              <a:rPr dirty="0" sz="18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72424"/>
                </a:solidFill>
                <a:latin typeface="Arial"/>
                <a:cs typeface="Arial"/>
              </a:rPr>
              <a:t>Insertion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Sample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data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85">
                <a:solidFill>
                  <a:srgbClr val="272424"/>
                </a:solidFill>
                <a:latin typeface="Tahoma"/>
                <a:cs typeface="Tahoma"/>
              </a:rPr>
              <a:t>was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loaded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into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all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tables</a:t>
            </a:r>
            <a:r>
              <a:rPr dirty="0" sz="1350" spc="3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using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118100" y="4846320"/>
            <a:ext cx="579755" cy="2120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85"/>
              </a:lnSpc>
            </a:pPr>
            <a:r>
              <a:rPr dirty="0" sz="1350" spc="-10">
                <a:solidFill>
                  <a:srgbClr val="272424"/>
                </a:solidFill>
                <a:latin typeface="Consolas"/>
                <a:cs typeface="Consolas"/>
              </a:rPr>
              <a:t>INSERT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715380" y="4828413"/>
            <a:ext cx="319976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commands</a:t>
            </a:r>
            <a:r>
              <a:rPr dirty="0" sz="13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to</a:t>
            </a:r>
            <a:r>
              <a:rPr dirty="0" sz="1350" spc="-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confirm</a:t>
            </a:r>
            <a:r>
              <a:rPr dirty="0" sz="1350" spc="-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5">
                <a:solidFill>
                  <a:srgbClr val="272424"/>
                </a:solidFill>
                <a:latin typeface="Tahoma"/>
                <a:cs typeface="Tahoma"/>
              </a:rPr>
              <a:t>schema</a:t>
            </a:r>
            <a:r>
              <a:rPr dirty="0" sz="1350" spc="-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viability.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11123" y="5458967"/>
            <a:ext cx="710565" cy="1062355"/>
            <a:chOff x="611123" y="5458967"/>
            <a:chExt cx="710565" cy="1062355"/>
          </a:xfrm>
        </p:grpSpPr>
        <p:sp>
          <p:nvSpPr>
            <p:cNvPr id="25" name="object 25" descr=""/>
            <p:cNvSpPr/>
            <p:nvPr/>
          </p:nvSpPr>
          <p:spPr>
            <a:xfrm>
              <a:off x="614933" y="5462777"/>
              <a:ext cx="702945" cy="1054735"/>
            </a:xfrm>
            <a:custGeom>
              <a:avLst/>
              <a:gdLst/>
              <a:ahLst/>
              <a:cxnLst/>
              <a:rect l="l" t="t" r="r" b="b"/>
              <a:pathLst>
                <a:path w="702944" h="1054734">
                  <a:moveTo>
                    <a:pt x="351281" y="0"/>
                  </a:moveTo>
                  <a:lnTo>
                    <a:pt x="303615" y="3205"/>
                  </a:lnTo>
                  <a:lnTo>
                    <a:pt x="257898" y="12544"/>
                  </a:lnTo>
                  <a:lnTo>
                    <a:pt x="214548" y="27598"/>
                  </a:lnTo>
                  <a:lnTo>
                    <a:pt x="173984" y="47949"/>
                  </a:lnTo>
                  <a:lnTo>
                    <a:pt x="136625" y="73179"/>
                  </a:lnTo>
                  <a:lnTo>
                    <a:pt x="102889" y="102870"/>
                  </a:lnTo>
                  <a:lnTo>
                    <a:pt x="73194" y="136603"/>
                  </a:lnTo>
                  <a:lnTo>
                    <a:pt x="47960" y="173961"/>
                  </a:lnTo>
                  <a:lnTo>
                    <a:pt x="27605" y="214526"/>
                  </a:lnTo>
                  <a:lnTo>
                    <a:pt x="12548" y="257880"/>
                  </a:lnTo>
                  <a:lnTo>
                    <a:pt x="3206" y="303604"/>
                  </a:lnTo>
                  <a:lnTo>
                    <a:pt x="0" y="351282"/>
                  </a:lnTo>
                  <a:lnTo>
                    <a:pt x="0" y="703326"/>
                  </a:lnTo>
                  <a:lnTo>
                    <a:pt x="3206" y="751003"/>
                  </a:lnTo>
                  <a:lnTo>
                    <a:pt x="12548" y="796727"/>
                  </a:lnTo>
                  <a:lnTo>
                    <a:pt x="27605" y="840081"/>
                  </a:lnTo>
                  <a:lnTo>
                    <a:pt x="47960" y="880646"/>
                  </a:lnTo>
                  <a:lnTo>
                    <a:pt x="73194" y="918004"/>
                  </a:lnTo>
                  <a:lnTo>
                    <a:pt x="102889" y="951738"/>
                  </a:lnTo>
                  <a:lnTo>
                    <a:pt x="136625" y="981428"/>
                  </a:lnTo>
                  <a:lnTo>
                    <a:pt x="173984" y="1006658"/>
                  </a:lnTo>
                  <a:lnTo>
                    <a:pt x="214548" y="1027009"/>
                  </a:lnTo>
                  <a:lnTo>
                    <a:pt x="257898" y="1042063"/>
                  </a:lnTo>
                  <a:lnTo>
                    <a:pt x="303615" y="1051402"/>
                  </a:lnTo>
                  <a:lnTo>
                    <a:pt x="351281" y="1054608"/>
                  </a:lnTo>
                  <a:lnTo>
                    <a:pt x="398948" y="1051402"/>
                  </a:lnTo>
                  <a:lnTo>
                    <a:pt x="444665" y="1042063"/>
                  </a:lnTo>
                  <a:lnTo>
                    <a:pt x="488015" y="1027009"/>
                  </a:lnTo>
                  <a:lnTo>
                    <a:pt x="528579" y="1006658"/>
                  </a:lnTo>
                  <a:lnTo>
                    <a:pt x="565938" y="981428"/>
                  </a:lnTo>
                  <a:lnTo>
                    <a:pt x="599674" y="951738"/>
                  </a:lnTo>
                  <a:lnTo>
                    <a:pt x="629369" y="918004"/>
                  </a:lnTo>
                  <a:lnTo>
                    <a:pt x="654603" y="880646"/>
                  </a:lnTo>
                  <a:lnTo>
                    <a:pt x="674958" y="840081"/>
                  </a:lnTo>
                  <a:lnTo>
                    <a:pt x="690015" y="796727"/>
                  </a:lnTo>
                  <a:lnTo>
                    <a:pt x="699357" y="751003"/>
                  </a:lnTo>
                  <a:lnTo>
                    <a:pt x="702563" y="703326"/>
                  </a:lnTo>
                  <a:lnTo>
                    <a:pt x="702563" y="351282"/>
                  </a:lnTo>
                  <a:lnTo>
                    <a:pt x="699357" y="303604"/>
                  </a:lnTo>
                  <a:lnTo>
                    <a:pt x="690015" y="257880"/>
                  </a:lnTo>
                  <a:lnTo>
                    <a:pt x="674958" y="214526"/>
                  </a:lnTo>
                  <a:lnTo>
                    <a:pt x="654603" y="173961"/>
                  </a:lnTo>
                  <a:lnTo>
                    <a:pt x="629369" y="136603"/>
                  </a:lnTo>
                  <a:lnTo>
                    <a:pt x="599674" y="102870"/>
                  </a:lnTo>
                  <a:lnTo>
                    <a:pt x="565938" y="73179"/>
                  </a:lnTo>
                  <a:lnTo>
                    <a:pt x="528579" y="47949"/>
                  </a:lnTo>
                  <a:lnTo>
                    <a:pt x="488015" y="27598"/>
                  </a:lnTo>
                  <a:lnTo>
                    <a:pt x="444665" y="12544"/>
                  </a:lnTo>
                  <a:lnTo>
                    <a:pt x="398948" y="3205"/>
                  </a:lnTo>
                  <a:lnTo>
                    <a:pt x="351281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4933" y="5462777"/>
              <a:ext cx="702945" cy="1054735"/>
            </a:xfrm>
            <a:custGeom>
              <a:avLst/>
              <a:gdLst/>
              <a:ahLst/>
              <a:cxnLst/>
              <a:rect l="l" t="t" r="r" b="b"/>
              <a:pathLst>
                <a:path w="702944" h="1054734">
                  <a:moveTo>
                    <a:pt x="0" y="351282"/>
                  </a:moveTo>
                  <a:lnTo>
                    <a:pt x="3206" y="303604"/>
                  </a:lnTo>
                  <a:lnTo>
                    <a:pt x="12548" y="257880"/>
                  </a:lnTo>
                  <a:lnTo>
                    <a:pt x="27605" y="214526"/>
                  </a:lnTo>
                  <a:lnTo>
                    <a:pt x="47960" y="173961"/>
                  </a:lnTo>
                  <a:lnTo>
                    <a:pt x="73194" y="136603"/>
                  </a:lnTo>
                  <a:lnTo>
                    <a:pt x="102889" y="102870"/>
                  </a:lnTo>
                  <a:lnTo>
                    <a:pt x="136625" y="73179"/>
                  </a:lnTo>
                  <a:lnTo>
                    <a:pt x="173984" y="47949"/>
                  </a:lnTo>
                  <a:lnTo>
                    <a:pt x="214548" y="27598"/>
                  </a:lnTo>
                  <a:lnTo>
                    <a:pt x="257898" y="12544"/>
                  </a:lnTo>
                  <a:lnTo>
                    <a:pt x="303615" y="3205"/>
                  </a:lnTo>
                  <a:lnTo>
                    <a:pt x="351281" y="0"/>
                  </a:lnTo>
                  <a:lnTo>
                    <a:pt x="398948" y="3205"/>
                  </a:lnTo>
                  <a:lnTo>
                    <a:pt x="444665" y="12544"/>
                  </a:lnTo>
                  <a:lnTo>
                    <a:pt x="488015" y="27598"/>
                  </a:lnTo>
                  <a:lnTo>
                    <a:pt x="528579" y="47949"/>
                  </a:lnTo>
                  <a:lnTo>
                    <a:pt x="565938" y="73179"/>
                  </a:lnTo>
                  <a:lnTo>
                    <a:pt x="599674" y="102870"/>
                  </a:lnTo>
                  <a:lnTo>
                    <a:pt x="629369" y="136603"/>
                  </a:lnTo>
                  <a:lnTo>
                    <a:pt x="654603" y="173961"/>
                  </a:lnTo>
                  <a:lnTo>
                    <a:pt x="674958" y="214526"/>
                  </a:lnTo>
                  <a:lnTo>
                    <a:pt x="690015" y="257880"/>
                  </a:lnTo>
                  <a:lnTo>
                    <a:pt x="699357" y="303604"/>
                  </a:lnTo>
                  <a:lnTo>
                    <a:pt x="702563" y="351282"/>
                  </a:lnTo>
                  <a:lnTo>
                    <a:pt x="702563" y="703326"/>
                  </a:lnTo>
                  <a:lnTo>
                    <a:pt x="699357" y="751003"/>
                  </a:lnTo>
                  <a:lnTo>
                    <a:pt x="690015" y="796727"/>
                  </a:lnTo>
                  <a:lnTo>
                    <a:pt x="674958" y="840081"/>
                  </a:lnTo>
                  <a:lnTo>
                    <a:pt x="654603" y="880646"/>
                  </a:lnTo>
                  <a:lnTo>
                    <a:pt x="629369" y="918004"/>
                  </a:lnTo>
                  <a:lnTo>
                    <a:pt x="599674" y="951737"/>
                  </a:lnTo>
                  <a:lnTo>
                    <a:pt x="565938" y="981428"/>
                  </a:lnTo>
                  <a:lnTo>
                    <a:pt x="528579" y="1006658"/>
                  </a:lnTo>
                  <a:lnTo>
                    <a:pt x="488015" y="1027009"/>
                  </a:lnTo>
                  <a:lnTo>
                    <a:pt x="444665" y="1042063"/>
                  </a:lnTo>
                  <a:lnTo>
                    <a:pt x="398948" y="1051402"/>
                  </a:lnTo>
                  <a:lnTo>
                    <a:pt x="351281" y="1054608"/>
                  </a:lnTo>
                  <a:lnTo>
                    <a:pt x="303615" y="1051402"/>
                  </a:lnTo>
                  <a:lnTo>
                    <a:pt x="257898" y="1042063"/>
                  </a:lnTo>
                  <a:lnTo>
                    <a:pt x="214548" y="1027009"/>
                  </a:lnTo>
                  <a:lnTo>
                    <a:pt x="173984" y="1006658"/>
                  </a:lnTo>
                  <a:lnTo>
                    <a:pt x="136625" y="981428"/>
                  </a:lnTo>
                  <a:lnTo>
                    <a:pt x="102889" y="951738"/>
                  </a:lnTo>
                  <a:lnTo>
                    <a:pt x="73194" y="918004"/>
                  </a:lnTo>
                  <a:lnTo>
                    <a:pt x="47960" y="880646"/>
                  </a:lnTo>
                  <a:lnTo>
                    <a:pt x="27605" y="840081"/>
                  </a:lnTo>
                  <a:lnTo>
                    <a:pt x="12548" y="796727"/>
                  </a:lnTo>
                  <a:lnTo>
                    <a:pt x="3206" y="751003"/>
                  </a:lnTo>
                  <a:lnTo>
                    <a:pt x="0" y="703326"/>
                  </a:lnTo>
                  <a:lnTo>
                    <a:pt x="0" y="351282"/>
                  </a:lnTo>
                  <a:close/>
                </a:path>
              </a:pathLst>
            </a:custGeom>
            <a:ln w="7620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627" y="5824727"/>
              <a:ext cx="263652" cy="329184"/>
            </a:xfrm>
            <a:prstGeom prst="rect">
              <a:avLst/>
            </a:prstGeom>
          </p:spPr>
        </p:pic>
      </p:grpSp>
      <p:sp>
        <p:nvSpPr>
          <p:cNvPr id="28" name="object 28" descr=""/>
          <p:cNvSpPr/>
          <p:nvPr/>
        </p:nvSpPr>
        <p:spPr>
          <a:xfrm>
            <a:off x="5352796" y="6075426"/>
            <a:ext cx="567055" cy="212090"/>
          </a:xfrm>
          <a:custGeom>
            <a:avLst/>
            <a:gdLst/>
            <a:ahLst/>
            <a:cxnLst/>
            <a:rect l="l" t="t" r="r" b="b"/>
            <a:pathLst>
              <a:path w="567054" h="212089">
                <a:moveTo>
                  <a:pt x="566927" y="0"/>
                </a:moveTo>
                <a:lnTo>
                  <a:pt x="0" y="0"/>
                </a:lnTo>
                <a:lnTo>
                  <a:pt x="0" y="211836"/>
                </a:lnTo>
                <a:lnTo>
                  <a:pt x="566927" y="211836"/>
                </a:lnTo>
                <a:lnTo>
                  <a:pt x="5669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6012688" y="6075426"/>
            <a:ext cx="565785" cy="212090"/>
          </a:xfrm>
          <a:custGeom>
            <a:avLst/>
            <a:gdLst/>
            <a:ahLst/>
            <a:cxnLst/>
            <a:rect l="l" t="t" r="r" b="b"/>
            <a:pathLst>
              <a:path w="565784" h="212089">
                <a:moveTo>
                  <a:pt x="565404" y="0"/>
                </a:moveTo>
                <a:lnTo>
                  <a:pt x="0" y="0"/>
                </a:lnTo>
                <a:lnTo>
                  <a:pt x="0" y="211836"/>
                </a:lnTo>
                <a:lnTo>
                  <a:pt x="565404" y="211836"/>
                </a:lnTo>
                <a:lnTo>
                  <a:pt x="565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6671056" y="6075426"/>
            <a:ext cx="567055" cy="212090"/>
          </a:xfrm>
          <a:custGeom>
            <a:avLst/>
            <a:gdLst/>
            <a:ahLst/>
            <a:cxnLst/>
            <a:rect l="l" t="t" r="r" b="b"/>
            <a:pathLst>
              <a:path w="567054" h="212089">
                <a:moveTo>
                  <a:pt x="566927" y="0"/>
                </a:moveTo>
                <a:lnTo>
                  <a:pt x="0" y="0"/>
                </a:lnTo>
                <a:lnTo>
                  <a:pt x="0" y="211836"/>
                </a:lnTo>
                <a:lnTo>
                  <a:pt x="566927" y="211836"/>
                </a:lnTo>
                <a:lnTo>
                  <a:pt x="5669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7329423" y="6075426"/>
            <a:ext cx="754380" cy="212090"/>
          </a:xfrm>
          <a:custGeom>
            <a:avLst/>
            <a:gdLst/>
            <a:ahLst/>
            <a:cxnLst/>
            <a:rect l="l" t="t" r="r" b="b"/>
            <a:pathLst>
              <a:path w="754379" h="212089">
                <a:moveTo>
                  <a:pt x="754379" y="0"/>
                </a:moveTo>
                <a:lnTo>
                  <a:pt x="0" y="0"/>
                </a:lnTo>
                <a:lnTo>
                  <a:pt x="0" y="211836"/>
                </a:lnTo>
                <a:lnTo>
                  <a:pt x="754379" y="211836"/>
                </a:lnTo>
                <a:lnTo>
                  <a:pt x="7543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8527288" y="6075426"/>
            <a:ext cx="378460" cy="212090"/>
          </a:xfrm>
          <a:custGeom>
            <a:avLst/>
            <a:gdLst/>
            <a:ahLst/>
            <a:cxnLst/>
            <a:rect l="l" t="t" r="r" b="b"/>
            <a:pathLst>
              <a:path w="378459" h="212089">
                <a:moveTo>
                  <a:pt x="377951" y="0"/>
                </a:moveTo>
                <a:lnTo>
                  <a:pt x="0" y="0"/>
                </a:lnTo>
                <a:lnTo>
                  <a:pt x="0" y="211836"/>
                </a:lnTo>
                <a:lnTo>
                  <a:pt x="377951" y="211836"/>
                </a:lnTo>
                <a:lnTo>
                  <a:pt x="37795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479930" y="5617209"/>
            <a:ext cx="748855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SQL</a:t>
            </a:r>
            <a:r>
              <a:rPr dirty="0" sz="1800" spc="-4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72424"/>
                </a:solidFill>
                <a:latin typeface="Arial"/>
                <a:cs typeface="Arial"/>
              </a:rPr>
              <a:t>Proficiency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Demonstrated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foundational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command</a:t>
            </a:r>
            <a:r>
              <a:rPr dirty="0" sz="1350" spc="4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mastery: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Consolas"/>
                <a:cs typeface="Consolas"/>
              </a:rPr>
              <a:t>CREATE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,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Consolas"/>
                <a:cs typeface="Consolas"/>
              </a:rPr>
              <a:t>INSERT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,</a:t>
            </a:r>
            <a:r>
              <a:rPr dirty="0" sz="1350" spc="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Consolas"/>
                <a:cs typeface="Consolas"/>
              </a:rPr>
              <a:t>SELECT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,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>
                <a:solidFill>
                  <a:srgbClr val="272424"/>
                </a:solidFill>
                <a:latin typeface="Consolas"/>
                <a:cs typeface="Consolas"/>
              </a:rPr>
              <a:t>TRUNCATE</a:t>
            </a:r>
            <a:r>
              <a:rPr dirty="0" sz="1350">
                <a:solidFill>
                  <a:srgbClr val="272424"/>
                </a:solidFill>
                <a:latin typeface="Tahoma"/>
                <a:cs typeface="Tahoma"/>
              </a:rPr>
              <a:t>,</a:t>
            </a:r>
            <a:r>
              <a:rPr dirty="0" sz="1350" spc="-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Consolas"/>
                <a:cs typeface="Consolas"/>
              </a:rPr>
              <a:t>DROP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11123" y="6688835"/>
            <a:ext cx="710565" cy="1061085"/>
            <a:chOff x="611123" y="6688835"/>
            <a:chExt cx="710565" cy="1061085"/>
          </a:xfrm>
        </p:grpSpPr>
        <p:sp>
          <p:nvSpPr>
            <p:cNvPr id="35" name="object 35" descr=""/>
            <p:cNvSpPr/>
            <p:nvPr/>
          </p:nvSpPr>
          <p:spPr>
            <a:xfrm>
              <a:off x="614933" y="6692645"/>
              <a:ext cx="702945" cy="1053465"/>
            </a:xfrm>
            <a:custGeom>
              <a:avLst/>
              <a:gdLst/>
              <a:ahLst/>
              <a:cxnLst/>
              <a:rect l="l" t="t" r="r" b="b"/>
              <a:pathLst>
                <a:path w="702944" h="1053465">
                  <a:moveTo>
                    <a:pt x="351281" y="0"/>
                  </a:moveTo>
                  <a:lnTo>
                    <a:pt x="303615" y="3205"/>
                  </a:lnTo>
                  <a:lnTo>
                    <a:pt x="257898" y="12544"/>
                  </a:lnTo>
                  <a:lnTo>
                    <a:pt x="214548" y="27598"/>
                  </a:lnTo>
                  <a:lnTo>
                    <a:pt x="173984" y="47949"/>
                  </a:lnTo>
                  <a:lnTo>
                    <a:pt x="136625" y="73179"/>
                  </a:lnTo>
                  <a:lnTo>
                    <a:pt x="102889" y="102869"/>
                  </a:lnTo>
                  <a:lnTo>
                    <a:pt x="73194" y="136603"/>
                  </a:lnTo>
                  <a:lnTo>
                    <a:pt x="47960" y="173961"/>
                  </a:lnTo>
                  <a:lnTo>
                    <a:pt x="27605" y="214526"/>
                  </a:lnTo>
                  <a:lnTo>
                    <a:pt x="12548" y="257880"/>
                  </a:lnTo>
                  <a:lnTo>
                    <a:pt x="3206" y="303604"/>
                  </a:lnTo>
                  <a:lnTo>
                    <a:pt x="0" y="351281"/>
                  </a:lnTo>
                  <a:lnTo>
                    <a:pt x="0" y="701801"/>
                  </a:lnTo>
                  <a:lnTo>
                    <a:pt x="3206" y="749468"/>
                  </a:lnTo>
                  <a:lnTo>
                    <a:pt x="12548" y="795185"/>
                  </a:lnTo>
                  <a:lnTo>
                    <a:pt x="27605" y="838535"/>
                  </a:lnTo>
                  <a:lnTo>
                    <a:pt x="47960" y="879099"/>
                  </a:lnTo>
                  <a:lnTo>
                    <a:pt x="73194" y="916458"/>
                  </a:lnTo>
                  <a:lnTo>
                    <a:pt x="102889" y="950194"/>
                  </a:lnTo>
                  <a:lnTo>
                    <a:pt x="136625" y="979889"/>
                  </a:lnTo>
                  <a:lnTo>
                    <a:pt x="173984" y="1005123"/>
                  </a:lnTo>
                  <a:lnTo>
                    <a:pt x="214548" y="1025478"/>
                  </a:lnTo>
                  <a:lnTo>
                    <a:pt x="257898" y="1040535"/>
                  </a:lnTo>
                  <a:lnTo>
                    <a:pt x="303615" y="1049877"/>
                  </a:lnTo>
                  <a:lnTo>
                    <a:pt x="351281" y="1053083"/>
                  </a:lnTo>
                  <a:lnTo>
                    <a:pt x="398948" y="1049877"/>
                  </a:lnTo>
                  <a:lnTo>
                    <a:pt x="444665" y="1040535"/>
                  </a:lnTo>
                  <a:lnTo>
                    <a:pt x="488015" y="1025478"/>
                  </a:lnTo>
                  <a:lnTo>
                    <a:pt x="528579" y="1005123"/>
                  </a:lnTo>
                  <a:lnTo>
                    <a:pt x="565938" y="979889"/>
                  </a:lnTo>
                  <a:lnTo>
                    <a:pt x="599674" y="950194"/>
                  </a:lnTo>
                  <a:lnTo>
                    <a:pt x="629369" y="916458"/>
                  </a:lnTo>
                  <a:lnTo>
                    <a:pt x="654603" y="879099"/>
                  </a:lnTo>
                  <a:lnTo>
                    <a:pt x="674958" y="838535"/>
                  </a:lnTo>
                  <a:lnTo>
                    <a:pt x="690015" y="795185"/>
                  </a:lnTo>
                  <a:lnTo>
                    <a:pt x="699357" y="749468"/>
                  </a:lnTo>
                  <a:lnTo>
                    <a:pt x="702563" y="701801"/>
                  </a:lnTo>
                  <a:lnTo>
                    <a:pt x="702563" y="351281"/>
                  </a:lnTo>
                  <a:lnTo>
                    <a:pt x="699357" y="303604"/>
                  </a:lnTo>
                  <a:lnTo>
                    <a:pt x="690015" y="257880"/>
                  </a:lnTo>
                  <a:lnTo>
                    <a:pt x="674958" y="214526"/>
                  </a:lnTo>
                  <a:lnTo>
                    <a:pt x="654603" y="173961"/>
                  </a:lnTo>
                  <a:lnTo>
                    <a:pt x="629369" y="136603"/>
                  </a:lnTo>
                  <a:lnTo>
                    <a:pt x="599674" y="102869"/>
                  </a:lnTo>
                  <a:lnTo>
                    <a:pt x="565938" y="73179"/>
                  </a:lnTo>
                  <a:lnTo>
                    <a:pt x="528579" y="47949"/>
                  </a:lnTo>
                  <a:lnTo>
                    <a:pt x="488015" y="27598"/>
                  </a:lnTo>
                  <a:lnTo>
                    <a:pt x="444665" y="12544"/>
                  </a:lnTo>
                  <a:lnTo>
                    <a:pt x="398948" y="3205"/>
                  </a:lnTo>
                  <a:lnTo>
                    <a:pt x="351281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14933" y="6692645"/>
              <a:ext cx="702945" cy="1053465"/>
            </a:xfrm>
            <a:custGeom>
              <a:avLst/>
              <a:gdLst/>
              <a:ahLst/>
              <a:cxnLst/>
              <a:rect l="l" t="t" r="r" b="b"/>
              <a:pathLst>
                <a:path w="702944" h="1053465">
                  <a:moveTo>
                    <a:pt x="0" y="351281"/>
                  </a:moveTo>
                  <a:lnTo>
                    <a:pt x="3206" y="303604"/>
                  </a:lnTo>
                  <a:lnTo>
                    <a:pt x="12548" y="257880"/>
                  </a:lnTo>
                  <a:lnTo>
                    <a:pt x="27605" y="214526"/>
                  </a:lnTo>
                  <a:lnTo>
                    <a:pt x="47960" y="173961"/>
                  </a:lnTo>
                  <a:lnTo>
                    <a:pt x="73194" y="136603"/>
                  </a:lnTo>
                  <a:lnTo>
                    <a:pt x="102889" y="102869"/>
                  </a:lnTo>
                  <a:lnTo>
                    <a:pt x="136625" y="73179"/>
                  </a:lnTo>
                  <a:lnTo>
                    <a:pt x="173984" y="47949"/>
                  </a:lnTo>
                  <a:lnTo>
                    <a:pt x="214548" y="27598"/>
                  </a:lnTo>
                  <a:lnTo>
                    <a:pt x="257898" y="12544"/>
                  </a:lnTo>
                  <a:lnTo>
                    <a:pt x="303615" y="3205"/>
                  </a:lnTo>
                  <a:lnTo>
                    <a:pt x="351281" y="0"/>
                  </a:lnTo>
                  <a:lnTo>
                    <a:pt x="398948" y="3205"/>
                  </a:lnTo>
                  <a:lnTo>
                    <a:pt x="444665" y="12544"/>
                  </a:lnTo>
                  <a:lnTo>
                    <a:pt x="488015" y="27598"/>
                  </a:lnTo>
                  <a:lnTo>
                    <a:pt x="528579" y="47949"/>
                  </a:lnTo>
                  <a:lnTo>
                    <a:pt x="565938" y="73179"/>
                  </a:lnTo>
                  <a:lnTo>
                    <a:pt x="599674" y="102869"/>
                  </a:lnTo>
                  <a:lnTo>
                    <a:pt x="629369" y="136603"/>
                  </a:lnTo>
                  <a:lnTo>
                    <a:pt x="654603" y="173961"/>
                  </a:lnTo>
                  <a:lnTo>
                    <a:pt x="674958" y="214526"/>
                  </a:lnTo>
                  <a:lnTo>
                    <a:pt x="690015" y="257880"/>
                  </a:lnTo>
                  <a:lnTo>
                    <a:pt x="699357" y="303604"/>
                  </a:lnTo>
                  <a:lnTo>
                    <a:pt x="702563" y="351281"/>
                  </a:lnTo>
                  <a:lnTo>
                    <a:pt x="702563" y="701801"/>
                  </a:lnTo>
                  <a:lnTo>
                    <a:pt x="699357" y="749468"/>
                  </a:lnTo>
                  <a:lnTo>
                    <a:pt x="690015" y="795185"/>
                  </a:lnTo>
                  <a:lnTo>
                    <a:pt x="674958" y="838535"/>
                  </a:lnTo>
                  <a:lnTo>
                    <a:pt x="654603" y="879099"/>
                  </a:lnTo>
                  <a:lnTo>
                    <a:pt x="629369" y="916458"/>
                  </a:lnTo>
                  <a:lnTo>
                    <a:pt x="599674" y="950194"/>
                  </a:lnTo>
                  <a:lnTo>
                    <a:pt x="565938" y="979889"/>
                  </a:lnTo>
                  <a:lnTo>
                    <a:pt x="528579" y="1005123"/>
                  </a:lnTo>
                  <a:lnTo>
                    <a:pt x="488015" y="1025478"/>
                  </a:lnTo>
                  <a:lnTo>
                    <a:pt x="444665" y="1040535"/>
                  </a:lnTo>
                  <a:lnTo>
                    <a:pt x="398948" y="1049877"/>
                  </a:lnTo>
                  <a:lnTo>
                    <a:pt x="351281" y="1053083"/>
                  </a:lnTo>
                  <a:lnTo>
                    <a:pt x="303615" y="1049877"/>
                  </a:lnTo>
                  <a:lnTo>
                    <a:pt x="257898" y="1040535"/>
                  </a:lnTo>
                  <a:lnTo>
                    <a:pt x="214548" y="1025478"/>
                  </a:lnTo>
                  <a:lnTo>
                    <a:pt x="173984" y="1005123"/>
                  </a:lnTo>
                  <a:lnTo>
                    <a:pt x="136625" y="979889"/>
                  </a:lnTo>
                  <a:lnTo>
                    <a:pt x="102889" y="950194"/>
                  </a:lnTo>
                  <a:lnTo>
                    <a:pt x="73194" y="916458"/>
                  </a:lnTo>
                  <a:lnTo>
                    <a:pt x="47960" y="879099"/>
                  </a:lnTo>
                  <a:lnTo>
                    <a:pt x="27605" y="838535"/>
                  </a:lnTo>
                  <a:lnTo>
                    <a:pt x="12548" y="795185"/>
                  </a:lnTo>
                  <a:lnTo>
                    <a:pt x="3206" y="749468"/>
                  </a:lnTo>
                  <a:lnTo>
                    <a:pt x="0" y="701801"/>
                  </a:lnTo>
                  <a:lnTo>
                    <a:pt x="0" y="351281"/>
                  </a:lnTo>
                  <a:close/>
                </a:path>
              </a:pathLst>
            </a:custGeom>
            <a:ln w="761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627" y="7053071"/>
              <a:ext cx="263652" cy="329184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1479930" y="6846519"/>
            <a:ext cx="873696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Foundation</a:t>
            </a:r>
            <a:r>
              <a:rPr dirty="0" sz="1800" spc="-10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272424"/>
                </a:solidFill>
                <a:latin typeface="Arial"/>
                <a:cs typeface="Arial"/>
              </a:rPr>
              <a:t>Ready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350" spc="120">
                <a:solidFill>
                  <a:srgbClr val="272424"/>
                </a:solidFill>
                <a:latin typeface="Tahoma"/>
                <a:cs typeface="Tahoma"/>
              </a:rPr>
              <a:t>A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fully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structured,</a:t>
            </a:r>
            <a:r>
              <a:rPr dirty="0" sz="1350" spc="-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validated,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and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populated</a:t>
            </a:r>
            <a:r>
              <a:rPr dirty="0" sz="13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0">
                <a:solidFill>
                  <a:srgbClr val="272424"/>
                </a:solidFill>
                <a:latin typeface="Tahoma"/>
                <a:cs typeface="Tahoma"/>
              </a:rPr>
              <a:t>database</a:t>
            </a:r>
            <a:r>
              <a:rPr dirty="0" sz="1350" spc="4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60">
                <a:solidFill>
                  <a:srgbClr val="272424"/>
                </a:solidFill>
                <a:latin typeface="Tahoma"/>
                <a:cs typeface="Tahoma"/>
              </a:rPr>
              <a:t>is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now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operational</a:t>
            </a:r>
            <a:r>
              <a:rPr dirty="0" sz="1350" spc="1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55">
                <a:solidFill>
                  <a:srgbClr val="272424"/>
                </a:solidFill>
                <a:latin typeface="Tahoma"/>
                <a:cs typeface="Tahoma"/>
              </a:rPr>
              <a:t>for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the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20">
                <a:solidFill>
                  <a:srgbClr val="272424"/>
                </a:solidFill>
                <a:latin typeface="Tahoma"/>
                <a:cs typeface="Tahoma"/>
              </a:rPr>
              <a:t>next</a:t>
            </a:r>
            <a:r>
              <a:rPr dirty="0" sz="1350" spc="1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phase</a:t>
            </a:r>
            <a:r>
              <a:rPr dirty="0" sz="1350" spc="2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70">
                <a:solidFill>
                  <a:srgbClr val="272424"/>
                </a:solidFill>
                <a:latin typeface="Tahoma"/>
                <a:cs typeface="Tahoma"/>
              </a:rPr>
              <a:t>of</a:t>
            </a:r>
            <a:r>
              <a:rPr dirty="0" sz="1350" spc="35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dirty="0" sz="1350" spc="-10">
                <a:solidFill>
                  <a:srgbClr val="272424"/>
                </a:solidFill>
                <a:latin typeface="Tahoma"/>
                <a:cs typeface="Tahoma"/>
              </a:rPr>
              <a:t>development.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2025-10-06T05:16:44Z</dcterms:created>
  <dcterms:modified xsi:type="dcterms:W3CDTF">2025-10-06T05:16:44Z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2025-10-06T00:00:00Z</vt:filetime>
  </property>
  <property fmtid="{D5CDD505-2E9C-101B-9397-08002B2CF9AE}" pid="3" name="LastSaved">
    <vt:filetime>2025-10-06T00:00:00Z</vt:filetime>
  </property>
  <property fmtid="{D5CDD505-2E9C-101B-9397-08002B2CF9AE}" pid="4" name="Producer">
    <vt:lpwstr>3-Heights(TM) PDF Security Shell 4.8.25.2 (http://www.pdf-tools.com)</vt:lpwstr>
  </property>
</Properties>
</file>